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comments/modernComment_10C_623034F3.xml" ContentType="application/vnd.ms-powerpoint.comment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65" r:id="rId7"/>
    <p:sldId id="266" r:id="rId8"/>
    <p:sldId id="267" r:id="rId9"/>
    <p:sldId id="268" r:id="rId10"/>
    <p:sldId id="269" r:id="rId11"/>
    <p:sldId id="270" r:id="rId12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0A3629A-9161-BA49-892C-5229F952F61F}">
          <p14:sldIdLst>
            <p14:sldId id="256"/>
            <p14:sldId id="257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88" userDrawn="1">
          <p15:clr>
            <a:srgbClr val="A4A3A4"/>
          </p15:clr>
        </p15:guide>
        <p15:guide id="3" orient="horz" pos="396" userDrawn="1">
          <p15:clr>
            <a:srgbClr val="A4A3A4"/>
          </p15:clr>
        </p15:guide>
        <p15:guide id="4" pos="391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D35118-62CA-CA0B-3B1D-EF5F8D4DFE45}" name="Elizabeth Wilburn" initials="EW" userId="S::Elizabeth.Wilburn@premera.com::356a4f69-fc20-48d1-ba2d-c1f1b33599ef" providerId="AD"/>
  <p188:author id="{7C0B653F-3B67-3CD2-7A65-1006D92B9925}" name="Lucinda Kruy" initials="LK" userId="S::lucinda.kruy@premera.com::a471264f-7c6c-4450-9a5a-4e6eedc5b1da" providerId="AD"/>
  <p188:author id="{9312FBC8-0D13-3EED-7CB7-10B958EC56B8}" name="Toni Levin" initials="TL" userId="S::Toni.Levin@PREMERA.com::5e48124b-4bd0-4b66-8268-f0fc0d56e7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AC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0"/>
    <p:restoredTop sz="88602" autoAdjust="0"/>
  </p:normalViewPr>
  <p:slideViewPr>
    <p:cSldViewPr snapToGrid="0" snapToObjects="1">
      <p:cViewPr varScale="1">
        <p:scale>
          <a:sx n="128" d="100"/>
          <a:sy n="128" d="100"/>
        </p:scale>
        <p:origin x="1704" y="114"/>
      </p:cViewPr>
      <p:guideLst>
        <p:guide orient="horz" pos="2988"/>
        <p:guide orient="horz" pos="396"/>
        <p:guide pos="3912"/>
        <p:guide orient="horz"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i Levin" userId="5e48124b-4bd0-4b66-8268-f0fc0d56e777" providerId="ADAL" clId="{DD7C4170-D19A-4E80-BC09-B0A9BD47149F}"/>
    <pc:docChg chg="modSld">
      <pc:chgData name="Toni Levin" userId="5e48124b-4bd0-4b66-8268-f0fc0d56e777" providerId="ADAL" clId="{DD7C4170-D19A-4E80-BC09-B0A9BD47149F}" dt="2022-03-16T20:44:42.940" v="4" actId="20577"/>
      <pc:docMkLst>
        <pc:docMk/>
      </pc:docMkLst>
      <pc:sldChg chg="modSp mod">
        <pc:chgData name="Toni Levin" userId="5e48124b-4bd0-4b66-8268-f0fc0d56e777" providerId="ADAL" clId="{DD7C4170-D19A-4E80-BC09-B0A9BD47149F}" dt="2022-03-16T20:44:42.940" v="4" actId="20577"/>
        <pc:sldMkLst>
          <pc:docMk/>
          <pc:sldMk cId="886422684" sldId="256"/>
        </pc:sldMkLst>
        <pc:spChg chg="mod">
          <ac:chgData name="Toni Levin" userId="5e48124b-4bd0-4b66-8268-f0fc0d56e777" providerId="ADAL" clId="{DD7C4170-D19A-4E80-BC09-B0A9BD47149F}" dt="2022-03-16T20:44:42.940" v="4" actId="20577"/>
          <ac:spMkLst>
            <pc:docMk/>
            <pc:sldMk cId="886422684" sldId="256"/>
            <ac:spMk id="6" creationId="{64CC03EB-BA7C-9D4E-A7BE-6A773AA854F5}"/>
          </ac:spMkLst>
        </pc:spChg>
      </pc:sldChg>
    </pc:docChg>
  </pc:docChgLst>
</pc:chgInfo>
</file>

<file path=ppt/comments/modernComment_10C_623034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52D0DC-386D-4D8A-BEE6-CB2154BCD636}" authorId="{9312FBC8-0D13-3EED-7CB7-10B958EC56B8}" created="2022-03-16T20:35:04.535">
    <pc:sldMkLst xmlns:pc="http://schemas.microsoft.com/office/powerpoint/2013/main/command">
      <pc:docMk/>
      <pc:sldMk cId="1647326451" sldId="268"/>
    </pc:sldMkLst>
    <p188:txBody>
      <a:bodyPr/>
      <a:lstStyle/>
      <a:p>
        <a:r>
          <a:rPr lang="en-US"/>
          <a:t>Added grey text book with 5 days callout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7F9A-85F1-1442-8058-82BBAFB59041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65B1A-3FF4-8049-89B8-42A60FCF1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9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hildrensmentalhealth/features/kf-childrens-mental-health-report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6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8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38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*It's estimated that up to </a:t>
            </a:r>
            <a:r>
              <a:rPr lang="en-US" sz="2400" dirty="0">
                <a:solidFill>
                  <a:schemeClr val="accent1"/>
                </a:solidFill>
                <a:latin typeface="Lora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1 in 5 </a:t>
            </a:r>
            <a:r>
              <a:rPr lang="en-US" sz="16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children living in the United States experience a mental disorder each year. 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Children's Mental Health Report | CDC</a:t>
            </a: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5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7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81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65B1A-3FF4-8049-89B8-42A60FCF1DB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7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bg>
      <p:bgPr>
        <a:gradFill flip="none" rotWithShape="1">
          <a:gsLst>
            <a:gs pos="0">
              <a:schemeClr val="accent2"/>
            </a:gs>
            <a:gs pos="100000">
              <a:schemeClr val="tx2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" y="2258635"/>
            <a:ext cx="8595360" cy="865565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  <a:latin typeface="Lora Regular"/>
                <a:cs typeface="Lora Regular"/>
              </a:defRPr>
            </a:lvl1pPr>
          </a:lstStyle>
          <a:p>
            <a:r>
              <a:rPr lang="en-US" dirty="0"/>
              <a:t>This is your headline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576318"/>
            <a:ext cx="8595360" cy="1190945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400" baseline="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your subhead area</a:t>
            </a:r>
          </a:p>
          <a:p>
            <a:r>
              <a:rPr lang="en-US" dirty="0"/>
              <a:t>February 15, 2017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74320" y="272034"/>
            <a:ext cx="8595360" cy="4599432"/>
          </a:xfrm>
          <a:prstGeom prst="rect">
            <a:avLst/>
          </a:prstGeom>
          <a:noFill/>
          <a:ln w="698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49238" y="4923896"/>
            <a:ext cx="3463925" cy="177271"/>
          </a:xfrm>
        </p:spPr>
        <p:txBody>
          <a:bodyPr>
            <a:noAutofit/>
          </a:bodyPr>
          <a:lstStyle>
            <a:lvl1pPr marL="0" indent="0">
              <a:buNone/>
              <a:defRPr sz="700" baseline="0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© 2022 </a:t>
            </a:r>
            <a:r>
              <a:rPr lang="en-US" dirty="0" err="1"/>
              <a:t>Premera</a:t>
            </a:r>
            <a:r>
              <a:rPr lang="en-US" dirty="0"/>
              <a:t>. Proprietary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9496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619" y="254093"/>
            <a:ext cx="7575552" cy="1104900"/>
          </a:xfrm>
        </p:spPr>
        <p:txBody>
          <a:bodyPr lIns="0" anchor="t" anchorCtr="0">
            <a:noAutofit/>
          </a:bodyPr>
          <a:lstStyle>
            <a:lvl1pPr algn="l">
              <a:defRPr sz="2600" baseline="0"/>
            </a:lvl1pPr>
          </a:lstStyle>
          <a:p>
            <a:r>
              <a:rPr lang="en-US" dirty="0"/>
              <a:t>This is your headline area that </a:t>
            </a:r>
            <a:br>
              <a:rPr lang="en-US" dirty="0"/>
            </a:br>
            <a:r>
              <a:rPr lang="en-US" dirty="0"/>
              <a:t>continues down to this 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BBE91-A104-284E-99B2-E722AE912F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57619" y="1632364"/>
            <a:ext cx="8001000" cy="2838450"/>
          </a:xfrm>
        </p:spPr>
        <p:txBody>
          <a:bodyPr lIns="0">
            <a:normAutofit/>
          </a:bodyPr>
          <a:lstStyle>
            <a:lvl1pPr marL="228600" indent="-228600">
              <a:buSzPct val="75000"/>
              <a:tabLst/>
              <a:defRPr sz="1600"/>
            </a:lvl1pPr>
            <a:lvl2pPr marL="457200" indent="-228600">
              <a:buSzPct val="60000"/>
              <a:defRPr sz="1600"/>
            </a:lvl2pPr>
            <a:lvl3pPr marL="685800" indent="-228600">
              <a:buSzPct val="75000"/>
              <a:defRPr sz="1600"/>
            </a:lvl3pPr>
            <a:lvl4pPr marL="914400" indent="-228600">
              <a:buSzPct val="60000"/>
              <a:defRPr sz="1600"/>
            </a:lvl4pPr>
            <a:lvl5pPr marL="1143000" indent="-228600">
              <a:buSzPct val="75000"/>
              <a:defRPr sz="1600"/>
            </a:lvl5pPr>
          </a:lstStyle>
          <a:p>
            <a:pPr lvl="0"/>
            <a:r>
              <a:rPr lang="en-US" dirty="0"/>
              <a:t>This is the first bullet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7619" y="1455517"/>
            <a:ext cx="32004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7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bg>
      <p:bgPr>
        <a:gradFill flip="none" rotWithShape="1">
          <a:gsLst>
            <a:gs pos="1000">
              <a:schemeClr val="accent2"/>
            </a:gs>
            <a:gs pos="100000">
              <a:schemeClr val="tx2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_L4_2208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680"/>
            <a:ext cx="9144000" cy="4655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221" y="1283564"/>
            <a:ext cx="5369139" cy="1473200"/>
          </a:xfrm>
        </p:spPr>
        <p:txBody>
          <a:bodyPr lIns="0" anchor="t">
            <a:noAutofit/>
          </a:bodyPr>
          <a:lstStyle>
            <a:lvl1pPr algn="l">
              <a:defRPr sz="3200" b="0" cap="none" baseline="0">
                <a:latin typeface="Lora Regular"/>
                <a:cs typeface="Lora Regular"/>
              </a:defRPr>
            </a:lvl1pPr>
          </a:lstStyle>
          <a:p>
            <a:r>
              <a:rPr lang="en-US" dirty="0"/>
              <a:t>This is your </a:t>
            </a:r>
            <a:br>
              <a:rPr lang="en-US" dirty="0"/>
            </a:br>
            <a:r>
              <a:rPr lang="en-US" dirty="0"/>
              <a:t>headline area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222" y="2770099"/>
            <a:ext cx="5369138" cy="1125140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This is your subhead area</a:t>
            </a:r>
          </a:p>
          <a:p>
            <a:pPr lvl="0"/>
            <a:r>
              <a:rPr lang="en-US" dirty="0"/>
              <a:t>February 15, 2017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2222" y="2766924"/>
            <a:ext cx="320040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</a:ln>
          <a:effectLst/>
        </p:spPr>
      </p:cxnSp>
      <p:pic>
        <p:nvPicPr>
          <p:cNvPr id="10" name="Picture 9" descr="PBC_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21" y="4185920"/>
            <a:ext cx="1673352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32222" y="4879947"/>
            <a:ext cx="3851804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00" dirty="0">
                <a:solidFill>
                  <a:schemeClr val="tx1"/>
                </a:solidFill>
                <a:latin typeface="Roboto Light"/>
                <a:cs typeface="Roboto Light"/>
              </a:rPr>
              <a:t>© 2017 Premera. Proprietary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4621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274320" y="274318"/>
            <a:ext cx="8595360" cy="4569681"/>
          </a:xfrm>
          <a:prstGeom prst="rect">
            <a:avLst/>
          </a:prstGeom>
          <a:noFill/>
          <a:ln w="69850" cmpd="sng">
            <a:gradFill flip="none" rotWithShape="1">
              <a:gsLst>
                <a:gs pos="100000">
                  <a:srgbClr val="009BDB"/>
                </a:gs>
                <a:gs pos="0">
                  <a:srgbClr val="3AAFA9"/>
                </a:gs>
              </a:gsLst>
              <a:lin ang="12000000" scaled="0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8" y="1117600"/>
            <a:ext cx="3911282" cy="1391920"/>
          </a:xfrm>
        </p:spPr>
        <p:txBody>
          <a:bodyPr lIns="0">
            <a:noAutofit/>
          </a:bodyPr>
          <a:lstStyle>
            <a:lvl1pPr marL="0" indent="0">
              <a:buNone/>
              <a:defRPr sz="4000" baseline="0">
                <a:latin typeface="Lora Regular"/>
                <a:cs typeface="Lora Regular"/>
              </a:defRPr>
            </a:lvl1pPr>
          </a:lstStyle>
          <a:p>
            <a:pPr lvl="0"/>
            <a:r>
              <a:rPr lang="en-US" dirty="0"/>
              <a:t>This is your </a:t>
            </a:r>
            <a:br>
              <a:rPr lang="en-US" dirty="0"/>
            </a:br>
            <a:r>
              <a:rPr lang="en-US" dirty="0"/>
              <a:t>headline area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8638" y="2766925"/>
            <a:ext cx="320040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28638" y="3128963"/>
            <a:ext cx="4775200" cy="1604962"/>
          </a:xfr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buNone/>
              <a:defRPr sz="1400" baseline="0"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This is your subhead area</a:t>
            </a:r>
            <a:br>
              <a:rPr lang="en-US" dirty="0"/>
            </a:br>
            <a:r>
              <a:rPr lang="en-US" dirty="0"/>
              <a:t>February 15, 2017</a:t>
            </a:r>
          </a:p>
        </p:txBody>
      </p:sp>
      <p:pic>
        <p:nvPicPr>
          <p:cNvPr id="15" name="Picture 14" descr="PBC_White_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520" y="4124960"/>
            <a:ext cx="1673352" cy="45720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46063" y="4879947"/>
            <a:ext cx="3851804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00" dirty="0">
                <a:solidFill>
                  <a:schemeClr val="tx1"/>
                </a:solidFill>
                <a:latin typeface="Roboto Light"/>
                <a:cs typeface="Roboto Light"/>
              </a:rPr>
              <a:t>© 2017 Premera. Proprietary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89473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5532" y="287867"/>
            <a:ext cx="8652930" cy="45889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 flipH="1">
            <a:off x="-753635" y="2305050"/>
            <a:ext cx="2040674" cy="533402"/>
          </a:xfrm>
          <a:prstGeom prst="rect">
            <a:avLst/>
          </a:prstGeom>
          <a:gradFill flip="none" rotWithShape="1">
            <a:gsLst>
              <a:gs pos="0">
                <a:srgbClr val="009BDB"/>
              </a:gs>
              <a:gs pos="100000">
                <a:srgbClr val="3AAFA9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0381" y="896938"/>
            <a:ext cx="4188081" cy="1514387"/>
          </a:xfrm>
        </p:spPr>
        <p:txBody>
          <a:bodyPr lIns="0">
            <a:noAutofit/>
          </a:bodyPr>
          <a:lstStyle>
            <a:lvl1pPr marL="0" indent="0">
              <a:buNone/>
              <a:defRPr sz="4000">
                <a:latin typeface="Lora Regular"/>
                <a:cs typeface="Lora Regular"/>
              </a:defRPr>
            </a:lvl1pPr>
          </a:lstStyle>
          <a:p>
            <a:pPr lvl="0"/>
            <a:r>
              <a:rPr lang="en-US" dirty="0"/>
              <a:t>This is your headline area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0381" y="2563725"/>
            <a:ext cx="312247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10381" y="2768600"/>
            <a:ext cx="4188081" cy="1016000"/>
          </a:xfrm>
        </p:spPr>
        <p:txBody>
          <a:bodyPr lIns="0">
            <a:noAutofit/>
          </a:bodyPr>
          <a:lstStyle>
            <a:lvl1pPr marL="0" indent="0">
              <a:buFont typeface="Arial"/>
              <a:buNone/>
              <a:defRPr sz="1400"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This is your subhead area</a:t>
            </a:r>
          </a:p>
          <a:p>
            <a:pPr lvl="0"/>
            <a:r>
              <a:rPr lang="en-US" dirty="0"/>
              <a:t>February 15, 2017</a:t>
            </a:r>
          </a:p>
        </p:txBody>
      </p:sp>
      <p:pic>
        <p:nvPicPr>
          <p:cNvPr id="18" name="Picture 17" descr="PBC_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488" y="4245187"/>
            <a:ext cx="1673352" cy="45720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46063" y="4642878"/>
            <a:ext cx="3851804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Roboto Light"/>
                <a:cs typeface="Roboto Light"/>
              </a:rPr>
              <a:t>© 2017 Premera. Proprietary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53899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5">
    <p:bg>
      <p:bgPr>
        <a:gradFill flip="none" rotWithShape="1">
          <a:gsLst>
            <a:gs pos="47000">
              <a:schemeClr val="accent2"/>
            </a:gs>
            <a:gs pos="100000">
              <a:schemeClr val="tx2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85408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74320" y="274320"/>
            <a:ext cx="3234306" cy="4599432"/>
          </a:xfrm>
          <a:prstGeom prst="rect">
            <a:avLst/>
          </a:prstGeom>
          <a:noFill/>
          <a:ln w="69850" cmpd="sng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41800" y="1227138"/>
            <a:ext cx="4902200" cy="1524000"/>
          </a:xfrm>
        </p:spPr>
        <p:txBody>
          <a:bodyPr lIns="0">
            <a:no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Lora Regular"/>
                <a:cs typeface="Lora Regular"/>
              </a:defRPr>
            </a:lvl1pPr>
          </a:lstStyle>
          <a:p>
            <a:pPr lvl="0"/>
            <a:r>
              <a:rPr lang="en-US" dirty="0"/>
              <a:t>This is your headline area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241800" y="2979846"/>
            <a:ext cx="320040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41800" y="3175000"/>
            <a:ext cx="4902200" cy="1092200"/>
          </a:xfrm>
        </p:spPr>
        <p:txBody>
          <a:bodyPr lIns="0">
            <a:noAutofit/>
          </a:bodyPr>
          <a:lstStyle>
            <a:lvl1pPr marL="0" indent="0">
              <a:buNone/>
              <a:defRPr sz="1400" baseline="0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This is your subhead area</a:t>
            </a:r>
            <a:br>
              <a:rPr lang="en-US" dirty="0"/>
            </a:br>
            <a:r>
              <a:rPr lang="en-US" dirty="0"/>
              <a:t>February 15, 2017</a:t>
            </a:r>
          </a:p>
        </p:txBody>
      </p:sp>
      <p:pic>
        <p:nvPicPr>
          <p:cNvPr id="13" name="Picture 12" descr="PBC_White_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920" y="4353560"/>
            <a:ext cx="1673352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261050" y="4691005"/>
            <a:ext cx="3851804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Roboto Light"/>
                <a:cs typeface="Roboto Light"/>
              </a:rPr>
              <a:t>© 2017 Premera. Proprietary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4447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85408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rot="10800000">
            <a:off x="274319" y="274318"/>
            <a:ext cx="4511521" cy="3147684"/>
          </a:xfrm>
          <a:prstGeom prst="rect">
            <a:avLst/>
          </a:prstGeom>
          <a:noFill/>
          <a:ln w="69850" cmpd="sng">
            <a:gradFill flip="none" rotWithShape="1">
              <a:gsLst>
                <a:gs pos="100000">
                  <a:srgbClr val="009BDB"/>
                </a:gs>
                <a:gs pos="0">
                  <a:srgbClr val="3AAFA9"/>
                </a:gs>
              </a:gsLst>
              <a:lin ang="12000000" scaled="0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2400" y="1531938"/>
            <a:ext cx="3530600" cy="1762125"/>
          </a:xfrm>
        </p:spPr>
        <p:txBody>
          <a:bodyPr lIns="0">
            <a:noAutofit/>
          </a:bodyPr>
          <a:lstStyle>
            <a:lvl1pPr marL="0" indent="0">
              <a:buNone/>
              <a:defRPr sz="4000">
                <a:latin typeface="Lora Regular"/>
                <a:cs typeface="Lora Regular"/>
              </a:defRPr>
            </a:lvl1pPr>
          </a:lstStyle>
          <a:p>
            <a:pPr lvl="0"/>
            <a:r>
              <a:rPr lang="en-US" dirty="0"/>
              <a:t>This is your headline area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232400" y="2979846"/>
            <a:ext cx="32004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232400" y="3294064"/>
            <a:ext cx="3530600" cy="1018856"/>
          </a:xfrm>
        </p:spPr>
        <p:txBody>
          <a:bodyPr lIns="0">
            <a:noAutofit/>
          </a:bodyPr>
          <a:lstStyle>
            <a:lvl1pPr marL="0" indent="0">
              <a:buNone/>
              <a:defRPr sz="1400"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This is your subhead are</a:t>
            </a:r>
          </a:p>
          <a:p>
            <a:pPr lvl="0"/>
            <a:r>
              <a:rPr lang="en-US" dirty="0"/>
              <a:t>February 15, 2017</a:t>
            </a:r>
          </a:p>
        </p:txBody>
      </p:sp>
      <p:pic>
        <p:nvPicPr>
          <p:cNvPr id="12" name="Picture 11" descr="PBC_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648" y="4312919"/>
            <a:ext cx="1673352" cy="4572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74319" y="4770119"/>
            <a:ext cx="3851804" cy="200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Roboto Light"/>
                <a:cs typeface="Roboto Light"/>
              </a:rPr>
              <a:t>© 2017 Premera. Proprietary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5680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1" y="4567476"/>
            <a:ext cx="9144000" cy="576023"/>
          </a:xfrm>
          <a:prstGeom prst="rect">
            <a:avLst/>
          </a:prstGeom>
          <a:gradFill flip="none" rotWithShape="1">
            <a:gsLst>
              <a:gs pos="0">
                <a:srgbClr val="009BDB"/>
              </a:gs>
              <a:gs pos="100000">
                <a:srgbClr val="3AAFA9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888" y="1473090"/>
            <a:ext cx="2656937" cy="241077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590867" y="1096202"/>
            <a:ext cx="2703044" cy="2197539"/>
          </a:xfrm>
          <a:prstGeom prst="rect">
            <a:avLst/>
          </a:prstGeom>
          <a:noFill/>
          <a:ln w="69850" cmpd="sng">
            <a:gradFill flip="none" rotWithShape="1">
              <a:gsLst>
                <a:gs pos="100000">
                  <a:srgbClr val="009BDB"/>
                </a:gs>
                <a:gs pos="0">
                  <a:srgbClr val="3AAFA9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1473200"/>
            <a:ext cx="4284663" cy="2000249"/>
          </a:xfrm>
        </p:spPr>
        <p:txBody>
          <a:bodyPr lIns="0">
            <a:noAutofit/>
          </a:bodyPr>
          <a:lstStyle>
            <a:lvl1pPr marL="0" indent="0">
              <a:buNone/>
              <a:defRPr sz="2500">
                <a:latin typeface="Lora Regular"/>
                <a:cs typeface="Lora Regular"/>
              </a:defRPr>
            </a:lvl1pPr>
            <a:lvl2pPr marL="457200" indent="0">
              <a:buNone/>
              <a:defRPr>
                <a:latin typeface="Lora Regular"/>
                <a:cs typeface="Lora Regular"/>
              </a:defRPr>
            </a:lvl2pPr>
            <a:lvl3pPr marL="914400" indent="0">
              <a:buNone/>
              <a:defRPr>
                <a:latin typeface="Lora Regular"/>
                <a:cs typeface="Lora Regular"/>
              </a:defRPr>
            </a:lvl3pPr>
            <a:lvl4pPr marL="1371600" indent="0">
              <a:buNone/>
              <a:defRPr>
                <a:latin typeface="Lora Regular"/>
                <a:cs typeface="Lora Regular"/>
              </a:defRPr>
            </a:lvl4pPr>
            <a:lvl5pPr marL="1828800" indent="0">
              <a:buNone/>
              <a:defRPr>
                <a:latin typeface="Lora Regular"/>
                <a:cs typeface="Lora Regular"/>
              </a:defRPr>
            </a:lvl5pPr>
          </a:lstStyle>
          <a:p>
            <a:pPr lvl="0"/>
            <a:r>
              <a:rPr lang="en-US" dirty="0"/>
              <a:t>“This is your quote or topic area that may continue down to this line, or it’s possible, it will not.”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419600" y="3543300"/>
            <a:ext cx="4284663" cy="825500"/>
          </a:xfrm>
        </p:spPr>
        <p:txBody>
          <a:bodyPr lIns="0">
            <a:noAutofit/>
          </a:bodyPr>
          <a:lstStyle>
            <a:lvl1pPr marL="0" indent="0">
              <a:buNone/>
              <a:defRPr sz="1400"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- Quote name</a:t>
            </a:r>
          </a:p>
        </p:txBody>
      </p:sp>
      <p:pic>
        <p:nvPicPr>
          <p:cNvPr id="15" name="Picture 14" descr="PBC_White_blu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33" y="4695468"/>
            <a:ext cx="1171348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888" y="1473090"/>
            <a:ext cx="2656937" cy="241077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590867" y="1096202"/>
            <a:ext cx="2703044" cy="2197539"/>
          </a:xfrm>
          <a:prstGeom prst="rect">
            <a:avLst/>
          </a:prstGeom>
          <a:noFill/>
          <a:ln w="69850" cmpd="sng">
            <a:gradFill flip="none" rotWithShape="1">
              <a:gsLst>
                <a:gs pos="100000">
                  <a:srgbClr val="009BDB"/>
                </a:gs>
                <a:gs pos="0">
                  <a:srgbClr val="3AAFA9"/>
                </a:gs>
              </a:gsLst>
              <a:lin ang="0" scaled="1"/>
              <a:tileRect/>
            </a:gra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34" y="4695468"/>
            <a:ext cx="1171346" cy="32004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419600" y="1473200"/>
            <a:ext cx="4378960" cy="2000249"/>
          </a:xfrm>
        </p:spPr>
        <p:txBody>
          <a:bodyPr lIns="0">
            <a:noAutofit/>
          </a:bodyPr>
          <a:lstStyle>
            <a:lvl1pPr marL="0" indent="0">
              <a:buNone/>
              <a:defRPr sz="2500">
                <a:latin typeface="Lora Regular"/>
                <a:cs typeface="Lora Regular"/>
              </a:defRPr>
            </a:lvl1pPr>
          </a:lstStyle>
          <a:p>
            <a:pPr lvl="0"/>
            <a:r>
              <a:rPr lang="en-US" dirty="0"/>
              <a:t>“This is your quote or topic area that may continue down to this line, or it’s possible, it will not.”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19600" y="3543300"/>
            <a:ext cx="4378325" cy="825500"/>
          </a:xfrm>
        </p:spPr>
        <p:txBody>
          <a:bodyPr lIns="0">
            <a:noAutofit/>
          </a:bodyPr>
          <a:lstStyle>
            <a:lvl1pPr marL="0" indent="0">
              <a:buNone/>
              <a:defRPr sz="1400">
                <a:latin typeface="Roboto Light"/>
                <a:cs typeface="Roboto Light"/>
              </a:defRPr>
            </a:lvl1pPr>
          </a:lstStyle>
          <a:p>
            <a:pPr lvl="0"/>
            <a:r>
              <a:rPr lang="en-US" dirty="0"/>
              <a:t>- Quote name</a:t>
            </a:r>
          </a:p>
        </p:txBody>
      </p:sp>
    </p:spTree>
    <p:extLst>
      <p:ext uri="{BB962C8B-B14F-4D97-AF65-F5344CB8AC3E}">
        <p14:creationId xmlns:p14="http://schemas.microsoft.com/office/powerpoint/2010/main" val="40167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0800000">
            <a:off x="1" y="4567476"/>
            <a:ext cx="9144000" cy="576023"/>
          </a:xfrm>
          <a:prstGeom prst="rect">
            <a:avLst/>
          </a:prstGeom>
          <a:gradFill flip="none" rotWithShape="1">
            <a:gsLst>
              <a:gs pos="0">
                <a:srgbClr val="009BDB"/>
              </a:gs>
              <a:gs pos="100000">
                <a:srgbClr val="3AAFA9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789333" y="4715786"/>
            <a:ext cx="1171348" cy="27940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54092"/>
            <a:ext cx="8503481" cy="1104900"/>
          </a:xfrm>
        </p:spPr>
        <p:txBody>
          <a:bodyPr lIns="0">
            <a:noAutofit/>
          </a:bodyPr>
          <a:lstStyle>
            <a:lvl1pPr marL="0" indent="0">
              <a:buNone/>
              <a:defRPr sz="2600" baseline="0">
                <a:latin typeface="Lora Regular"/>
                <a:cs typeface="Lora Regular"/>
              </a:defRPr>
            </a:lvl1pPr>
          </a:lstStyle>
          <a:p>
            <a:pPr lvl="0"/>
            <a:r>
              <a:rPr lang="en-US" dirty="0"/>
              <a:t>This is your headline area that </a:t>
            </a:r>
            <a:br>
              <a:rPr lang="en-US" dirty="0"/>
            </a:br>
            <a:r>
              <a:rPr lang="en-US" dirty="0"/>
              <a:t>continues down to this line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632364"/>
            <a:ext cx="8503481" cy="2235200"/>
          </a:xfrm>
        </p:spPr>
        <p:txBody>
          <a:bodyPr lIns="0">
            <a:noAutofit/>
          </a:bodyPr>
          <a:lstStyle>
            <a:lvl1pPr marL="228600" indent="-228600">
              <a:buSzPct val="75000"/>
              <a:defRPr sz="1600">
                <a:latin typeface="Roboto Light"/>
                <a:cs typeface="Roboto Light"/>
              </a:defRPr>
            </a:lvl1pPr>
            <a:lvl2pPr marL="458788" indent="-230188">
              <a:buSzPct val="60000"/>
              <a:buFont typeface="Courier New"/>
              <a:buChar char="o"/>
              <a:defRPr sz="1600">
                <a:latin typeface="Roboto Light"/>
                <a:cs typeface="Roboto Light"/>
              </a:defRPr>
            </a:lvl2pPr>
            <a:lvl3pPr marL="685800" indent="-227013">
              <a:buSzPct val="75000"/>
              <a:defRPr sz="1600">
                <a:latin typeface="Roboto Light"/>
                <a:cs typeface="Roboto Light"/>
              </a:defRPr>
            </a:lvl3pPr>
            <a:lvl4pPr marL="914400" indent="-228600">
              <a:buSzPct val="60000"/>
              <a:defRPr sz="1600">
                <a:latin typeface="Roboto Light"/>
                <a:cs typeface="Roboto Light"/>
              </a:defRPr>
            </a:lvl4pPr>
            <a:lvl5pPr marL="1143000" indent="-228600">
              <a:buSzPct val="75000"/>
              <a:defRPr sz="1600">
                <a:latin typeface="Roboto Light"/>
                <a:cs typeface="Roboto Light"/>
              </a:defRPr>
            </a:lvl5pPr>
          </a:lstStyle>
          <a:p>
            <a:pPr lvl="0"/>
            <a:r>
              <a:rPr lang="en-US" dirty="0"/>
              <a:t>This is the first bullet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37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54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Light"/>
                <a:cs typeface="Roboto Light"/>
              </a:defRPr>
            </a:lvl1pPr>
          </a:lstStyle>
          <a:p>
            <a:fld id="{462BBE91-A104-284E-99B2-E722AE912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ora Regular"/>
          <a:ea typeface="+mj-ea"/>
          <a:cs typeface="Lora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tx2"/>
        </a:buClr>
        <a:buSzPct val="75000"/>
        <a:buFont typeface="Courier New"/>
        <a:buChar char="o"/>
        <a:defRPr sz="16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SzPct val="75000"/>
        <a:buFont typeface="Arial"/>
        <a:buChar char="•"/>
        <a:defRPr sz="16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SzPct val="75000"/>
        <a:buFont typeface="Courier New"/>
        <a:buChar char="o"/>
        <a:defRPr sz="16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16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microsoft.com/office/2018/10/relationships/comments" Target="../comments/modernComment_10C_623034F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2479C-3C95-8444-843C-F91CDF064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010" y="1442794"/>
            <a:ext cx="5935980" cy="1594978"/>
          </a:xfrm>
        </p:spPr>
        <p:txBody>
          <a:bodyPr/>
          <a:lstStyle/>
          <a:p>
            <a:pPr defTabSz="1219170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Behavioral Health Solution for Children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94089-4F69-5344-929E-68F25FFE9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C03EB-BA7C-9D4E-A7BE-6A773AA854F5}"/>
              </a:ext>
            </a:extLst>
          </p:cNvPr>
          <p:cNvSpPr txBox="1"/>
          <p:nvPr/>
        </p:nvSpPr>
        <p:spPr>
          <a:xfrm>
            <a:off x="5647979" y="4922388"/>
            <a:ext cx="3246783" cy="2211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057718 (03-16-2022</a:t>
            </a:r>
            <a:r>
              <a:rPr lang="en-US" sz="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7A39304-F9EF-B047-A143-30157BAE1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2521" y="4161330"/>
            <a:ext cx="1629683" cy="47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F44C-C45B-D74C-BE0B-BC300B851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"/>
            <a:ext cx="8495119" cy="590550"/>
          </a:xfrm>
        </p:spPr>
        <p:txBody>
          <a:bodyPr bIns="0" anchor="b" anchorCtr="0"/>
          <a:lstStyle/>
          <a:p>
            <a:r>
              <a:rPr lang="en-US" dirty="0">
                <a:solidFill>
                  <a:srgbClr val="151515"/>
                </a:solidFill>
              </a:rPr>
              <a:t>Behavioral Health Care for Children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DD44E-AC7F-204B-8003-133ED1375FC2}"/>
              </a:ext>
            </a:extLst>
          </p:cNvPr>
          <p:cNvSpPr txBox="1"/>
          <p:nvPr/>
        </p:nvSpPr>
        <p:spPr>
          <a:xfrm>
            <a:off x="468990" y="628650"/>
            <a:ext cx="8217810" cy="424288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 overview of product details </a:t>
            </a:r>
          </a:p>
        </p:txBody>
      </p:sp>
      <p:graphicFrame>
        <p:nvGraphicFramePr>
          <p:cNvPr id="38" name="Table 4">
            <a:extLst>
              <a:ext uri="{FF2B5EF4-FFF2-40B4-BE49-F238E27FC236}">
                <a16:creationId xmlns:a16="http://schemas.microsoft.com/office/drawing/2014/main" id="{A875A2E3-50CC-194F-B552-D75D9770A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85950"/>
              </p:ext>
            </p:extLst>
          </p:nvPr>
        </p:nvGraphicFramePr>
        <p:xfrm>
          <a:off x="465798" y="1192817"/>
          <a:ext cx="8221002" cy="2438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79228">
                  <a:extLst>
                    <a:ext uri="{9D8B030D-6E8A-4147-A177-3AD203B41FA5}">
                      <a16:colId xmlns:a16="http://schemas.microsoft.com/office/drawing/2014/main" val="266292609"/>
                    </a:ext>
                  </a:extLst>
                </a:gridCol>
                <a:gridCol w="6241774">
                  <a:extLst>
                    <a:ext uri="{9D8B030D-6E8A-4147-A177-3AD203B41FA5}">
                      <a16:colId xmlns:a16="http://schemas.microsoft.com/office/drawing/2014/main" val="1956750788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About this solution </a:t>
                      </a:r>
                    </a:p>
                  </a:txBody>
                  <a:tcPr marR="18288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 comprehensive behavioral health solution designed to support kids, teens, and parents across a range of common family challenges. </a:t>
                      </a:r>
                      <a:endParaRPr lang="en-US" sz="14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marL="27432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91185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Plan type </a:t>
                      </a:r>
                    </a:p>
                  </a:txBody>
                  <a:tcPr marR="18288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Self-funded only </a:t>
                      </a:r>
                    </a:p>
                  </a:txBody>
                  <a:tcPr marL="27432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12766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Available </a:t>
                      </a:r>
                    </a:p>
                  </a:txBody>
                  <a:tcPr marR="18288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This solution is now available </a:t>
                      </a:r>
                    </a:p>
                  </a:txBody>
                  <a:tcPr marL="27432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10245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Price </a:t>
                      </a:r>
                    </a:p>
                  </a:txBody>
                  <a:tcPr marR="18288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Contact your Premera representative for specific pricing information </a:t>
                      </a:r>
                    </a:p>
                  </a:txBody>
                  <a:tcPr marL="274320" marT="18288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5356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752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73F586-A332-7A44-BF20-C709C7E5B154}"/>
              </a:ext>
            </a:extLst>
          </p:cNvPr>
          <p:cNvSpPr/>
          <p:nvPr/>
        </p:nvSpPr>
        <p:spPr>
          <a:xfrm>
            <a:off x="4596708" y="1655545"/>
            <a:ext cx="2023364" cy="20598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82880" tIns="548640" rIns="182880" bIns="0" rtlCol="0" anchor="t" anchorCtr="0"/>
          <a:lstStyle/>
          <a:p>
            <a:pPr algn="ctr">
              <a:defRPr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Families are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10 times more likely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 go out of network for pediatric behavioral </a:t>
            </a:r>
            <a:b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health care than </a:t>
            </a:r>
            <a:b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primary care.</a:t>
            </a:r>
            <a:r>
              <a:rPr lang="en-US" sz="14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59A51-E741-884D-9D28-C6DFE0E35155}"/>
              </a:ext>
            </a:extLst>
          </p:cNvPr>
          <p:cNvSpPr/>
          <p:nvPr/>
        </p:nvSpPr>
        <p:spPr>
          <a:xfrm>
            <a:off x="2528039" y="1655545"/>
            <a:ext cx="2023364" cy="20598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82880" tIns="548640" rIns="182880" bIns="0" rtlCol="0" anchor="t" anchorCtr="0"/>
          <a:lstStyle/>
          <a:p>
            <a:pPr algn="ctr">
              <a:defRPr/>
            </a:pP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80%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 those diagnosed do not </a:t>
            </a:r>
            <a:b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the appropriate care they need.</a:t>
            </a:r>
            <a:r>
              <a:rPr lang="en-US" sz="14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2C3A19-C039-F14D-A4A3-28ED6DC48E3B}"/>
              </a:ext>
            </a:extLst>
          </p:cNvPr>
          <p:cNvSpPr/>
          <p:nvPr/>
        </p:nvSpPr>
        <p:spPr>
          <a:xfrm>
            <a:off x="459370" y="1655545"/>
            <a:ext cx="2023364" cy="20598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82880" tIns="548640" rIns="182880" bIns="0" rtlCol="0" anchor="t" anchorCtr="0"/>
          <a:lstStyle/>
          <a:p>
            <a:pPr algn="ctr">
              <a:defRPr/>
            </a:pP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One in five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children have a diagnosed mental health need.</a:t>
            </a:r>
            <a:r>
              <a:rPr lang="en-US" sz="14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6C2BB6-B58C-BC4F-BE8F-AE11DF44EB63}"/>
              </a:ext>
            </a:extLst>
          </p:cNvPr>
          <p:cNvSpPr/>
          <p:nvPr/>
        </p:nvSpPr>
        <p:spPr>
          <a:xfrm>
            <a:off x="6665376" y="1655545"/>
            <a:ext cx="2023364" cy="20598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182880" tIns="548640" rIns="182880" bIns="0" rtlCol="0" anchor="t" anchorCtr="0"/>
          <a:lstStyle/>
          <a:p>
            <a:pPr algn="ctr">
              <a:defRPr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Emergency visits for pediatric behavioral health care have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increased by 30%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over the past year.</a:t>
            </a:r>
            <a:r>
              <a:rPr lang="en-US" sz="14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BDFD705-D419-724E-A08E-0897C8A82897}"/>
              </a:ext>
            </a:extLst>
          </p:cNvPr>
          <p:cNvSpPr/>
          <p:nvPr/>
        </p:nvSpPr>
        <p:spPr>
          <a:xfrm>
            <a:off x="5062700" y="912108"/>
            <a:ext cx="1091380" cy="10913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56F918-3163-4E47-A324-EA88DB505FC6}"/>
              </a:ext>
            </a:extLst>
          </p:cNvPr>
          <p:cNvSpPr/>
          <p:nvPr/>
        </p:nvSpPr>
        <p:spPr>
          <a:xfrm>
            <a:off x="7131368" y="912108"/>
            <a:ext cx="1091380" cy="10913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A5765B-0C0C-D340-87D3-B8553BB1BBE4}"/>
              </a:ext>
            </a:extLst>
          </p:cNvPr>
          <p:cNvSpPr/>
          <p:nvPr/>
        </p:nvSpPr>
        <p:spPr>
          <a:xfrm>
            <a:off x="925362" y="912108"/>
            <a:ext cx="1091380" cy="10913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F44C-C45B-D74C-BE0B-BC300B851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"/>
            <a:ext cx="8495119" cy="590550"/>
          </a:xfrm>
        </p:spPr>
        <p:txBody>
          <a:bodyPr bIns="0" anchor="b" anchorCtr="0"/>
          <a:lstStyle/>
          <a:p>
            <a:r>
              <a:rPr lang="en-US" dirty="0">
                <a:solidFill>
                  <a:srgbClr val="151515"/>
                </a:solidFill>
              </a:rPr>
              <a:t>The need is undeniable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8BAA04-FB8A-2C48-A766-33F2FAFA81D5}"/>
              </a:ext>
            </a:extLst>
          </p:cNvPr>
          <p:cNvSpPr txBox="1"/>
          <p:nvPr/>
        </p:nvSpPr>
        <p:spPr>
          <a:xfrm>
            <a:off x="457199" y="3987938"/>
            <a:ext cx="4114801" cy="58406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1. CDC</a:t>
            </a:r>
          </a:p>
          <a:p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2. Milliman 2017, </a:t>
            </a:r>
          </a:p>
          <a:p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3. MMWR Morb Mortal Wkly Rep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82BF8E-8901-4543-ABE5-8DA5B5565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128" y="1033998"/>
            <a:ext cx="893848" cy="92093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99EFC63-03D0-764D-A6E3-7860F996A368}"/>
              </a:ext>
            </a:extLst>
          </p:cNvPr>
          <p:cNvSpPr/>
          <p:nvPr/>
        </p:nvSpPr>
        <p:spPr>
          <a:xfrm>
            <a:off x="5161466" y="1063104"/>
            <a:ext cx="893848" cy="893848"/>
          </a:xfrm>
          <a:prstGeom prst="ellipse">
            <a:avLst/>
          </a:prstGeom>
          <a:solidFill>
            <a:srgbClr val="7ACF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03D83F-25AD-4840-9EAF-14BC9384D555}"/>
              </a:ext>
            </a:extLst>
          </p:cNvPr>
          <p:cNvSpPr/>
          <p:nvPr/>
        </p:nvSpPr>
        <p:spPr>
          <a:xfrm>
            <a:off x="7214421" y="1063104"/>
            <a:ext cx="893848" cy="893848"/>
          </a:xfrm>
          <a:prstGeom prst="ellipse">
            <a:avLst/>
          </a:prstGeom>
          <a:solidFill>
            <a:srgbClr val="7ACF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720CF3-3393-4247-A7F7-A04326FED3E3}"/>
              </a:ext>
            </a:extLst>
          </p:cNvPr>
          <p:cNvSpPr/>
          <p:nvPr/>
        </p:nvSpPr>
        <p:spPr>
          <a:xfrm>
            <a:off x="2994031" y="912108"/>
            <a:ext cx="1091380" cy="109138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838A12-913F-2C4A-846A-05AECACE96CA}"/>
              </a:ext>
            </a:extLst>
          </p:cNvPr>
          <p:cNvSpPr/>
          <p:nvPr/>
        </p:nvSpPr>
        <p:spPr>
          <a:xfrm>
            <a:off x="3092797" y="1063104"/>
            <a:ext cx="893848" cy="893848"/>
          </a:xfrm>
          <a:prstGeom prst="ellipse">
            <a:avLst/>
          </a:prstGeom>
          <a:solidFill>
            <a:srgbClr val="7ACF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5F75E0-E0D3-B14E-9BAF-625EAF7989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6230"/>
          <a:stretch/>
        </p:blipFill>
        <p:spPr>
          <a:xfrm>
            <a:off x="3047492" y="1155562"/>
            <a:ext cx="856466" cy="69253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57355A7-637B-F443-8D4F-A311A044C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224084" y="1213119"/>
            <a:ext cx="735055" cy="52913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F22733-758A-664C-9576-2DC7183A3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4796" y="1194388"/>
            <a:ext cx="733099" cy="631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2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F44C-C45B-D74C-BE0B-BC300B851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"/>
            <a:ext cx="8495119" cy="590550"/>
          </a:xfrm>
        </p:spPr>
        <p:txBody>
          <a:bodyPr bIns="0" anchor="b" anchorCtr="0"/>
          <a:lstStyle/>
          <a:p>
            <a:r>
              <a:rPr lang="en-US" dirty="0">
                <a:solidFill>
                  <a:srgbClr val="151515"/>
                </a:solidFill>
              </a:rPr>
              <a:t>It’s a challenging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BAF75-A770-204C-BF69-A619FCC57015}"/>
              </a:ext>
            </a:extLst>
          </p:cNvPr>
          <p:cNvSpPr txBox="1"/>
          <p:nvPr/>
        </p:nvSpPr>
        <p:spPr>
          <a:xfrm>
            <a:off x="468990" y="635794"/>
            <a:ext cx="8217810" cy="452762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Today, your employees face many challenges when seeking pediatric behavioral support.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CAC85-78C2-474A-8F02-1A544EABE637}"/>
              </a:ext>
            </a:extLst>
          </p:cNvPr>
          <p:cNvSpPr/>
          <p:nvPr/>
        </p:nvSpPr>
        <p:spPr>
          <a:xfrm>
            <a:off x="444688" y="3789979"/>
            <a:ext cx="8229600" cy="590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Help to support your employees by providing access to common family challenges </a:t>
            </a:r>
            <a:br>
              <a:rPr lang="en-US" sz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with the Premera Behavioral Health Solution for Children.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22C45-B8DF-7F43-A945-B0189615223F}"/>
              </a:ext>
            </a:extLst>
          </p:cNvPr>
          <p:cNvSpPr/>
          <p:nvPr/>
        </p:nvSpPr>
        <p:spPr>
          <a:xfrm>
            <a:off x="463128" y="1959624"/>
            <a:ext cx="2032348" cy="1674266"/>
          </a:xfrm>
          <a:prstGeom prst="rect">
            <a:avLst/>
          </a:prstGeom>
          <a:gradFill flip="none" rotWithShape="1">
            <a:gsLst>
              <a:gs pos="0">
                <a:srgbClr val="00A7B5"/>
              </a:gs>
              <a:gs pos="99000">
                <a:srgbClr val="0085CA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82880" tIns="457200" rIns="182880" bIns="0" anchor="t" anchorCtr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kern="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Waitlists for</a:t>
            </a:r>
            <a:br>
              <a:rPr lang="en-US" altLang="en-US" sz="1400" kern="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altLang="en-US" sz="1400" kern="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in-network care are long and not always conveniently located.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EA089F-5313-A749-8A81-C03445F8856B}"/>
              </a:ext>
            </a:extLst>
          </p:cNvPr>
          <p:cNvSpPr/>
          <p:nvPr/>
        </p:nvSpPr>
        <p:spPr>
          <a:xfrm rot="2700000">
            <a:off x="1368448" y="1816676"/>
            <a:ext cx="221708" cy="221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C8F15A-F928-1040-B65A-BA13D33DE926}"/>
              </a:ext>
            </a:extLst>
          </p:cNvPr>
          <p:cNvSpPr/>
          <p:nvPr/>
        </p:nvSpPr>
        <p:spPr>
          <a:xfrm>
            <a:off x="464318" y="1468436"/>
            <a:ext cx="2029968" cy="4527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Access</a:t>
            </a:r>
            <a:endParaRPr lang="en-US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1CD62-F5FE-784C-A549-6B00B25809E2}"/>
              </a:ext>
            </a:extLst>
          </p:cNvPr>
          <p:cNvSpPr/>
          <p:nvPr/>
        </p:nvSpPr>
        <p:spPr>
          <a:xfrm rot="2700000">
            <a:off x="1389572" y="1820647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8F1403-0868-BF40-A26E-FEA30F680A0A}"/>
              </a:ext>
            </a:extLst>
          </p:cNvPr>
          <p:cNvSpPr/>
          <p:nvPr/>
        </p:nvSpPr>
        <p:spPr>
          <a:xfrm>
            <a:off x="2528330" y="1959624"/>
            <a:ext cx="2032348" cy="1674266"/>
          </a:xfrm>
          <a:prstGeom prst="rect">
            <a:avLst/>
          </a:prstGeom>
          <a:gradFill flip="none" rotWithShape="1">
            <a:gsLst>
              <a:gs pos="0">
                <a:srgbClr val="00A7B5"/>
              </a:gs>
              <a:gs pos="99000">
                <a:srgbClr val="0085CA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82880" tIns="457200" rIns="182880" bIns="0" anchor="t" anchorCtr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Not all providers are high-quality.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A491CA-579C-0C4E-A82E-A4546B48232F}"/>
              </a:ext>
            </a:extLst>
          </p:cNvPr>
          <p:cNvSpPr/>
          <p:nvPr/>
        </p:nvSpPr>
        <p:spPr>
          <a:xfrm rot="2700000">
            <a:off x="3454774" y="1820647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4CC520-07DA-E148-BBC1-F449C856CE00}"/>
              </a:ext>
            </a:extLst>
          </p:cNvPr>
          <p:cNvSpPr/>
          <p:nvPr/>
        </p:nvSpPr>
        <p:spPr>
          <a:xfrm rot="2700000">
            <a:off x="3433650" y="1816676"/>
            <a:ext cx="221708" cy="221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19CD32-B2B7-7641-ADE1-A1CBCB6D0DA8}"/>
              </a:ext>
            </a:extLst>
          </p:cNvPr>
          <p:cNvSpPr/>
          <p:nvPr/>
        </p:nvSpPr>
        <p:spPr>
          <a:xfrm>
            <a:off x="2529520" y="1468436"/>
            <a:ext cx="202996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Quality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A8F006-EDD0-E54D-8857-7014A3A8143B}"/>
              </a:ext>
            </a:extLst>
          </p:cNvPr>
          <p:cNvSpPr/>
          <p:nvPr/>
        </p:nvSpPr>
        <p:spPr>
          <a:xfrm rot="2700000">
            <a:off x="3454774" y="1820646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97556D-08FB-4848-96D5-DA836DF931EA}"/>
              </a:ext>
            </a:extLst>
          </p:cNvPr>
          <p:cNvSpPr/>
          <p:nvPr/>
        </p:nvSpPr>
        <p:spPr>
          <a:xfrm>
            <a:off x="4593532" y="1959624"/>
            <a:ext cx="2032348" cy="1674266"/>
          </a:xfrm>
          <a:prstGeom prst="rect">
            <a:avLst/>
          </a:prstGeom>
          <a:gradFill flip="none" rotWithShape="1">
            <a:gsLst>
              <a:gs pos="0">
                <a:srgbClr val="00A7B5"/>
              </a:gs>
              <a:gs pos="99000">
                <a:srgbClr val="0085CA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82880" tIns="457200" rIns="182880" bIns="0" anchor="t" anchorCtr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Treatment can be expensive, especially for out-of-network options.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1DB46C-2DC6-DC46-8EBC-06D236494CE8}"/>
              </a:ext>
            </a:extLst>
          </p:cNvPr>
          <p:cNvSpPr/>
          <p:nvPr/>
        </p:nvSpPr>
        <p:spPr>
          <a:xfrm rot="2700000">
            <a:off x="5519976" y="1820647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C3E143-6CCD-6F40-9F62-480F4F8ED55D}"/>
              </a:ext>
            </a:extLst>
          </p:cNvPr>
          <p:cNvSpPr/>
          <p:nvPr/>
        </p:nvSpPr>
        <p:spPr>
          <a:xfrm rot="2700000">
            <a:off x="5498852" y="1816676"/>
            <a:ext cx="221708" cy="221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585175-6C4E-5E43-9652-8785407F3092}"/>
              </a:ext>
            </a:extLst>
          </p:cNvPr>
          <p:cNvSpPr/>
          <p:nvPr/>
        </p:nvSpPr>
        <p:spPr>
          <a:xfrm>
            <a:off x="4594722" y="1468436"/>
            <a:ext cx="202996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Affordability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F4DB1C1-6F4B-D046-B351-ABFB6416214B}"/>
              </a:ext>
            </a:extLst>
          </p:cNvPr>
          <p:cNvSpPr/>
          <p:nvPr/>
        </p:nvSpPr>
        <p:spPr>
          <a:xfrm rot="2700000">
            <a:off x="5519976" y="1820646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4BDFF7-9192-3A47-AE4D-13FB50D0A7A6}"/>
              </a:ext>
            </a:extLst>
          </p:cNvPr>
          <p:cNvSpPr/>
          <p:nvPr/>
        </p:nvSpPr>
        <p:spPr>
          <a:xfrm>
            <a:off x="6658734" y="1959624"/>
            <a:ext cx="2032348" cy="1674266"/>
          </a:xfrm>
          <a:prstGeom prst="rect">
            <a:avLst/>
          </a:prstGeom>
          <a:gradFill flip="none" rotWithShape="1">
            <a:gsLst>
              <a:gs pos="0">
                <a:srgbClr val="00A7B5"/>
              </a:gs>
              <a:gs pos="99000">
                <a:srgbClr val="0085CA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lIns="182880" tIns="457200" rIns="182880" bIns="0" anchor="t" anchorCtr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Like most behavioral health treatment, there is a stigma around seeking care.</a:t>
            </a:r>
            <a:endParaRPr lang="en-US" altLang="en-US" sz="1400" kern="0" dirty="0">
              <a:solidFill>
                <a:prstClr val="white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6F05E7-A766-F447-9DDF-23EF45AF5556}"/>
              </a:ext>
            </a:extLst>
          </p:cNvPr>
          <p:cNvSpPr/>
          <p:nvPr/>
        </p:nvSpPr>
        <p:spPr>
          <a:xfrm rot="2700000">
            <a:off x="7585178" y="1820647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60477ED-972B-BC4B-A215-974B48987A57}"/>
              </a:ext>
            </a:extLst>
          </p:cNvPr>
          <p:cNvSpPr/>
          <p:nvPr/>
        </p:nvSpPr>
        <p:spPr>
          <a:xfrm rot="2700000">
            <a:off x="7564054" y="1816676"/>
            <a:ext cx="221708" cy="221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147D26-807D-974F-A7BC-75487D8776A9}"/>
              </a:ext>
            </a:extLst>
          </p:cNvPr>
          <p:cNvSpPr/>
          <p:nvPr/>
        </p:nvSpPr>
        <p:spPr>
          <a:xfrm>
            <a:off x="6659924" y="1468436"/>
            <a:ext cx="202996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Stigma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84CD71-D6BF-B941-A3BA-EA9341C92705}"/>
              </a:ext>
            </a:extLst>
          </p:cNvPr>
          <p:cNvSpPr/>
          <p:nvPr/>
        </p:nvSpPr>
        <p:spPr>
          <a:xfrm rot="2700000">
            <a:off x="7585178" y="1820646"/>
            <a:ext cx="179461" cy="1794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4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F44C-C45B-D74C-BE0B-BC300B851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"/>
            <a:ext cx="8495119" cy="590550"/>
          </a:xfrm>
        </p:spPr>
        <p:txBody>
          <a:bodyPr bIns="0" anchor="b" anchorCtr="0"/>
          <a:lstStyle/>
          <a:p>
            <a:r>
              <a:rPr lang="en-US" dirty="0">
                <a:solidFill>
                  <a:srgbClr val="151515"/>
                </a:solidFill>
              </a:rPr>
              <a:t>Behavioral Health Solution for Children 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2726C57-6E60-6E43-86E8-21546AF08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727275"/>
              </p:ext>
            </p:extLst>
          </p:nvPr>
        </p:nvGraphicFramePr>
        <p:xfrm>
          <a:off x="468990" y="662357"/>
          <a:ext cx="821781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7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Lora" pitchFamily="2" charset="77"/>
                          <a:cs typeface="Georgia"/>
                        </a:rPr>
                        <a:t>Our solution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Lora" pitchFamily="2" charset="77"/>
                          <a:ea typeface="+mn-ea"/>
                          <a:cs typeface="Georgia"/>
                        </a:rPr>
                        <a:t>Value</a:t>
                      </a:r>
                    </a:p>
                  </a:txBody>
                  <a:tcPr marL="121920" marR="12192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375"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 comprehensive behavioral health solution designed to support kids, teens, and parents across a range of common family challenges such as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mental health, ADHD, anxiety, depression, mood disorders, and more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.</a:t>
                      </a:r>
                    </a:p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Our Behavioral Health Solution for Children provides access to virtual appointments and therapy. All accessible from home, when families need it the most--even on nights and weekends. No waitlists and no closed practices.</a:t>
                      </a:r>
                    </a:p>
                  </a:txBody>
                  <a:tcPr marL="121920" marR="121920" marT="121920" marB="60960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Timely access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to care amidst a shortage of pediatric behavioral health providers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Convenience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of bringing the right care to families right in their home during hours that work for them, including nights and weekends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Education and support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through self-service information and modules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Roboto Medium" panose="02000000000000000000" pitchFamily="2" charset="0"/>
                        </a:rPr>
                        <a:t>Seamless coordination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of digital treatment programs that families can use between appointments to get help and track meaningful progress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Faster care means better outcomes, improved productivity, and improved satisfaction with network access. </a:t>
                      </a:r>
                    </a:p>
                  </a:txBody>
                  <a:tcPr marL="121920" marR="0" marT="121920" marB="6096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8AF1B745-6331-2F4A-A33C-AA8D31F42A2C}"/>
              </a:ext>
            </a:extLst>
          </p:cNvPr>
          <p:cNvSpPr/>
          <p:nvPr/>
        </p:nvSpPr>
        <p:spPr>
          <a:xfrm>
            <a:off x="457200" y="3645589"/>
            <a:ext cx="8229600" cy="5905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2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It's estimated that </a:t>
            </a:r>
            <a:r>
              <a:rPr lang="en-US" dirty="0">
                <a:solidFill>
                  <a:srgbClr val="0085CA"/>
                </a:solidFill>
                <a:latin typeface="Lora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1 in 5</a:t>
            </a:r>
            <a:r>
              <a:rPr lang="en-US" sz="1200" baseline="300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2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children living in the United States experience a mental disorder each year.</a:t>
            </a:r>
            <a:r>
              <a:rPr lang="en-US" sz="1200" baseline="300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B80DC-52AD-1F4D-BB64-BABA4854696F}"/>
              </a:ext>
            </a:extLst>
          </p:cNvPr>
          <p:cNvSpPr txBox="1"/>
          <p:nvPr/>
        </p:nvSpPr>
        <p:spPr>
          <a:xfrm>
            <a:off x="457199" y="4307578"/>
            <a:ext cx="4114801" cy="264421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*Children's Mental Health Report | CDC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F44C-C45B-D74C-BE0B-BC300B851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"/>
            <a:ext cx="8495119" cy="590550"/>
          </a:xfrm>
        </p:spPr>
        <p:txBody>
          <a:bodyPr bIns="0" anchor="b" anchorCtr="0"/>
          <a:lstStyle/>
          <a:p>
            <a:r>
              <a:rPr lang="en-US" dirty="0">
                <a:solidFill>
                  <a:srgbClr val="151515"/>
                </a:solidFill>
              </a:rPr>
              <a:t>Behavioral Health Solution for Children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75938-7BC2-CC49-B480-58C3A5EF2D4D}"/>
              </a:ext>
            </a:extLst>
          </p:cNvPr>
          <p:cNvSpPr txBox="1"/>
          <p:nvPr/>
        </p:nvSpPr>
        <p:spPr>
          <a:xfrm>
            <a:off x="468990" y="632249"/>
            <a:ext cx="8217810" cy="590550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Premera has partnered with Brightline to support and improve access to behavioral health for children, teens, and families.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70C579A-5C2F-7A47-B650-95675E199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908825"/>
              </p:ext>
            </p:extLst>
          </p:nvPr>
        </p:nvGraphicFramePr>
        <p:xfrm>
          <a:off x="463096" y="1293074"/>
          <a:ext cx="8217809" cy="3032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4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0667">
                  <a:extLst>
                    <a:ext uri="{9D8B030D-6E8A-4147-A177-3AD203B41FA5}">
                      <a16:colId xmlns:a16="http://schemas.microsoft.com/office/drawing/2014/main" val="546319026"/>
                    </a:ext>
                  </a:extLst>
                </a:gridCol>
              </a:tblGrid>
              <a:tr h="4737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Lora" pitchFamily="2" charset="77"/>
                          <a:cs typeface="Georgia"/>
                        </a:rPr>
                        <a:t>Connect 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Lora" pitchFamily="2" charset="77"/>
                          <a:ea typeface="+mn-ea"/>
                          <a:cs typeface="Georgia"/>
                        </a:rPr>
                        <a:t>Coaching </a:t>
                      </a:r>
                    </a:p>
                  </a:txBody>
                  <a:tcPr marL="121920" marR="12192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Lora" pitchFamily="2" charset="77"/>
                          <a:ea typeface="+mn-ea"/>
                          <a:cs typeface="Georgia"/>
                        </a:rPr>
                        <a:t>Care </a:t>
                      </a:r>
                    </a:p>
                  </a:txBody>
                  <a:tcPr marL="121920" marR="121920" marT="0" marB="0" anchor="ctr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828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On-the-go access to personalized content, group classes, and interactive exercises. Contact coaches instantly for tips and guidance.​ It offers: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075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 personalized navigator to help you</a:t>
                      </a:r>
                      <a:b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find the right care</a:t>
                      </a:r>
                    </a:p>
                    <a:p>
                      <a:pPr marL="171450" marR="0" lvl="0" indent="-17145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 structured format to reduce stress 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075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Learn about: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Discussing mental health as a family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Healthy social media usage in children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75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How to encourage a spouse to seek care</a:t>
                      </a:r>
                    </a:p>
                  </a:txBody>
                  <a:tcPr marL="121920" marR="121920" marT="121920" marB="60960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Programs to help tackle everyday common challenges with expert behavioral health coaches in as few as four sessions.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75" b="0" i="0" kern="1200" dirty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Tantrum management (ages 3-5 )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Stress reduction (ages 6-17)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Social and emotional learning</a:t>
                      </a:r>
                      <a:b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(ages 3-5)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Organizational skills (ages 6-17) </a:t>
                      </a:r>
                    </a:p>
                  </a:txBody>
                  <a:tcPr marL="121920" marR="0" marT="121920" marB="6096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Personalized behavior therapy, medication evaluation, and support from licensed Brightline clinicians.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75" b="0" i="0" kern="1200" dirty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Anxiety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Depression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ADHD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Disruptive behaviors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75" b="0" i="0" kern="1200" dirty="0">
                          <a:solidFill>
                            <a:schemeClr val="tx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Medication evaluation and management </a:t>
                      </a:r>
                    </a:p>
                  </a:txBody>
                  <a:tcPr marL="121920" marR="0" marT="121920" marB="60960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476A879-3667-46C1-A84A-7BC53A75F48A}"/>
              </a:ext>
            </a:extLst>
          </p:cNvPr>
          <p:cNvSpPr/>
          <p:nvPr/>
        </p:nvSpPr>
        <p:spPr>
          <a:xfrm>
            <a:off x="468991" y="4050372"/>
            <a:ext cx="8217809" cy="46087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2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Brightline is committed to getting patients into care within </a:t>
            </a:r>
            <a:r>
              <a:rPr lang="en-US" dirty="0">
                <a:solidFill>
                  <a:srgbClr val="0085CA"/>
                </a:solidFill>
                <a:latin typeface="Lora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5 </a:t>
            </a:r>
            <a:r>
              <a:rPr lang="en-US" sz="1200" dirty="0">
                <a:solidFill>
                  <a:srgbClr val="E6E6E6">
                    <a:lumMod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business days.</a:t>
            </a:r>
            <a:endParaRPr lang="en-US" sz="1200" baseline="30000" dirty="0">
              <a:solidFill>
                <a:srgbClr val="E6E6E6">
                  <a:lumMod val="25000"/>
                </a:srgbClr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3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3F44C-C45B-D74C-BE0B-BC300B8518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"/>
            <a:ext cx="8495119" cy="590550"/>
          </a:xfrm>
        </p:spPr>
        <p:txBody>
          <a:bodyPr bIns="0" anchor="b" anchorCtr="0"/>
          <a:lstStyle/>
          <a:p>
            <a:r>
              <a:rPr lang="en-US" dirty="0">
                <a:solidFill>
                  <a:srgbClr val="151515"/>
                </a:solidFill>
              </a:rPr>
              <a:t>Premera MyCare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EDCC7-1FEE-0E40-9DA2-2C6CE8112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9" t="1" b="1346"/>
          <a:stretch/>
        </p:blipFill>
        <p:spPr>
          <a:xfrm>
            <a:off x="0" y="932936"/>
            <a:ext cx="7012992" cy="3639771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B07F5695-A398-6E43-85A4-73C34E378DFF}"/>
              </a:ext>
            </a:extLst>
          </p:cNvPr>
          <p:cNvSpPr/>
          <p:nvPr/>
        </p:nvSpPr>
        <p:spPr>
          <a:xfrm rot="16200000">
            <a:off x="2362091" y="1391159"/>
            <a:ext cx="2809989" cy="2828820"/>
          </a:xfrm>
          <a:prstGeom prst="trapezoid">
            <a:avLst>
              <a:gd name="adj" fmla="val 43795"/>
            </a:avLst>
          </a:prstGeom>
          <a:gradFill>
            <a:gsLst>
              <a:gs pos="0">
                <a:schemeClr val="bg1">
                  <a:alpha val="25000"/>
                </a:schemeClr>
              </a:gs>
              <a:gs pos="100000">
                <a:schemeClr val="accent2">
                  <a:alpha val="22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DB95D7D-CF5D-ED41-B8F7-CE415846E6CD}"/>
              </a:ext>
            </a:extLst>
          </p:cNvPr>
          <p:cNvSpPr/>
          <p:nvPr/>
        </p:nvSpPr>
        <p:spPr>
          <a:xfrm rot="16200000">
            <a:off x="5210066" y="2743224"/>
            <a:ext cx="2809990" cy="295172"/>
          </a:xfrm>
          <a:custGeom>
            <a:avLst/>
            <a:gdLst>
              <a:gd name="connsiteX0" fmla="*/ 2809990 w 2809990"/>
              <a:gd name="connsiteY0" fmla="*/ 295172 h 295172"/>
              <a:gd name="connsiteX1" fmla="*/ 0 w 2809990"/>
              <a:gd name="connsiteY1" fmla="*/ 295172 h 295172"/>
              <a:gd name="connsiteX2" fmla="*/ 137356 w 2809990"/>
              <a:gd name="connsiteY2" fmla="*/ 0 h 295172"/>
              <a:gd name="connsiteX3" fmla="*/ 2672634 w 2809990"/>
              <a:gd name="connsiteY3" fmla="*/ 0 h 295172"/>
              <a:gd name="connsiteX4" fmla="*/ 2809990 w 2809990"/>
              <a:gd name="connsiteY4" fmla="*/ 295172 h 29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990" h="295172">
                <a:moveTo>
                  <a:pt x="2809990" y="295172"/>
                </a:moveTo>
                <a:lnTo>
                  <a:pt x="0" y="295172"/>
                </a:lnTo>
                <a:lnTo>
                  <a:pt x="137356" y="0"/>
                </a:lnTo>
                <a:lnTo>
                  <a:pt x="2672634" y="0"/>
                </a:lnTo>
                <a:lnTo>
                  <a:pt x="2809990" y="295172"/>
                </a:lnTo>
                <a:close/>
              </a:path>
            </a:pathLst>
          </a:custGeom>
          <a:gradFill>
            <a:gsLst>
              <a:gs pos="0">
                <a:schemeClr val="bg1">
                  <a:alpha val="25000"/>
                </a:schemeClr>
              </a:gs>
              <a:gs pos="85000">
                <a:schemeClr val="accent2">
                  <a:alpha val="20383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B3C92-1CE0-E94B-B7F8-12B68C95F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882" y="1275965"/>
            <a:ext cx="1602626" cy="3191256"/>
          </a:xfrm>
          <a:prstGeom prst="rect">
            <a:avLst/>
          </a:prstGeom>
          <a:effectLst>
            <a:outerShdw blurRad="381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3D963C-2975-544F-8804-F7B28B3B7AA0}"/>
              </a:ext>
            </a:extLst>
          </p:cNvPr>
          <p:cNvSpPr/>
          <p:nvPr/>
        </p:nvSpPr>
        <p:spPr>
          <a:xfrm>
            <a:off x="6855304" y="1944861"/>
            <a:ext cx="1315092" cy="83734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9F7DF-FF78-E645-801C-52371221CA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9598" y="1285590"/>
            <a:ext cx="1602626" cy="3191257"/>
          </a:xfrm>
          <a:prstGeom prst="rect">
            <a:avLst/>
          </a:prstGeom>
          <a:effectLst>
            <a:outerShdw blurRad="38100" algn="ctr" rotWithShape="0">
              <a:schemeClr val="tx1">
                <a:alpha val="40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75938-7BC2-CC49-B480-58C3A5EF2D4D}"/>
              </a:ext>
            </a:extLst>
          </p:cNvPr>
          <p:cNvSpPr txBox="1"/>
          <p:nvPr/>
        </p:nvSpPr>
        <p:spPr>
          <a:xfrm>
            <a:off x="468990" y="635456"/>
            <a:ext cx="7701406" cy="782562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Accessing our Behavioral Health Solution Program for children has never been easier with Premera MyCare, a virtual front door that connects you to care nearly instantly.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64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4D17DF-3E1C-C740-988D-133BDCA29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2"/>
          <a:stretch/>
        </p:blipFill>
        <p:spPr>
          <a:xfrm>
            <a:off x="465438" y="887269"/>
            <a:ext cx="5095103" cy="3501522"/>
          </a:xfrm>
          <a:prstGeom prst="rect">
            <a:avLst/>
          </a:prstGeom>
          <a:ln w="6350">
            <a:solidFill>
              <a:schemeClr val="accent6">
                <a:lumMod val="75000"/>
                <a:alpha val="99000"/>
              </a:schemeClr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ADD785-AF32-474B-8D9D-6CD3FDDA1FEB}"/>
              </a:ext>
            </a:extLst>
          </p:cNvPr>
          <p:cNvSpPr/>
          <p:nvPr/>
        </p:nvSpPr>
        <p:spPr>
          <a:xfrm>
            <a:off x="5746376" y="1766170"/>
            <a:ext cx="2940426" cy="530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Ins="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tx1"/>
                </a:solidFill>
                <a:latin typeface="Roboto Light" panose="02000000000000000000" pitchFamily="2" charset="0"/>
                <a:cs typeface="Times New Roman" panose="02020603050405020304" pitchFamily="18" charset="0"/>
              </a:rPr>
              <a:t>Download MyCare from the app store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260B1D-38D8-6D40-A36D-680E73338E72}"/>
              </a:ext>
            </a:extLst>
          </p:cNvPr>
          <p:cNvSpPr/>
          <p:nvPr/>
        </p:nvSpPr>
        <p:spPr>
          <a:xfrm>
            <a:off x="5746376" y="2349363"/>
            <a:ext cx="2940426" cy="5308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Ins="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tx1"/>
                </a:solidFill>
                <a:latin typeface="Roboto Light" panose="02000000000000000000" pitchFamily="2" charset="0"/>
                <a:cs typeface="Times New Roman" panose="02020603050405020304" pitchFamily="18" charset="0"/>
              </a:rPr>
              <a:t>Use your Premera account login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4503BE-B480-E04B-B72E-A4ECAB257FE7}"/>
              </a:ext>
            </a:extLst>
          </p:cNvPr>
          <p:cNvSpPr/>
          <p:nvPr/>
        </p:nvSpPr>
        <p:spPr>
          <a:xfrm>
            <a:off x="5746376" y="2932556"/>
            <a:ext cx="2940426" cy="5303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rIns="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tx1"/>
                </a:solidFill>
                <a:latin typeface="Roboto Light" panose="02000000000000000000" pitchFamily="2" charset="0"/>
                <a:cs typeface="Times New Roman" panose="02020603050405020304" pitchFamily="18" charset="0"/>
              </a:rPr>
              <a:t>Get connected to care in minutes!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0348F92-4A85-9A41-97B5-D73F8ED87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039" y="884648"/>
            <a:ext cx="174337" cy="3473168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F3892BF-3F4C-EB4A-833A-DDDBF832B7FF}"/>
              </a:ext>
            </a:extLst>
          </p:cNvPr>
          <p:cNvSpPr txBox="1">
            <a:spLocks/>
          </p:cNvSpPr>
          <p:nvPr/>
        </p:nvSpPr>
        <p:spPr>
          <a:xfrm>
            <a:off x="457200" y="1"/>
            <a:ext cx="8495119" cy="590550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 baseline="0">
                <a:solidFill>
                  <a:schemeClr val="tx1"/>
                </a:solidFill>
                <a:latin typeface="Lora Regular"/>
                <a:ea typeface="+mn-ea"/>
                <a:cs typeface="Lora Regular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Courier New"/>
              <a:buChar char="o"/>
              <a:defRPr sz="16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75000"/>
              <a:buFont typeface="Arial"/>
              <a:buChar char="•"/>
              <a:defRPr sz="16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75000"/>
              <a:buFont typeface="Courier New"/>
              <a:buChar char="o"/>
              <a:defRPr sz="16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Lora" panose="00000500000000000000" pitchFamily="2" charset="0"/>
              </a:rPr>
              <a:t>Quick and easy member sign in</a:t>
            </a:r>
            <a:endParaRPr lang="en-US" sz="2800" dirty="0">
              <a:solidFill>
                <a:srgbClr val="15151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CD77FD-4659-CB4A-BE70-8336A584ABD5}"/>
              </a:ext>
            </a:extLst>
          </p:cNvPr>
          <p:cNvSpPr txBox="1"/>
          <p:nvPr/>
        </p:nvSpPr>
        <p:spPr>
          <a:xfrm>
            <a:off x="5644617" y="1762513"/>
            <a:ext cx="403925" cy="53080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2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</a:t>
            </a: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05342-DC87-4E41-B1AC-41EFF1DFCA48}"/>
              </a:ext>
            </a:extLst>
          </p:cNvPr>
          <p:cNvSpPr txBox="1"/>
          <p:nvPr/>
        </p:nvSpPr>
        <p:spPr>
          <a:xfrm>
            <a:off x="5700370" y="2353074"/>
            <a:ext cx="348172" cy="5270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2000" dirty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</a:t>
            </a: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2CDC4-6988-BA43-B214-3C9B86451E87}"/>
              </a:ext>
            </a:extLst>
          </p:cNvPr>
          <p:cNvSpPr txBox="1"/>
          <p:nvPr/>
        </p:nvSpPr>
        <p:spPr>
          <a:xfrm>
            <a:off x="5700370" y="2932556"/>
            <a:ext cx="348172" cy="5270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2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3</a:t>
            </a:r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4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New Premera PPT template">
  <a:themeElements>
    <a:clrScheme name="Premera New Brand">
      <a:dk1>
        <a:sysClr val="windowText" lastClr="000000"/>
      </a:dk1>
      <a:lt1>
        <a:sysClr val="window" lastClr="FFFFFF"/>
      </a:lt1>
      <a:dk2>
        <a:srgbClr val="0085CA"/>
      </a:dk2>
      <a:lt2>
        <a:srgbClr val="E6E6E6"/>
      </a:lt2>
      <a:accent1>
        <a:srgbClr val="0085CA"/>
      </a:accent1>
      <a:accent2>
        <a:srgbClr val="00A7B5"/>
      </a:accent2>
      <a:accent3>
        <a:srgbClr val="E04E39"/>
      </a:accent3>
      <a:accent4>
        <a:srgbClr val="FF7C76"/>
      </a:accent4>
      <a:accent5>
        <a:srgbClr val="F1E6B2"/>
      </a:accent5>
      <a:accent6>
        <a:srgbClr val="AEAEA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Brand Premera PPT Masters 16.9 06-26-17" id="{A709AA3B-FB9C-424C-8414-EACEBC2E7B6C}" vid="{FBD517A8-7DE4-4C4E-87FA-FA6576403D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Admin" ma:contentTypeID="0x01010048998E49275BD9479B035C211C4B7BDB009FC3CB41F6E6DA4F9E9CAFD1F55F8C47" ma:contentTypeVersion="66" ma:contentTypeDescription="Create a new document." ma:contentTypeScope="" ma:versionID="f878559143d9dd44ef36bd076db3b35c">
  <xsd:schema xmlns:xsd="http://www.w3.org/2001/XMLSchema" xmlns:xs="http://www.w3.org/2001/XMLSchema" xmlns:p="http://schemas.microsoft.com/office/2006/metadata/properties" xmlns:ns2="bccc557f-341c-459a-a57c-7666aeaa6161" targetNamespace="http://schemas.microsoft.com/office/2006/metadata/properties" ma:root="true" ma:fieldsID="b6a5ef835818909360846fb6c4ac2dea" ns2:_="">
    <xsd:import namespace="bccc557f-341c-459a-a57c-7666aeaa6161"/>
    <xsd:element name="properties">
      <xsd:complexType>
        <xsd:sequence>
          <xsd:element name="documentManagement">
            <xsd:complexType>
              <xsd:all>
                <xsd:element ref="ns2:OriginalFileName"/>
                <xsd:element ref="ns2:Rendition" minOccurs="0"/>
                <xsd:element ref="ns2:Account" minOccurs="0"/>
                <xsd:element ref="ns2:TypeOfContent" minOccurs="0"/>
                <xsd:element ref="ns2:ItemNumber"/>
                <xsd:element ref="ns2:RevisionID"/>
                <xsd:element ref="ns2:RevisionDate" minOccurs="0"/>
                <xsd:element ref="ns2:WebsiteArea" minOccurs="0"/>
                <xsd:element ref="ns2:TargetSite" minOccurs="0"/>
                <xsd:element ref="ns2:InternetBuildDate" minOccurs="0"/>
                <xsd:element ref="ns2:ReleaseDate" minOccurs="0"/>
                <xsd:element ref="ns2:dStatus" minOccurs="0"/>
                <xsd:element ref="ns2:StatusNotes" minOccurs="0"/>
                <xsd:element ref="ns2:HistoricalRecord" minOccurs="0"/>
                <xsd:element ref="ns2:dComments" minOccurs="0"/>
                <xsd:element ref="ns2:ExemptFromRemediation" minOccurs="0"/>
                <xsd:element ref="ns2:TaglineNotRequired" minOccurs="0"/>
                <xsd:element ref="ns2:Orphan1" minOccurs="0"/>
                <xsd:element ref="ns2:Delete" minOccurs="0"/>
                <xsd:element ref="ns2:LinkedItemNumbers" minOccurs="0"/>
                <xsd:element ref="ns2:Appendable" minOccurs="0"/>
                <xsd:element ref="ns2:Append_x0020_Documents" minOccurs="0"/>
                <xsd:element ref="ns2:FunctionalSubSection" minOccurs="0"/>
                <xsd:element ref="ns2:KeywordsMetaTag" minOccurs="0"/>
                <xsd:element ref="ns2:NotifySubscribers" minOccurs="0"/>
                <xsd:element ref="ns2:ActualCreateDate" minOccurs="0"/>
                <xsd:element ref="ns2:_dlc_DocId" minOccurs="0"/>
                <xsd:element ref="ns2:_dlc_DocIdUrl" minOccurs="0"/>
                <xsd:element ref="ns2:_dlc_DocIdPersistId" minOccurs="0"/>
                <xsd:element ref="ns2:dID" minOccurs="0"/>
                <xsd:element ref="ns2:OracleCMINumber" minOccurs="0"/>
                <xsd:element ref="ns2:InDate" minOccurs="0"/>
                <xsd:element ref="ns2:IsWebFormat" minOccurs="0"/>
                <xsd:element ref="ns2:OutputType" minOccurs="0"/>
                <xsd:element ref="ns2:FunctionalArea" minOccurs="0"/>
                <xsd:element ref="ns2:FunctionalSection" minOccurs="0"/>
                <xsd:element ref="ns2:Append_x0020_Documents_x003a_OriginalFileName" minOccurs="0"/>
                <xsd:element ref="ns2:Append_x0020_Documents_x003a_RevisionID" minOccurs="0"/>
                <xsd:element ref="ns2:Append_x0020_Documents_x003a_RevisionDate" minOccurs="0"/>
                <xsd:element ref="ns2:Append_x0020_Documents_x003a_ID" minOccurs="0"/>
                <xsd:element ref="ns2:Orphan" minOccurs="0"/>
                <xsd:element ref="ns2:Message" minOccurs="0"/>
                <xsd:element ref="ns2:Append_x0020_Documents_x002d_text" minOccurs="0"/>
                <xsd:element ref="ns2:Append_x0020_Documents_x0020_ID_x002d_text" minOccurs="0"/>
                <xsd:element ref="ns2:Append_x0020_Documents_x0020_Revision_x0020_ID_x002d_tex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calPolicyComments" minOccurs="0"/>
                <xsd:element ref="ns2:EffectiveDate" minOccurs="0"/>
                <xsd:element ref="ns2:MedicalPolicy" minOccurs="0"/>
                <xsd:element ref="ns2:PaymentPolicy" minOccurs="0"/>
                <xsd:element ref="ns2:PowerAp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c557f-341c-459a-a57c-7666aeaa6161" elementFormDefault="qualified">
    <xsd:import namespace="http://schemas.microsoft.com/office/2006/documentManagement/types"/>
    <xsd:import namespace="http://schemas.microsoft.com/office/infopath/2007/PartnerControls"/>
    <xsd:element name="OriginalFileName" ma:index="1" ma:displayName="OriginalFileName" ma:internalName="OriginalFileName" ma:readOnly="false">
      <xsd:simpleType>
        <xsd:restriction base="dms:Text">
          <xsd:maxLength value="255"/>
        </xsd:restriction>
      </xsd:simpleType>
    </xsd:element>
    <xsd:element name="Rendition" ma:index="2" nillable="true" ma:displayName="Rendition" ma:format="Dropdown" ma:internalName="Rendition" ma:readOnly="false">
      <xsd:simpleType>
        <xsd:restriction base="dms:Choice">
          <xsd:enumeration value="brf"/>
          <xsd:enumeration value="doc"/>
          <xsd:enumeration value="docm"/>
          <xsd:enumeration value="docx"/>
          <xsd:enumeration value="dot"/>
          <xsd:enumeration value="html"/>
          <xsd:enumeration value="htm"/>
          <xsd:enumeration value="jpg"/>
          <xsd:enumeration value="mp4"/>
          <xsd:enumeration value="msg"/>
          <xsd:enumeration value="oft"/>
          <xsd:enumeration value="pdf"/>
          <xsd:enumeration value="pmd"/>
          <xsd:enumeration value="png"/>
          <xsd:enumeration value="ppt"/>
          <xsd:enumeration value="pptx"/>
          <xsd:enumeration value="pub"/>
          <xsd:enumeration value="rtf"/>
          <xsd:enumeration value="tif"/>
          <xsd:enumeration value="tiff"/>
          <xsd:enumeration value="xls"/>
          <xsd:enumeration value="xlsm"/>
          <xsd:enumeration value="xlsx"/>
          <xsd:enumeration value="xlsb"/>
        </xsd:restriction>
      </xsd:simpleType>
    </xsd:element>
    <xsd:element name="Account" ma:index="3" nillable="true" ma:displayName="Account" ma:format="Dropdown" ma:indexed="true" ma:internalName="Account" ma:readOnly="false">
      <xsd:simpleType>
        <xsd:restriction base="dms:Choice">
          <xsd:enumeration value="iDocAdminHCESecure"/>
          <xsd:enumeration value="iDocAdminIHMSecure"/>
          <xsd:enumeration value="iDocumentAdministration"/>
          <xsd:enumeration value="iDocumentAdministrationSecure"/>
          <xsd:enumeration value="iDocumentAdministrationStaging"/>
          <xsd:enumeration value="iGraphicDesigners"/>
          <xsd:enumeration value="IHM_KMSecure"/>
          <xsd:enumeration value="IndividualMarketSecure"/>
        </xsd:restriction>
      </xsd:simpleType>
    </xsd:element>
    <xsd:element name="TypeOfContent" ma:index="4" nillable="true" ma:displayName="TypeOfContent" ma:format="Dropdown" ma:indexed="true" ma:internalName="TypeOfContent" ma:readOnly="false">
      <xsd:simpleType>
        <xsd:restriction base="dms:Choice">
          <xsd:enumeration value="Approvals"/>
          <xsd:enumeration value="Documentation"/>
          <xsd:enumeration value="Final Art"/>
          <xsd:enumeration value="Final Art eForm"/>
          <xsd:enumeration value="Final Art High Res"/>
          <xsd:enumeration value="Final Art Share"/>
          <xsd:enumeration value="Native Art"/>
          <xsd:enumeration value="Native Art eForm"/>
          <xsd:enumeration value="Placeholder"/>
        </xsd:restriction>
      </xsd:simpleType>
    </xsd:element>
    <xsd:element name="ItemNumber" ma:index="6" ma:displayName="ItemNumber" ma:indexed="true" ma:internalName="ItemNumber" ma:readOnly="false">
      <xsd:simpleType>
        <xsd:restriction base="dms:Text">
          <xsd:maxLength value="255"/>
        </xsd:restriction>
      </xsd:simpleType>
    </xsd:element>
    <xsd:element name="RevisionID" ma:index="7" ma:displayName="RevisionID" ma:indexed="true" ma:internalName="RevisionID" ma:readOnly="false" ma:percentage="FALSE">
      <xsd:simpleType>
        <xsd:restriction base="dms:Number"/>
      </xsd:simpleType>
    </xsd:element>
    <xsd:element name="RevisionDate" ma:index="8" nillable="true" ma:displayName="RevisionDate" ma:format="DateTime" ma:internalName="RevisionDate" ma:readOnly="false">
      <xsd:simpleType>
        <xsd:restriction base="dms:DateTime"/>
      </xsd:simpleType>
    </xsd:element>
    <xsd:element name="WebsiteArea" ma:index="9" nillable="true" ma:displayName="WebsiteArea" ma:default="None" ma:format="Dropdown" ma:indexed="true" ma:internalName="WebsiteArea" ma:readOnly="false">
      <xsd:simpleType>
        <xsd:restriction base="dms:Choice">
          <xsd:enumeration value="Blank"/>
          <xsd:enumeration value="Intranet Sites"/>
          <xsd:enumeration value="Internet and Intranet Sites"/>
          <xsd:enumeration value="None"/>
        </xsd:restriction>
      </xsd:simpleType>
    </xsd:element>
    <xsd:element name="TargetSite" ma:index="10" nillable="true" ma:displayName="TargetSite" ma:internalName="TargetSit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NULL"/>
                    <xsd:enumeration value="BLink"/>
                    <xsd:enumeration value="Client Letter"/>
                    <xsd:enumeration value="Dominion Dental"/>
                    <xsd:enumeration value="Edge"/>
                    <xsd:enumeration value="Evolent"/>
                    <xsd:enumeration value="Guidewell"/>
                    <xsd:enumeration value="Inspire"/>
                    <xsd:enumeration value="LifeWise Assurance"/>
                    <xsd:enumeration value="LifeWise Oregon"/>
                    <xsd:enumeration value="LifeWise Washington"/>
                    <xsd:enumeration value="MOD"/>
                    <xsd:enumeration value="PBC Individual"/>
                    <xsd:enumeration value="Premera Blue Cross"/>
                    <xsd:enumeration value="Premera Medicare"/>
                    <xsd:enumeration value="Smart Data Solutions"/>
                    <xsd:enumeration value="States West Life"/>
                    <xsd:enumeration value="Student Insurance"/>
                    <xsd:enumeration value="Vivacity"/>
                    <xsd:enumeration value="Connectiva"/>
                    <xsd:enumeration value="Premera Mobile App"/>
                    <xsd:enumeration value="VSTS Azure Cloud Claim Submission Process"/>
                    <xsd:enumeration value="WAHBE"/>
                  </xsd:restriction>
                </xsd:simpleType>
              </xsd:element>
            </xsd:sequence>
          </xsd:extension>
        </xsd:complexContent>
      </xsd:complexType>
    </xsd:element>
    <xsd:element name="InternetBuildDate" ma:index="11" nillable="true" ma:displayName="InternetBuildDate" ma:format="DateOnly" ma:indexed="true" ma:internalName="InternetBuildDate" ma:readOnly="false">
      <xsd:simpleType>
        <xsd:restriction base="dms:DateTime"/>
      </xsd:simpleType>
    </xsd:element>
    <xsd:element name="ReleaseDate" ma:index="12" nillable="true" ma:displayName="ReleaseDate" ma:format="DateOnly" ma:indexed="true" ma:internalName="ReleaseDate" ma:readOnly="false">
      <xsd:simpleType>
        <xsd:restriction base="dms:DateTime"/>
      </xsd:simpleType>
    </xsd:element>
    <xsd:element name="dStatus" ma:index="13" nillable="true" ma:displayName="dStatus" ma:default="PENDING" ma:format="Dropdown" ma:indexed="true" ma:internalName="dStatus" ma:readOnly="false">
      <xsd:simpleType>
        <xsd:restriction base="dms:Choice">
          <xsd:enumeration value="HOLD"/>
          <xsd:enumeration value="PENDING"/>
          <xsd:enumeration value="RELEASED"/>
          <xsd:enumeration value="REMEDIATE"/>
          <xsd:enumeration value="REMEDIATE Metadata Only"/>
          <xsd:enumeration value="zSTORAGE ONLY DO NOT USE"/>
        </xsd:restriction>
      </xsd:simpleType>
    </xsd:element>
    <xsd:element name="StatusNotes" ma:index="14" nillable="true" ma:displayName="StatusNotes" ma:internalName="StatusNotes" ma:readOnly="false">
      <xsd:simpleType>
        <xsd:restriction base="dms:Note">
          <xsd:maxLength value="255"/>
        </xsd:restriction>
      </xsd:simpleType>
    </xsd:element>
    <xsd:element name="HistoricalRecord" ma:index="15" nillable="true" ma:displayName="HistoricalRecord" ma:default="0" ma:indexed="true" ma:internalName="HistoricalRecord" ma:readOnly="false">
      <xsd:simpleType>
        <xsd:restriction base="dms:Boolean"/>
      </xsd:simpleType>
    </xsd:element>
    <xsd:element name="dComments" ma:index="16" nillable="true" ma:displayName="Comments" ma:internalName="dComments" ma:readOnly="false">
      <xsd:simpleType>
        <xsd:restriction base="dms:Note">
          <xsd:maxLength value="255"/>
        </xsd:restriction>
      </xsd:simpleType>
    </xsd:element>
    <xsd:element name="ExemptFromRemediation" ma:index="17" nillable="true" ma:displayName="ExemptFromRemediation" ma:format="Dropdown" ma:internalName="ExemptFromRemediation" ma:readOnly="false">
      <xsd:simpleType>
        <xsd:restriction base="dms:Choice">
          <xsd:enumeration value="Business decision (email on file)"/>
          <xsd:enumeration value="Not Member Direct"/>
          <xsd:enumeration value="none"/>
        </xsd:restriction>
      </xsd:simpleType>
    </xsd:element>
    <xsd:element name="TaglineNotRequired" ma:index="18" nillable="true" ma:displayName="TaglineNotRequired" ma:format="Dropdown" ma:internalName="TaglineNotRequired" ma:readOnly="false">
      <xsd:simpleType>
        <xsd:restriction base="dms:Choice">
          <xsd:enumeration value="Business decision (email on file)"/>
          <xsd:enumeration value="Does not Qualify"/>
          <xsd:enumeration value="Regulation change"/>
          <xsd:enumeration value="Selected in Error"/>
          <xsd:enumeration value="System generated or external source"/>
          <xsd:enumeration value="none"/>
        </xsd:restriction>
      </xsd:simpleType>
    </xsd:element>
    <xsd:element name="Orphan1" ma:index="19" nillable="true" ma:displayName="Orphan" ma:default="0" ma:internalName="Orphan1" ma:readOnly="false">
      <xsd:simpleType>
        <xsd:restriction base="dms:Boolean"/>
      </xsd:simpleType>
    </xsd:element>
    <xsd:element name="Delete" ma:index="20" nillable="true" ma:displayName="Delete" ma:format="Dropdown" ma:internalName="Delete" ma:readOnly="false">
      <xsd:simpleType>
        <xsd:restriction base="dms:Choice">
          <xsd:enumeration value="Not Deleted from Consumption"/>
          <xsd:enumeration value="Deleted from Consumption"/>
        </xsd:restriction>
      </xsd:simpleType>
    </xsd:element>
    <xsd:element name="LinkedItemNumbers" ma:index="21" nillable="true" ma:displayName="LinkedItemNumbers" ma:internalName="LinkedItemNumbers" ma:readOnly="false">
      <xsd:simpleType>
        <xsd:restriction base="dms:Note"/>
      </xsd:simpleType>
    </xsd:element>
    <xsd:element name="Appendable" ma:index="22" nillable="true" ma:displayName="Appendable" ma:default="0" ma:indexed="true" ma:internalName="Appendable" ma:readOnly="false">
      <xsd:simpleType>
        <xsd:restriction base="dms:Boolean"/>
      </xsd:simpleType>
    </xsd:element>
    <xsd:element name="Append_x0020_Documents" ma:index="24" nillable="true" ma:displayName="Append Documents" ma:list="{bccc557f-341c-459a-a57c-7666aeaa6161}" ma:internalName="Append_x0020_Documents" ma:readOnly="false" ma:showField="FileName_x002e_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unctionalSubSection" ma:index="25" nillable="true" ma:displayName="FunctionalSubSection" ma:format="Dropdown" ma:hidden="true" ma:internalName="FunctionalSubSection" ma:readOnly="false">
      <xsd:simpleType>
        <xsd:restriction base="dms:Choice">
          <xsd:enumeration value="Additional Info"/>
          <xsd:enumeration value="Member"/>
        </xsd:restriction>
      </xsd:simpleType>
    </xsd:element>
    <xsd:element name="KeywordsMetaTag" ma:index="26" nillable="true" ma:displayName="KeywordsMetaTag" ma:hidden="true" ma:internalName="KeywordsMetaTag" ma:readOnly="false">
      <xsd:simpleType>
        <xsd:restriction base="dms:Text">
          <xsd:maxLength value="255"/>
        </xsd:restriction>
      </xsd:simpleType>
    </xsd:element>
    <xsd:element name="NotifySubscribers" ma:index="27" nillable="true" ma:displayName="NotifySubscribers" ma:hidden="true" ma:internalName="NotifySubscribers" ma:readOnly="false">
      <xsd:simpleType>
        <xsd:restriction base="dms:Text">
          <xsd:maxLength value="255"/>
        </xsd:restriction>
      </xsd:simpleType>
    </xsd:element>
    <xsd:element name="ActualCreateDate" ma:index="28" nillable="true" ma:displayName="ActualCreateDate" ma:format="DateTime" ma:hidden="true" ma:internalName="ActualCreateDate" ma:readOnly="false">
      <xsd:simpleType>
        <xsd:restriction base="dms:DateTime"/>
      </xsd:simpleType>
    </xsd:element>
    <xsd:element name="_dlc_DocId" ma:index="34" nillable="true" ma:displayName="Document ID Value" ma:description="The value of the document ID assigned to this item." ma:internalName="_dlc_DocId" ma:readOnly="false">
      <xsd:simpleType>
        <xsd:restriction base="dms:Text"/>
      </xsd:simpleType>
    </xsd:element>
    <xsd:element name="_dlc_DocIdUrl" ma:index="35" nillable="true" ma:displayName="Document ID" ma:description="Permanent link to this doc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dID" ma:index="37" nillable="true" ma:displayName="dID" ma:hidden="true" ma:internalName="dID" ma:readOnly="false" ma:percentage="FALSE">
      <xsd:simpleType>
        <xsd:restriction base="dms:Number"/>
      </xsd:simpleType>
    </xsd:element>
    <xsd:element name="OracleCMINumber" ma:index="39" nillable="true" ma:displayName="OracleCMINumber" ma:hidden="true" ma:internalName="OracleCMINumber" ma:readOnly="false">
      <xsd:simpleType>
        <xsd:restriction base="dms:Text">
          <xsd:maxLength value="255"/>
        </xsd:restriction>
      </xsd:simpleType>
    </xsd:element>
    <xsd:element name="InDate" ma:index="40" nillable="true" ma:displayName="dInDate" ma:format="DateTime" ma:hidden="true" ma:internalName="InDate" ma:readOnly="false">
      <xsd:simpleType>
        <xsd:restriction base="dms:DateTime"/>
      </xsd:simpleType>
    </xsd:element>
    <xsd:element name="IsWebFormat" ma:index="41" nillable="true" ma:displayName="IsWebFormat" ma:hidden="true" ma:internalName="IsWebFormat" ma:readOnly="false" ma:percentage="FALSE">
      <xsd:simpleType>
        <xsd:restriction base="dms:Number"/>
      </xsd:simpleType>
    </xsd:element>
    <xsd:element name="OutputType" ma:index="42" nillable="true" ma:displayName="OutputType" ma:format="Dropdown" ma:hidden="true" ma:internalName="OutputType" ma:readOnly="false">
      <xsd:simpleType>
        <xsd:restriction base="dms:Choice">
          <xsd:enumeration value="Native"/>
          <xsd:enumeration value="PDF"/>
        </xsd:restriction>
      </xsd:simpleType>
    </xsd:element>
    <xsd:element name="FunctionalArea" ma:index="43" nillable="true" ma:displayName="FunctionalArea" ma:hidden="true" ma:internalName="FunctionalArea" ma:readOnly="false">
      <xsd:simpleType>
        <xsd:restriction base="dms:Text">
          <xsd:maxLength value="255"/>
        </xsd:restriction>
      </xsd:simpleType>
    </xsd:element>
    <xsd:element name="FunctionalSection" ma:index="44" nillable="true" ma:displayName="FunctionalSection" ma:hidden="true" ma:internalName="FunctionalSection" ma:readOnly="false">
      <xsd:simpleType>
        <xsd:restriction base="dms:Text">
          <xsd:maxLength value="255"/>
        </xsd:restriction>
      </xsd:simpleType>
    </xsd:element>
    <xsd:element name="Append_x0020_Documents_x003a_OriginalFileName" ma:index="45" nillable="true" ma:displayName="Append Documents:OriginalFileName" ma:list="{bccc557f-341c-459a-a57c-7666aeaa6161}" ma:internalName="Append_x0020_Documents_x003a_OriginalFileName" ma:readOnly="false" ma:showField="OriginalFile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end_x0020_Documents_x003a_RevisionID" ma:index="46" nillable="true" ma:displayName="Append Documents:RevisionID" ma:list="{bccc557f-341c-459a-a57c-7666aeaa6161}" ma:internalName="Append_x0020_Documents_x003a_RevisionID" ma:readOnly="false" ma:showField="RevisionI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end_x0020_Documents_x003a_RevisionDate" ma:index="47" nillable="true" ma:displayName="Append Documents:RevisionDate" ma:list="{bccc557f-341c-459a-a57c-7666aeaa6161}" ma:internalName="Append_x0020_Documents_x003a_RevisionDate" ma:readOnly="false" ma:showField="RevisionDat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ppend_x0020_Documents_x003a_ID" ma:index="48" nillable="true" ma:displayName="Append Documents:ID" ma:list="{bccc557f-341c-459a-a57c-7666aeaa6161}" ma:internalName="Append_x0020_Documents_x003a_ID" ma:readOnly="false" ma:showField="I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rphan" ma:index="49" nillable="true" ma:displayName="OrphanOLD" ma:default="Enter Choice #1" ma:format="Dropdown" ma:hidden="true" ma:indexed="true" ma:internalName="Orphan" ma:readOnly="false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Message" ma:index="50" nillable="true" ma:displayName="dMessage" ma:hidden="true" ma:internalName="Message" ma:readOnly="false">
      <xsd:simpleType>
        <xsd:restriction base="dms:Text">
          <xsd:maxLength value="255"/>
        </xsd:restriction>
      </xsd:simpleType>
    </xsd:element>
    <xsd:element name="Append_x0020_Documents_x002d_text" ma:index="51" nillable="true" ma:displayName="Append Documents-text" ma:indexed="true" ma:internalName="Append_x0020_Documents_x002d_text" ma:readOnly="false">
      <xsd:simpleType>
        <xsd:restriction base="dms:Text">
          <xsd:maxLength value="255"/>
        </xsd:restriction>
      </xsd:simpleType>
    </xsd:element>
    <xsd:element name="Append_x0020_Documents_x0020_ID_x002d_text" ma:index="52" nillable="true" ma:displayName="Append Documents ID-text" ma:internalName="Append_x0020_Documents_x0020_ID_x002d_text" ma:readOnly="false">
      <xsd:simpleType>
        <xsd:restriction base="dms:Text">
          <xsd:maxLength value="255"/>
        </xsd:restriction>
      </xsd:simpleType>
    </xsd:element>
    <xsd:element name="Append_x0020_Documents_x0020_Revision_x0020_ID_x002d_text" ma:index="53" nillable="true" ma:displayName="Append Documents Revision ID-text" ma:internalName="Append_x0020_Documents_x0020_Revision_x0020_ID_x002d_text" ma:readOnly="false">
      <xsd:simpleType>
        <xsd:restriction base="dms:Text">
          <xsd:maxLength value="255"/>
        </xsd:restriction>
      </xsd:simpleType>
    </xsd:element>
    <xsd:element name="MediaServiceMetadata" ma:index="5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5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5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5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59" nillable="true" ma:displayName="Length (seconds)" ma:internalName="MediaLengthInSeconds" ma:readOnly="true">
      <xsd:simpleType>
        <xsd:restriction base="dms:Unknown"/>
      </xsd:simpleType>
    </xsd:element>
    <xsd:element name="MediaServiceAutoTags" ma:index="60" nillable="true" ma:displayName="Tags" ma:internalName="MediaServiceAutoTags" ma:readOnly="true">
      <xsd:simpleType>
        <xsd:restriction base="dms:Text"/>
      </xsd:simpleType>
    </xsd:element>
    <xsd:element name="MediaServiceOCR" ma:index="6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6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63" nillable="true" ma:displayName="MediaServiceEventHashCode" ma:hidden="true" ma:internalName="MediaServiceEventHashCode" ma:readOnly="true">
      <xsd:simpleType>
        <xsd:restriction base="dms:Text"/>
      </xsd:simpleType>
    </xsd:element>
    <xsd:element name="MedicalPolicyComments" ma:index="64" nillable="true" ma:displayName="MedicalPolicyComments" ma:description="Feeds Consumption &amp; External Libraries to support Med Pol Indexes for Internet" ma:internalName="MedicalPolicyComments" ma:readOnly="false">
      <xsd:simpleType>
        <xsd:restriction base="dms:Note">
          <xsd:maxLength value="255"/>
        </xsd:restriction>
      </xsd:simpleType>
    </xsd:element>
    <xsd:element name="EffectiveDate" ma:index="65" nillable="true" ma:displayName="EffectiveDate" ma:description="Feeds Consumption &amp; Medical Policy external libraries for Internet indexes" ma:format="DateOnly" ma:indexed="true" ma:internalName="EffectiveDate" ma:readOnly="false">
      <xsd:simpleType>
        <xsd:restriction base="dms:DateTime"/>
      </xsd:simpleType>
    </xsd:element>
    <xsd:element name="MedicalPolicy" ma:index="66" nillable="true" ma:displayName="MedicalPolicy" ma:default="0" ma:description="Is Medical Policy Document" ma:internalName="MedicalPolicy" ma:readOnly="false">
      <xsd:simpleType>
        <xsd:restriction base="dms:Boolean"/>
      </xsd:simpleType>
    </xsd:element>
    <xsd:element name="PaymentPolicy" ma:index="67" nillable="true" ma:displayName="PaymentPolicy" ma:default="0" ma:description="Is Payment Policy Document" ma:indexed="true" ma:internalName="PaymentPolicy" ma:readOnly="false">
      <xsd:simpleType>
        <xsd:restriction base="dms:Boolean"/>
      </xsd:simpleType>
    </xsd:element>
    <xsd:element name="PowerApp" ma:index="68" nillable="true" ma:displayName="Append Document" ma:internalName="PowerApp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2" ma:displayName="Content Type"/>
        <xsd:element ref="dc:title" maxOccurs="1" ma:index="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edItemNumbers xmlns="bccc557f-341c-459a-a57c-7666aeaa6161" xsi:nil="true"/>
    <HistoricalRecord xmlns="bccc557f-341c-459a-a57c-7666aeaa6161">false</HistoricalRecord>
    <InternetBuildDate xmlns="bccc557f-341c-459a-a57c-7666aeaa6161">2022-04-07T07:00:00+00:00</InternetBuildDate>
    <_dlc_DocId xmlns="bccc557f-341c-459a-a57c-7666aeaa6161">6C4FPC5H4JMD-5-85743</_dlc_DocId>
    <_dlc_DocIdUrl xmlns="bccc557f-341c-459a-a57c-7666aeaa6161">
      <Url>http://docadmin/sites/da/_layouts/15/DocIdRedir.aspx?ID=6C4FPC5H4JMD-5-85743</Url>
      <Description>6C4FPC5H4JMD-5-85743</Description>
    </_dlc_DocIdUrl>
    <TargetSite xmlns="bccc557f-341c-459a-a57c-7666aeaa6161">
      <Value>Premera Blue Cross</Value>
    </TargetSite>
    <Delete xmlns="bccc557f-341c-459a-a57c-7666aeaa6161" xsi:nil="true"/>
    <RevisionID xmlns="bccc557f-341c-459a-a57c-7666aeaa6161">133793</RevisionID>
    <StatusNotes xmlns="bccc557f-341c-459a-a57c-7666aeaa6161" xsi:nil="true"/>
    <dComments xmlns="bccc557f-341c-459a-a57c-7666aeaa6161" xsi:nil="true"/>
    <dStatus xmlns="bccc557f-341c-459a-a57c-7666aeaa6161">RELEASED</dStatus>
    <Account xmlns="bccc557f-341c-459a-a57c-7666aeaa6161">iDocumentAdministration</Account>
    <ReleaseDate xmlns="bccc557f-341c-459a-a57c-7666aeaa6161" xsi:nil="true"/>
    <TypeOfContent xmlns="bccc557f-341c-459a-a57c-7666aeaa6161">Native Art</TypeOfContent>
    <Orphan1 xmlns="bccc557f-341c-459a-a57c-7666aeaa6161">false</Orphan1>
    <Orphan xmlns="bccc557f-341c-459a-a57c-7666aeaa6161">Enter Choice #1</Orphan>
    <Rendition xmlns="bccc557f-341c-459a-a57c-7666aeaa6161">pptx</Rendition>
    <ItemNumber xmlns="bccc557f-341c-459a-a57c-7666aeaa6161">057718</ItemNumber>
    <RevisionDate xmlns="bccc557f-341c-459a-a57c-7666aeaa6161" xsi:nil="true"/>
    <WebsiteArea xmlns="bccc557f-341c-459a-a57c-7666aeaa6161">Internet and Intranet Sites</WebsiteArea>
    <OriginalFileName xmlns="bccc557f-341c-459a-a57c-7666aeaa6161">057718_03-16-2022.pptx</OriginalFileName>
    <ActualCreateDate xmlns="bccc557f-341c-459a-a57c-7666aeaa6161" xsi:nil="true"/>
    <FunctionalSubSection xmlns="bccc557f-341c-459a-a57c-7666aeaa6161" xsi:nil="true"/>
    <NotifySubscribers xmlns="bccc557f-341c-459a-a57c-7666aeaa6161" xsi:nil="true"/>
    <InDate xmlns="bccc557f-341c-459a-a57c-7666aeaa6161" xsi:nil="true"/>
    <FunctionalSection xmlns="bccc557f-341c-459a-a57c-7666aeaa6161" xsi:nil="true"/>
    <OutputType xmlns="bccc557f-341c-459a-a57c-7666aeaa6161" xsi:nil="true"/>
    <dID xmlns="bccc557f-341c-459a-a57c-7666aeaa6161" xsi:nil="true"/>
    <IsWebFormat xmlns="bccc557f-341c-459a-a57c-7666aeaa6161" xsi:nil="true"/>
    <Message xmlns="bccc557f-341c-459a-a57c-7666aeaa6161" xsi:nil="true"/>
    <OracleCMINumber xmlns="bccc557f-341c-459a-a57c-7666aeaa6161" xsi:nil="true"/>
    <KeywordsMetaTag xmlns="bccc557f-341c-459a-a57c-7666aeaa6161" xsi:nil="true"/>
    <FunctionalArea xmlns="bccc557f-341c-459a-a57c-7666aeaa6161" xsi:nil="true"/>
    <MedicalPolicyComments xmlns="bccc557f-341c-459a-a57c-7666aeaa6161" xsi:nil="true"/>
    <EffectiveDate xmlns="bccc557f-341c-459a-a57c-7666aeaa6161" xsi:nil="true"/>
    <PaymentPolicy xmlns="bccc557f-341c-459a-a57c-7666aeaa6161">false</PaymentPolicy>
    <MedicalPolicy xmlns="bccc557f-341c-459a-a57c-7666aeaa6161">false</MedicalPolicy>
    <_dlc_DocIdPersistId xmlns="bccc557f-341c-459a-a57c-7666aeaa6161" xsi:nil="true"/>
    <Appendable xmlns="bccc557f-341c-459a-a57c-7666aeaa6161">false</Appendable>
    <Append_x0020_Documents_x002d_text xmlns="bccc557f-341c-459a-a57c-7666aeaa6161" xsi:nil="true"/>
    <Append_x0020_Documents_x003a_OriginalFileName xmlns="bccc557f-341c-459a-a57c-7666aeaa6161" xsi:nil="true"/>
    <Append_x0020_Documents_x003a_ID xmlns="bccc557f-341c-459a-a57c-7666aeaa6161" xsi:nil="true"/>
    <TaglineNotRequired xmlns="bccc557f-341c-459a-a57c-7666aeaa6161">Does not Qualify</TaglineNotRequired>
    <Append_x0020_Documents_x003a_RevisionDate xmlns="bccc557f-341c-459a-a57c-7666aeaa6161" xsi:nil="true"/>
    <PowerApp xmlns="bccc557f-341c-459a-a57c-7666aeaa6161" xsi:nil="true"/>
    <ExemptFromRemediation xmlns="bccc557f-341c-459a-a57c-7666aeaa6161" xsi:nil="true"/>
    <Append_x0020_Documents_x0020_ID_x002d_text xmlns="bccc557f-341c-459a-a57c-7666aeaa6161" xsi:nil="true"/>
    <Append_x0020_Documents xmlns="bccc557f-341c-459a-a57c-7666aeaa6161" xsi:nil="true"/>
    <Append_x0020_Documents_x003a_RevisionID xmlns="bccc557f-341c-459a-a57c-7666aeaa6161" xsi:nil="true"/>
    <Append_x0020_Documents_x0020_Revision_x0020_ID_x002d_text xmlns="bccc557f-341c-459a-a57c-7666aeaa61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E7BE7D-6301-4730-9018-EC9D8E3585E2}"/>
</file>

<file path=customXml/itemProps2.xml><?xml version="1.0" encoding="utf-8"?>
<ds:datastoreItem xmlns:ds="http://schemas.openxmlformats.org/officeDocument/2006/customXml" ds:itemID="{C9BE13CB-4DA4-42A9-9B89-ACB5F942FA90}">
  <ds:schemaRefs>
    <ds:schemaRef ds:uri="3e2bdac8-db2c-4fa1-99f8-9dc6d4c144db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460b19f4-b35b-4827-88fd-d9b84cadf8d3"/>
    <ds:schemaRef ds:uri="http://schemas.microsoft.com/office/infopath/2007/PartnerControls"/>
    <ds:schemaRef ds:uri="http://schemas.openxmlformats.org/package/2006/metadata/core-properties"/>
    <ds:schemaRef ds:uri="4987c23c-da5e-4b82-ad5b-71c4c31916ea"/>
    <ds:schemaRef ds:uri="http://www.w3.org/XML/1998/namespace"/>
    <ds:schemaRef ds:uri="2ce09a6d-fb1e-4d8d-9d28-652f66932e37"/>
  </ds:schemaRefs>
</ds:datastoreItem>
</file>

<file path=customXml/itemProps3.xml><?xml version="1.0" encoding="utf-8"?>
<ds:datastoreItem xmlns:ds="http://schemas.openxmlformats.org/officeDocument/2006/customXml" ds:itemID="{DD0403AA-4981-4E1B-8DA0-53D3C3CE28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Premera PPT template</Template>
  <TotalTime>792</TotalTime>
  <Words>694</Words>
  <Application>Microsoft Office PowerPoint</Application>
  <PresentationFormat>On-screen Show (16:9)</PresentationFormat>
  <Paragraphs>89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Courier New</vt:lpstr>
      <vt:lpstr>Lora</vt:lpstr>
      <vt:lpstr>Lora Regular</vt:lpstr>
      <vt:lpstr>Roboto Light</vt:lpstr>
      <vt:lpstr>Roboto Medium</vt:lpstr>
      <vt:lpstr>New Premera PPT template</vt:lpstr>
      <vt:lpstr>Behavioral Health Solution for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Brightline PPT PBCAK</dc:title>
  <dc:creator>Lucinda Kruy</dc:creator>
  <cp:lastModifiedBy>Toni Levin</cp:lastModifiedBy>
  <cp:revision>21</cp:revision>
  <dcterms:created xsi:type="dcterms:W3CDTF">2021-12-03T19:01:15Z</dcterms:created>
  <dcterms:modified xsi:type="dcterms:W3CDTF">2022-03-16T20:44:43Z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2D0A6CD4-D939-4BE7-B4CF-94C60B647188</vt:lpwstr>
  </property>
  <property fmtid="{D5CDD505-2E9C-101B-9397-08002B2CF9AE}" pid="3" name="ArticulatePath">
    <vt:lpwstr>MyCare_PRF1</vt:lpwstr>
  </property>
  <property fmtid="{D5CDD505-2E9C-101B-9397-08002B2CF9AE}" pid="4" name="ContentTypeId">
    <vt:lpwstr>0x01010048998E49275BD9479B035C211C4B7BDB009FC3CB41F6E6DA4F9E9CAFD1F55F8C47</vt:lpwstr>
  </property>
  <property fmtid="{D5CDD505-2E9C-101B-9397-08002B2CF9AE}" pid="5" name="RevisionID">
    <vt:r8>129036</vt:r8>
  </property>
  <property fmtid="{D5CDD505-2E9C-101B-9397-08002B2CF9AE}" pid="6" name="dStatus">
    <vt:lpwstr>RELEASED</vt:lpwstr>
  </property>
  <property fmtid="{D5CDD505-2E9C-101B-9397-08002B2CF9AE}" pid="7" name="Account">
    <vt:lpwstr>iDocumentAdministration</vt:lpwstr>
  </property>
  <property fmtid="{D5CDD505-2E9C-101B-9397-08002B2CF9AE}" pid="8" name="TypeOfContent">
    <vt:lpwstr>Native Art</vt:lpwstr>
  </property>
  <property fmtid="{D5CDD505-2E9C-101B-9397-08002B2CF9AE}" pid="9" name="Orphan1">
    <vt:bool>false</vt:bool>
  </property>
  <property fmtid="{D5CDD505-2E9C-101B-9397-08002B2CF9AE}" pid="10" name="Orphan">
    <vt:lpwstr>Enter Choice #1</vt:lpwstr>
  </property>
  <property fmtid="{D5CDD505-2E9C-101B-9397-08002B2CF9AE}" pid="11" name="Rendition">
    <vt:lpwstr>pptx</vt:lpwstr>
  </property>
  <property fmtid="{D5CDD505-2E9C-101B-9397-08002B2CF9AE}" pid="12" name="_dlc_DocIdItemGuid">
    <vt:lpwstr>a33da54f-4e4d-4bc1-90aa-103807233864</vt:lpwstr>
  </property>
  <property fmtid="{D5CDD505-2E9C-101B-9397-08002B2CF9AE}" pid="13" name="ItemNumber">
    <vt:lpwstr>057718</vt:lpwstr>
  </property>
  <property fmtid="{D5CDD505-2E9C-101B-9397-08002B2CF9AE}" pid="14" name="WebsiteArea">
    <vt:lpwstr>Internet and Intranet Sites</vt:lpwstr>
  </property>
  <property fmtid="{D5CDD505-2E9C-101B-9397-08002B2CF9AE}" pid="15" name="OriginalFileName">
    <vt:lpwstr>057718_10-13-2021.pptx</vt:lpwstr>
  </property>
  <property fmtid="{D5CDD505-2E9C-101B-9397-08002B2CF9AE}" pid="16" name="TargetSite">
    <vt:lpwstr>;#Premera Blue Cross;#</vt:lpwstr>
  </property>
  <property fmtid="{D5CDD505-2E9C-101B-9397-08002B2CF9AE}" pid="17" name="Order">
    <vt:r8>8574300</vt:r8>
  </property>
  <property fmtid="{D5CDD505-2E9C-101B-9397-08002B2CF9AE}" pid="18" name="OrphanOLD">
    <vt:lpwstr>Enter Choice #1</vt:lpwstr>
  </property>
  <property fmtid="{D5CDD505-2E9C-101B-9397-08002B2CF9AE}" pid="19" name="Document ID Value">
    <vt:lpwstr>6C4FPC5H4JMD-5-85743</vt:lpwstr>
  </property>
</Properties>
</file>