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sldIdLst>
    <p:sldId id="256" r:id="rId5"/>
    <p:sldId id="257" r:id="rId6"/>
    <p:sldId id="265" r:id="rId7"/>
    <p:sldId id="266" r:id="rId8"/>
    <p:sldId id="267" r:id="rId9"/>
    <p:sldId id="268" r:id="rId10"/>
    <p:sldId id="272" r:id="rId11"/>
    <p:sldId id="269" r:id="rId12"/>
  </p:sldIdLst>
  <p:sldSz cx="9144000" cy="5143500" type="screen16x9"/>
  <p:notesSz cx="6858000" cy="9144000"/>
  <p:custDataLst>
    <p:tags r:id="rId1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30A3629A-9161-BA49-892C-5229F952F61F}">
          <p14:sldIdLst>
            <p14:sldId id="256"/>
            <p14:sldId id="257"/>
            <p14:sldId id="265"/>
            <p14:sldId id="266"/>
            <p14:sldId id="267"/>
            <p14:sldId id="268"/>
            <p14:sldId id="272"/>
            <p14:sldId id="269"/>
          </p14:sldIdLst>
        </p14:section>
      </p14:sectionLst>
    </p:ext>
    <p:ext uri="{EFAFB233-063F-42B5-8137-9DF3F51BA10A}">
      <p15:sldGuideLst xmlns:p15="http://schemas.microsoft.com/office/powerpoint/2012/main">
        <p15:guide id="1" orient="horz" pos="2988" userDrawn="1">
          <p15:clr>
            <a:srgbClr val="A4A3A4"/>
          </p15:clr>
        </p15:guide>
        <p15:guide id="3" orient="horz" pos="396" userDrawn="1">
          <p15:clr>
            <a:srgbClr val="A4A3A4"/>
          </p15:clr>
        </p15:guide>
        <p15:guide id="4" pos="3912" userDrawn="1">
          <p15:clr>
            <a:srgbClr val="A4A3A4"/>
          </p15:clr>
        </p15:guide>
        <p15:guide id="6" orient="horz" pos="27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D35118-62CA-CA0B-3B1D-EF5F8D4DFE45}" name="Elizabeth Wilburn" initials="EW" userId="S::Elizabeth.Wilburn@premera.com::356a4f69-fc20-48d1-ba2d-c1f1b33599ef" providerId="AD"/>
  <p188:author id="{7C0B653F-3B67-3CD2-7A65-1006D92B9925}" name="Lucinda Kruy" initials="LK" userId="S::lucinda.kruy@premera.com::a471264f-7c6c-4450-9a5a-4e6eedc5b1da" providerId="AD"/>
  <p188:author id="{2B38425A-87FC-5D60-D11F-708293CA55C9}" name="Dan Pogust" initials="DP" userId="S::Dan.Pogust@premera.com::be624e91-f787-443e-87cd-aaec11cabc69" providerId="AD"/>
  <p188:author id="{BC0F176A-255E-B249-6F6F-14022A5488F2}" name="Amy Carter" initials="AC" userId="S::Amy.Carter@PREMERA.com::b3afbdf2-f547-4804-97ab-742fb1348abc" providerId="AD"/>
  <p188:author id="{9312FBC8-0D13-3EED-7CB7-10B958EC56B8}" name="Toni Levin" initials="TL" userId="S::Toni.Levin@PREMERA.com::5e48124b-4bd0-4b66-8268-f0fc0d56e777"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CFD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B9F511-BEA9-4BF2-A5E0-61F9225A561E}" v="1" dt="2022-06-03T17:22:45.8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24" autoAdjust="0"/>
    <p:restoredTop sz="95372"/>
  </p:normalViewPr>
  <p:slideViewPr>
    <p:cSldViewPr snapToGrid="0" snapToObjects="1">
      <p:cViewPr varScale="1">
        <p:scale>
          <a:sx n="147" d="100"/>
          <a:sy n="147" d="100"/>
        </p:scale>
        <p:origin x="792" y="120"/>
      </p:cViewPr>
      <p:guideLst>
        <p:guide orient="horz" pos="2988"/>
        <p:guide orient="horz" pos="396"/>
        <p:guide pos="391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137F9A-85F1-1442-8058-82BBAFB59041}" type="datetimeFigureOut">
              <a:rPr lang="en-US" smtClean="0"/>
              <a:t>6/8/2022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65B1A-3FF4-8049-89B8-42A60FCF1DB1}" type="slidenum">
              <a:rPr lang="en-US" smtClean="0"/>
              <a:t>‹#›</a:t>
            </a:fld>
            <a:endParaRPr lang="en-US"/>
          </a:p>
        </p:txBody>
      </p:sp>
    </p:spTree>
    <p:extLst>
      <p:ext uri="{BB962C8B-B14F-4D97-AF65-F5344CB8AC3E}">
        <p14:creationId xmlns:p14="http://schemas.microsoft.com/office/powerpoint/2010/main" val="3953494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dc.gov/childrensmentalhealth/features/kf-childrens-mental-health-report.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C0465B1A-3FF4-8049-89B8-42A60FCF1DB1}" type="slidenum">
              <a:rPr lang="en-US" smtClean="0"/>
              <a:t>2</a:t>
            </a:fld>
            <a:endParaRPr lang="en-US"/>
          </a:p>
        </p:txBody>
      </p:sp>
    </p:spTree>
    <p:extLst>
      <p:ext uri="{BB962C8B-B14F-4D97-AF65-F5344CB8AC3E}">
        <p14:creationId xmlns:p14="http://schemas.microsoft.com/office/powerpoint/2010/main" val="1483063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C0465B1A-3FF4-8049-89B8-42A60FCF1DB1}" type="slidenum">
              <a:rPr lang="en-US" smtClean="0"/>
              <a:t>3</a:t>
            </a:fld>
            <a:endParaRPr lang="en-US"/>
          </a:p>
        </p:txBody>
      </p:sp>
    </p:spTree>
    <p:extLst>
      <p:ext uri="{BB962C8B-B14F-4D97-AF65-F5344CB8AC3E}">
        <p14:creationId xmlns:p14="http://schemas.microsoft.com/office/powerpoint/2010/main" val="3058980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C0465B1A-3FF4-8049-89B8-42A60FCF1DB1}" type="slidenum">
              <a:rPr lang="en-US" smtClean="0"/>
              <a:t>4</a:t>
            </a:fld>
            <a:endParaRPr lang="en-US"/>
          </a:p>
        </p:txBody>
      </p:sp>
    </p:spTree>
    <p:extLst>
      <p:ext uri="{BB962C8B-B14F-4D97-AF65-F5344CB8AC3E}">
        <p14:creationId xmlns:p14="http://schemas.microsoft.com/office/powerpoint/2010/main" val="3094138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E6E6E6">
                    <a:lumMod val="25000"/>
                  </a:srgbClr>
                </a:solidFill>
                <a:latin typeface="Roboto Light" panose="02000000000000000000" pitchFamily="2" charset="0"/>
                <a:ea typeface="Roboto Light" panose="02000000000000000000" pitchFamily="2" charset="0"/>
                <a:cs typeface="Roboto Light" panose="02000000000000000000" pitchFamily="2" charset="0"/>
              </a:rPr>
              <a:t>*It's estimated that up to </a:t>
            </a:r>
            <a:r>
              <a:rPr lang="en-US" sz="2400" dirty="0">
                <a:solidFill>
                  <a:schemeClr val="accent1"/>
                </a:solidFill>
                <a:latin typeface="Lora" pitchFamily="2" charset="77"/>
                <a:ea typeface="Roboto Light" panose="02000000000000000000" pitchFamily="2" charset="0"/>
                <a:cs typeface="Roboto Light" panose="02000000000000000000" pitchFamily="2" charset="0"/>
              </a:rPr>
              <a:t>1 in 5 </a:t>
            </a:r>
            <a:r>
              <a:rPr lang="en-US" sz="1600" dirty="0">
                <a:solidFill>
                  <a:srgbClr val="E6E6E6">
                    <a:lumMod val="25000"/>
                  </a:srgbClr>
                </a:solidFill>
                <a:latin typeface="Roboto Light" panose="02000000000000000000" pitchFamily="2" charset="0"/>
                <a:ea typeface="Roboto Light" panose="02000000000000000000" pitchFamily="2" charset="0"/>
                <a:cs typeface="Roboto Light" panose="02000000000000000000" pitchFamily="2" charset="0"/>
              </a:rPr>
              <a:t>children living in the United States experience a mental disorder each year.  </a:t>
            </a:r>
            <a:r>
              <a:rPr lang="en-US" sz="1600" u="sng" dirty="0">
                <a:solidFill>
                  <a:srgbClr val="0563C1"/>
                </a:solidFill>
                <a:effectLst/>
                <a:latin typeface="Calibri" panose="020F0502020204030204" pitchFamily="34" charset="0"/>
                <a:ea typeface="Calibri" panose="020F0502020204030204" pitchFamily="34" charset="0"/>
                <a:hlinkClick r:id="rId3"/>
              </a:rPr>
              <a:t>Children's Mental Health Report | CDC</a:t>
            </a:r>
            <a:endParaRPr lang="en-US" sz="1600" dirty="0">
              <a:cs typeface="Calibri"/>
            </a:endParaRPr>
          </a:p>
        </p:txBody>
      </p:sp>
      <p:sp>
        <p:nvSpPr>
          <p:cNvPr id="4" name="Slide Number Placeholder 3"/>
          <p:cNvSpPr>
            <a:spLocks noGrp="1"/>
          </p:cNvSpPr>
          <p:nvPr>
            <p:ph type="sldNum" sz="quarter" idx="5"/>
          </p:nvPr>
        </p:nvSpPr>
        <p:spPr/>
        <p:txBody>
          <a:bodyPr/>
          <a:lstStyle/>
          <a:p>
            <a:fld id="{C0465B1A-3FF4-8049-89B8-42A60FCF1DB1}" type="slidenum">
              <a:rPr lang="en-US" smtClean="0"/>
              <a:t>5</a:t>
            </a:fld>
            <a:endParaRPr lang="en-US"/>
          </a:p>
        </p:txBody>
      </p:sp>
    </p:spTree>
    <p:extLst>
      <p:ext uri="{BB962C8B-B14F-4D97-AF65-F5344CB8AC3E}">
        <p14:creationId xmlns:p14="http://schemas.microsoft.com/office/powerpoint/2010/main" val="1066651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C0465B1A-3FF4-8049-89B8-42A60FCF1DB1}" type="slidenum">
              <a:rPr lang="en-US" smtClean="0"/>
              <a:t>6</a:t>
            </a:fld>
            <a:endParaRPr lang="en-US"/>
          </a:p>
        </p:txBody>
      </p:sp>
    </p:spTree>
    <p:extLst>
      <p:ext uri="{BB962C8B-B14F-4D97-AF65-F5344CB8AC3E}">
        <p14:creationId xmlns:p14="http://schemas.microsoft.com/office/powerpoint/2010/main" val="407777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E8CA98-337E-7E48-BC66-3B2F142E3E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20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C0465B1A-3FF4-8049-89B8-42A60FCF1DB1}" type="slidenum">
              <a:rPr lang="en-US" smtClean="0"/>
              <a:t>8</a:t>
            </a:fld>
            <a:endParaRPr lang="en-US"/>
          </a:p>
        </p:txBody>
      </p:sp>
    </p:spTree>
    <p:extLst>
      <p:ext uri="{BB962C8B-B14F-4D97-AF65-F5344CB8AC3E}">
        <p14:creationId xmlns:p14="http://schemas.microsoft.com/office/powerpoint/2010/main" val="38121814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816AF6-4731-4E40-85EB-417F78CE5D70}"/>
              </a:ext>
            </a:extLst>
          </p:cNvPr>
          <p:cNvSpPr/>
          <p:nvPr userDrawn="1"/>
        </p:nvSpPr>
        <p:spPr>
          <a:xfrm rot="10800000">
            <a:off x="0" y="4686300"/>
            <a:ext cx="9144000" cy="457200"/>
          </a:xfrm>
          <a:prstGeom prst="rect">
            <a:avLst/>
          </a:prstGeom>
          <a:gradFill flip="none" rotWithShape="1">
            <a:gsLst>
              <a:gs pos="1000">
                <a:schemeClr val="accent1"/>
              </a:gs>
              <a:gs pos="100000">
                <a:schemeClr val="accent2"/>
              </a:gs>
            </a:gsLst>
            <a:lin ang="1938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013" dirty="0"/>
          </a:p>
        </p:txBody>
      </p:sp>
      <p:pic>
        <p:nvPicPr>
          <p:cNvPr id="3" name="Picture 7">
            <a:extLst>
              <a:ext uri="{FF2B5EF4-FFF2-40B4-BE49-F238E27FC236}">
                <a16:creationId xmlns:a16="http://schemas.microsoft.com/office/drawing/2014/main" id="{BC02ABD0-AAC4-B745-A625-1602198BDBD2}"/>
              </a:ext>
            </a:extLst>
          </p:cNvPr>
          <p:cNvPicPr>
            <a:picLocks noChangeAspect="1"/>
          </p:cNvPicPr>
          <p:nvPr userDrawn="1"/>
        </p:nvPicPr>
        <p:blipFill>
          <a:blip r:embed="rId2"/>
          <a:srcRect/>
          <a:stretch/>
        </p:blipFill>
        <p:spPr bwMode="auto">
          <a:xfrm>
            <a:off x="7658961" y="4771292"/>
            <a:ext cx="1024666" cy="28721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Footer Placeholder 22">
            <a:extLst>
              <a:ext uri="{FF2B5EF4-FFF2-40B4-BE49-F238E27FC236}">
                <a16:creationId xmlns:a16="http://schemas.microsoft.com/office/drawing/2014/main" id="{FAF6A51F-3810-2848-B281-13004B056606}"/>
              </a:ext>
            </a:extLst>
          </p:cNvPr>
          <p:cNvSpPr>
            <a:spLocks noGrp="1"/>
          </p:cNvSpPr>
          <p:nvPr>
            <p:ph type="ftr" sz="quarter" idx="10"/>
          </p:nvPr>
        </p:nvSpPr>
        <p:spPr>
          <a:xfrm>
            <a:off x="1343586" y="4777585"/>
            <a:ext cx="3086100" cy="274637"/>
          </a:xfrm>
        </p:spPr>
        <p:txBody>
          <a:bodyPr/>
          <a:lstStyle>
            <a:lvl1pPr marL="0" marR="0" indent="0" algn="l" defTabSz="342884" rtl="0" eaLnBrk="1" fontAlgn="auto" latinLnBrk="0" hangingPunct="1">
              <a:lnSpc>
                <a:spcPct val="100000"/>
              </a:lnSpc>
              <a:spcBef>
                <a:spcPts val="0"/>
              </a:spcBef>
              <a:spcAft>
                <a:spcPts val="0"/>
              </a:spcAft>
              <a:buClrTx/>
              <a:buSzTx/>
              <a:buFontTx/>
              <a:buNone/>
              <a:tabLst/>
              <a:defRPr sz="75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endParaRPr lang="en-US" dirty="0"/>
          </a:p>
        </p:txBody>
      </p:sp>
      <p:sp>
        <p:nvSpPr>
          <p:cNvPr id="26" name="Footer Placeholder 22">
            <a:extLst>
              <a:ext uri="{FF2B5EF4-FFF2-40B4-BE49-F238E27FC236}">
                <a16:creationId xmlns:a16="http://schemas.microsoft.com/office/drawing/2014/main" id="{EAED7F5E-FB31-794A-8420-6BD4080F8E80}"/>
              </a:ext>
            </a:extLst>
          </p:cNvPr>
          <p:cNvSpPr txBox="1">
            <a:spLocks/>
          </p:cNvSpPr>
          <p:nvPr userDrawn="1"/>
        </p:nvSpPr>
        <p:spPr>
          <a:xfrm>
            <a:off x="457201" y="4777585"/>
            <a:ext cx="869576" cy="274637"/>
          </a:xfrm>
          <a:prstGeom prst="rect">
            <a:avLst/>
          </a:prstGeom>
        </p:spPr>
        <p:txBody>
          <a:bodyPr vert="horz" lIns="68580" tIns="34290" rIns="68580" bIns="34290" rtlCol="0" anchor="ctr"/>
          <a:lstStyle>
            <a:defPPr>
              <a:defRPr lang="en-US"/>
            </a:defPPr>
            <a:lvl1pPr marL="0" marR="0" indent="0" algn="l" defTabSz="457200" rtl="0" eaLnBrk="1" fontAlgn="auto" latinLnBrk="0" hangingPunct="1">
              <a:lnSpc>
                <a:spcPct val="100000"/>
              </a:lnSpc>
              <a:spcBef>
                <a:spcPts val="0"/>
              </a:spcBef>
              <a:spcAft>
                <a:spcPts val="0"/>
              </a:spcAft>
              <a:buClrTx/>
              <a:buSzTx/>
              <a:buFontTx/>
              <a:buNone/>
              <a:tabLst/>
              <a:defRPr sz="1000" b="0" i="0" kern="120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5442568-F2BB-D240-97E9-070CE84BF750}" type="slidenum">
              <a:rPr lang="en-US" altLang="en-US" sz="750" smtClean="0"/>
              <a:t>‹#›</a:t>
            </a:fld>
            <a:endParaRPr lang="en-US" altLang="en-US" sz="750" dirty="0"/>
          </a:p>
        </p:txBody>
      </p:sp>
    </p:spTree>
    <p:extLst>
      <p:ext uri="{BB962C8B-B14F-4D97-AF65-F5344CB8AC3E}">
        <p14:creationId xmlns:p14="http://schemas.microsoft.com/office/powerpoint/2010/main" val="1932833513"/>
      </p:ext>
    </p:extLst>
  </p:cSld>
  <p:clrMapOvr>
    <a:masterClrMapping/>
  </p:clrMapOvr>
  <p:extLst>
    <p:ext uri="{DCECCB84-F9BA-43D5-87BE-67443E8EF086}">
      <p15:sldGuideLst xmlns:p15="http://schemas.microsoft.com/office/powerpoint/2012/main">
        <p15:guide id="3" orient="horz" pos="60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1">
    <p:bg>
      <p:bgPr>
        <a:gradFill flip="none" rotWithShape="1">
          <a:gsLst>
            <a:gs pos="0">
              <a:schemeClr val="accent2"/>
            </a:gs>
            <a:gs pos="100000">
              <a:schemeClr val="tx2"/>
            </a:gs>
          </a:gsLst>
          <a:lin ang="2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74320" y="2258635"/>
            <a:ext cx="8595360" cy="865565"/>
          </a:xfrm>
        </p:spPr>
        <p:txBody>
          <a:bodyPr anchor="t" anchorCtr="0">
            <a:noAutofit/>
          </a:bodyPr>
          <a:lstStyle>
            <a:lvl1pPr>
              <a:defRPr>
                <a:solidFill>
                  <a:schemeClr val="bg1"/>
                </a:solidFill>
                <a:latin typeface="Lora Regular"/>
                <a:cs typeface="Lora Regular"/>
              </a:defRPr>
            </a:lvl1pPr>
          </a:lstStyle>
          <a:p>
            <a:r>
              <a:rPr lang="en-US" dirty="0"/>
              <a:t>This is your headline area</a:t>
            </a:r>
          </a:p>
        </p:txBody>
      </p:sp>
      <p:sp>
        <p:nvSpPr>
          <p:cNvPr id="3" name="Subtitle 2"/>
          <p:cNvSpPr>
            <a:spLocks noGrp="1"/>
          </p:cNvSpPr>
          <p:nvPr>
            <p:ph type="subTitle" idx="1" hasCustomPrompt="1"/>
          </p:nvPr>
        </p:nvSpPr>
        <p:spPr>
          <a:xfrm>
            <a:off x="274320" y="3576318"/>
            <a:ext cx="8595360" cy="1190945"/>
          </a:xfrm>
        </p:spPr>
        <p:txBody>
          <a:bodyPr anchor="t" anchorCtr="0">
            <a:noAutofit/>
          </a:bodyPr>
          <a:lstStyle>
            <a:lvl1pPr marL="0" indent="0" algn="ctr">
              <a:lnSpc>
                <a:spcPct val="110000"/>
              </a:lnSpc>
              <a:buNone/>
              <a:defRPr sz="1400" baseline="0">
                <a:solidFill>
                  <a:srgbClr val="FFFFFF"/>
                </a:solidFill>
                <a:latin typeface="Roboto Light"/>
                <a:cs typeface="Robo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This is your subhead area</a:t>
            </a:r>
          </a:p>
          <a:p>
            <a:r>
              <a:rPr lang="en-US" dirty="0"/>
              <a:t>February 15, 2017</a:t>
            </a:r>
          </a:p>
        </p:txBody>
      </p:sp>
      <p:sp>
        <p:nvSpPr>
          <p:cNvPr id="7" name="Rectangle 6"/>
          <p:cNvSpPr/>
          <p:nvPr userDrawn="1"/>
        </p:nvSpPr>
        <p:spPr>
          <a:xfrm>
            <a:off x="274320" y="272034"/>
            <a:ext cx="8595360" cy="4599432"/>
          </a:xfrm>
          <a:prstGeom prst="rect">
            <a:avLst/>
          </a:prstGeom>
          <a:noFill/>
          <a:ln w="698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Arial"/>
              <a:ea typeface="+mn-ea"/>
              <a:cs typeface="+mn-cs"/>
            </a:endParaRPr>
          </a:p>
        </p:txBody>
      </p:sp>
      <p:pic>
        <p:nvPicPr>
          <p:cNvPr id="11" name="Picture 10"/>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7465525" y="4290266"/>
            <a:ext cx="1187431" cy="383816"/>
          </a:xfrm>
          <a:prstGeom prst="rect">
            <a:avLst/>
          </a:prstGeom>
        </p:spPr>
      </p:pic>
      <p:sp>
        <p:nvSpPr>
          <p:cNvPr id="15" name="Text Placeholder 14"/>
          <p:cNvSpPr>
            <a:spLocks noGrp="1"/>
          </p:cNvSpPr>
          <p:nvPr>
            <p:ph type="body" sz="quarter" idx="12" hasCustomPrompt="1"/>
          </p:nvPr>
        </p:nvSpPr>
        <p:spPr>
          <a:xfrm>
            <a:off x="249238" y="4923896"/>
            <a:ext cx="3463925" cy="177271"/>
          </a:xfrm>
        </p:spPr>
        <p:txBody>
          <a:bodyPr>
            <a:noAutofit/>
          </a:bodyPr>
          <a:lstStyle>
            <a:lvl1pPr marL="0" indent="0">
              <a:buNone/>
              <a:defRPr sz="700" baseline="0">
                <a:solidFill>
                  <a:srgbClr val="FFFFFF"/>
                </a:solidFill>
                <a:latin typeface="Roboto Light"/>
                <a:cs typeface="Roboto Light"/>
              </a:defRPr>
            </a:lvl1pPr>
          </a:lstStyle>
          <a:p>
            <a:pPr lvl="0"/>
            <a:r>
              <a:rPr lang="en-US" dirty="0"/>
              <a:t>© 2022 </a:t>
            </a:r>
            <a:r>
              <a:rPr lang="en-US" dirty="0" err="1"/>
              <a:t>Premera</a:t>
            </a:r>
            <a:r>
              <a:rPr lang="en-US" dirty="0"/>
              <a:t>. Proprietary and Confidential.</a:t>
            </a:r>
          </a:p>
        </p:txBody>
      </p:sp>
    </p:spTree>
    <p:extLst>
      <p:ext uri="{BB962C8B-B14F-4D97-AF65-F5344CB8AC3E}">
        <p14:creationId xmlns:p14="http://schemas.microsoft.com/office/powerpoint/2010/main" val="2694966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bullets with footer">
    <p:spTree>
      <p:nvGrpSpPr>
        <p:cNvPr id="1" name=""/>
        <p:cNvGrpSpPr/>
        <p:nvPr/>
      </p:nvGrpSpPr>
      <p:grpSpPr>
        <a:xfrm>
          <a:off x="0" y="0"/>
          <a:ext cx="0" cy="0"/>
          <a:chOff x="0" y="0"/>
          <a:chExt cx="0" cy="0"/>
        </a:xfrm>
      </p:grpSpPr>
      <p:sp>
        <p:nvSpPr>
          <p:cNvPr id="7" name="Rectangle 6"/>
          <p:cNvSpPr/>
          <p:nvPr userDrawn="1"/>
        </p:nvSpPr>
        <p:spPr>
          <a:xfrm rot="10800000">
            <a:off x="1" y="4567476"/>
            <a:ext cx="9144000" cy="576023"/>
          </a:xfrm>
          <a:prstGeom prst="rect">
            <a:avLst/>
          </a:prstGeom>
          <a:gradFill flip="none" rotWithShape="1">
            <a:gsLst>
              <a:gs pos="0">
                <a:srgbClr val="009BDB"/>
              </a:gs>
              <a:gs pos="100000">
                <a:srgbClr val="3AAFA9"/>
              </a:gs>
            </a:gsLst>
            <a:lin ang="189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endParaRPr lang="en-US"/>
          </a:p>
        </p:txBody>
      </p:sp>
      <p:pic>
        <p:nvPicPr>
          <p:cNvPr id="8" name="Picture 7" descr="PBC_White_blu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89333" y="4695468"/>
            <a:ext cx="1171348" cy="320040"/>
          </a:xfrm>
          <a:prstGeom prst="rect">
            <a:avLst/>
          </a:prstGeom>
        </p:spPr>
      </p:pic>
      <p:sp>
        <p:nvSpPr>
          <p:cNvPr id="11" name="Text Placeholder 10"/>
          <p:cNvSpPr>
            <a:spLocks noGrp="1"/>
          </p:cNvSpPr>
          <p:nvPr>
            <p:ph type="body" sz="quarter" idx="10" hasCustomPrompt="1"/>
          </p:nvPr>
        </p:nvSpPr>
        <p:spPr>
          <a:xfrm>
            <a:off x="457200" y="254092"/>
            <a:ext cx="8503481" cy="1104900"/>
          </a:xfrm>
        </p:spPr>
        <p:txBody>
          <a:bodyPr lIns="0">
            <a:noAutofit/>
          </a:bodyPr>
          <a:lstStyle>
            <a:lvl1pPr marL="0" indent="0">
              <a:buNone/>
              <a:defRPr sz="2600" baseline="0">
                <a:latin typeface="Lora Regular"/>
                <a:cs typeface="Lora Regular"/>
              </a:defRPr>
            </a:lvl1pPr>
          </a:lstStyle>
          <a:p>
            <a:pPr lvl="0"/>
            <a:r>
              <a:rPr lang="en-US" dirty="0"/>
              <a:t>This is your headline area that </a:t>
            </a:r>
            <a:br>
              <a:rPr lang="en-US" dirty="0"/>
            </a:br>
            <a:r>
              <a:rPr lang="en-US" dirty="0"/>
              <a:t>continues down to this line</a:t>
            </a:r>
          </a:p>
        </p:txBody>
      </p:sp>
      <p:sp>
        <p:nvSpPr>
          <p:cNvPr id="14" name="Text Placeholder 13"/>
          <p:cNvSpPr>
            <a:spLocks noGrp="1"/>
          </p:cNvSpPr>
          <p:nvPr>
            <p:ph type="body" sz="quarter" idx="11" hasCustomPrompt="1"/>
          </p:nvPr>
        </p:nvSpPr>
        <p:spPr>
          <a:xfrm>
            <a:off x="457200" y="1632364"/>
            <a:ext cx="8503481" cy="2235200"/>
          </a:xfrm>
        </p:spPr>
        <p:txBody>
          <a:bodyPr lIns="0">
            <a:noAutofit/>
          </a:bodyPr>
          <a:lstStyle>
            <a:lvl1pPr marL="228600" indent="-228600">
              <a:buSzPct val="75000"/>
              <a:defRPr sz="1600">
                <a:latin typeface="Roboto Light"/>
                <a:cs typeface="Roboto Light"/>
              </a:defRPr>
            </a:lvl1pPr>
            <a:lvl2pPr marL="458788" indent="-230188">
              <a:buSzPct val="60000"/>
              <a:buFont typeface="Courier New"/>
              <a:buChar char="o"/>
              <a:defRPr sz="1600">
                <a:latin typeface="Roboto Light"/>
                <a:cs typeface="Roboto Light"/>
              </a:defRPr>
            </a:lvl2pPr>
            <a:lvl3pPr marL="685800" indent="-227013">
              <a:buSzPct val="75000"/>
              <a:defRPr sz="1600">
                <a:latin typeface="Roboto Light"/>
                <a:cs typeface="Roboto Light"/>
              </a:defRPr>
            </a:lvl3pPr>
            <a:lvl4pPr marL="914400" indent="-228600">
              <a:buSzPct val="60000"/>
              <a:defRPr sz="1600">
                <a:latin typeface="Roboto Light"/>
                <a:cs typeface="Roboto Light"/>
              </a:defRPr>
            </a:lvl4pPr>
            <a:lvl5pPr marL="1143000" indent="-228600">
              <a:buSzPct val="75000"/>
              <a:defRPr sz="1600">
                <a:latin typeface="Roboto Light"/>
                <a:cs typeface="Roboto Light"/>
              </a:defRPr>
            </a:lvl5pPr>
          </a:lstStyle>
          <a:p>
            <a:pPr lvl="0"/>
            <a:r>
              <a:rPr lang="en-US" dirty="0"/>
              <a:t>This is the first bullet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3377006"/>
      </p:ext>
    </p:extLst>
  </p:cSld>
  <p:clrMapOvr>
    <a:masterClrMapping/>
  </p:clrMapOvr>
  <p:extLst>
    <p:ext uri="{DCECCB84-F9BA-43D5-87BE-67443E8EF086}">
      <p15:sldGuideLst xmlns:p15="http://schemas.microsoft.com/office/powerpoint/2012/main">
        <p15:guide id="1" pos="2880" userDrawn="1">
          <p15:clr>
            <a:srgbClr val="FBAE40"/>
          </p15:clr>
        </p15:guide>
        <p15:guide id="2" pos="288" userDrawn="1">
          <p15:clr>
            <a:srgbClr val="FBAE40"/>
          </p15:clr>
        </p15:guide>
        <p15:guide id="3" pos="5472"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Roboto Light"/>
                <a:cs typeface="Roboto Light"/>
              </a:defRPr>
            </a:lvl1pPr>
          </a:lstStyle>
          <a:p>
            <a:fld id="{462BBE91-A104-284E-99B2-E722AE912F93}" type="slidenum">
              <a:rPr lang="en-US" smtClean="0"/>
              <a:pPr/>
              <a:t>‹#›</a:t>
            </a:fld>
            <a:endParaRPr lang="en-US" dirty="0"/>
          </a:p>
        </p:txBody>
      </p:sp>
    </p:spTree>
    <p:extLst>
      <p:ext uri="{BB962C8B-B14F-4D97-AF65-F5344CB8AC3E}">
        <p14:creationId xmlns:p14="http://schemas.microsoft.com/office/powerpoint/2010/main" val="328391381"/>
      </p:ext>
    </p:extLst>
  </p:cSld>
  <p:clrMap bg1="lt1" tx1="dk1" bg2="lt2" tx2="dk2" accent1="accent1" accent2="accent2" accent3="accent3" accent4="accent4" accent5="accent5" accent6="accent6" hlink="hlink" folHlink="folHlink"/>
  <p:sldLayoutIdLst>
    <p:sldLayoutId id="2147483671" r:id="rId1"/>
    <p:sldLayoutId id="2147483649" r:id="rId2"/>
    <p:sldLayoutId id="2147483658" r:id="rId3"/>
  </p:sldLayoutIdLst>
  <p:txStyles>
    <p:titleStyle>
      <a:lvl1pPr algn="ctr" defTabSz="457200" rtl="0" eaLnBrk="1" latinLnBrk="0" hangingPunct="1">
        <a:spcBef>
          <a:spcPct val="0"/>
        </a:spcBef>
        <a:buNone/>
        <a:defRPr sz="4400" kern="1200">
          <a:solidFill>
            <a:schemeClr val="tx1"/>
          </a:solidFill>
          <a:latin typeface="Lora Regular"/>
          <a:ea typeface="+mj-ea"/>
          <a:cs typeface="Lora Regular"/>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Roboto Light"/>
          <a:ea typeface="+mn-ea"/>
          <a:cs typeface="Roboto Light"/>
        </a:defRPr>
      </a:lvl1pPr>
      <a:lvl2pPr marL="914400" indent="-457200" algn="l" defTabSz="457200" rtl="0" eaLnBrk="1" latinLnBrk="0" hangingPunct="1">
        <a:spcBef>
          <a:spcPct val="20000"/>
        </a:spcBef>
        <a:buClr>
          <a:schemeClr val="tx2"/>
        </a:buClr>
        <a:buSzPct val="75000"/>
        <a:buFont typeface="Courier New"/>
        <a:buChar char="o"/>
        <a:defRPr sz="1600" kern="1200">
          <a:solidFill>
            <a:schemeClr val="tx1"/>
          </a:solidFill>
          <a:latin typeface="Roboto Light"/>
          <a:ea typeface="+mn-ea"/>
          <a:cs typeface="Roboto Light"/>
        </a:defRPr>
      </a:lvl2pPr>
      <a:lvl3pPr marL="1143000" indent="-228600" algn="l" defTabSz="457200" rtl="0" eaLnBrk="1" latinLnBrk="0" hangingPunct="1">
        <a:spcBef>
          <a:spcPct val="20000"/>
        </a:spcBef>
        <a:buClr>
          <a:schemeClr val="tx2"/>
        </a:buClr>
        <a:buSzPct val="75000"/>
        <a:buFont typeface="Arial"/>
        <a:buChar char="•"/>
        <a:defRPr sz="1600" kern="1200">
          <a:solidFill>
            <a:schemeClr val="tx1"/>
          </a:solidFill>
          <a:latin typeface="Roboto Light"/>
          <a:ea typeface="+mn-ea"/>
          <a:cs typeface="Roboto Light"/>
        </a:defRPr>
      </a:lvl3pPr>
      <a:lvl4pPr marL="1600200" indent="-228600" algn="l" defTabSz="457200" rtl="0" eaLnBrk="1" latinLnBrk="0" hangingPunct="1">
        <a:spcBef>
          <a:spcPct val="20000"/>
        </a:spcBef>
        <a:buClr>
          <a:schemeClr val="accent6"/>
        </a:buClr>
        <a:buSzPct val="75000"/>
        <a:buFont typeface="Courier New"/>
        <a:buChar char="o"/>
        <a:defRPr sz="1600" kern="1200">
          <a:solidFill>
            <a:schemeClr val="tx1"/>
          </a:solidFill>
          <a:latin typeface="Roboto Light"/>
          <a:ea typeface="+mn-ea"/>
          <a:cs typeface="Roboto Light"/>
        </a:defRPr>
      </a:lvl4pPr>
      <a:lvl5pPr marL="2057400" indent="-228600" algn="l" defTabSz="457200" rtl="0" eaLnBrk="1" latinLnBrk="0" hangingPunct="1">
        <a:spcBef>
          <a:spcPct val="20000"/>
        </a:spcBef>
        <a:buClr>
          <a:schemeClr val="accent6"/>
        </a:buClr>
        <a:buFont typeface="Arial"/>
        <a:buChar char="•"/>
        <a:defRPr sz="1600" kern="1200">
          <a:solidFill>
            <a:schemeClr val="tx1"/>
          </a:solidFill>
          <a:latin typeface="Roboto Light"/>
          <a:ea typeface="+mn-ea"/>
          <a:cs typeface="Roboto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2.xml"/><Relationship Id="rId7" Type="http://schemas.openxmlformats.org/officeDocument/2006/relationships/image" Target="../media/image8.sv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2479C-3C95-8444-843C-F91CDF0649CA}"/>
              </a:ext>
            </a:extLst>
          </p:cNvPr>
          <p:cNvSpPr>
            <a:spLocks noGrp="1"/>
          </p:cNvSpPr>
          <p:nvPr>
            <p:ph type="ctrTitle"/>
          </p:nvPr>
        </p:nvSpPr>
        <p:spPr>
          <a:xfrm>
            <a:off x="1604010" y="1442794"/>
            <a:ext cx="5935980" cy="1594978"/>
          </a:xfrm>
        </p:spPr>
        <p:txBody>
          <a:bodyPr/>
          <a:lstStyle/>
          <a:p>
            <a:pPr defTabSz="1219170">
              <a:defRPr/>
            </a:pPr>
            <a:r>
              <a:rPr lang="en-US" kern="0" dirty="0">
                <a:solidFill>
                  <a:sysClr val="window" lastClr="FFFFFF"/>
                </a:solidFill>
              </a:rPr>
              <a:t>Behavioral Health Solution for Children</a:t>
            </a:r>
          </a:p>
        </p:txBody>
      </p:sp>
      <p:sp>
        <p:nvSpPr>
          <p:cNvPr id="4" name="Text Placeholder 3">
            <a:extLst>
              <a:ext uri="{FF2B5EF4-FFF2-40B4-BE49-F238E27FC236}">
                <a16:creationId xmlns:a16="http://schemas.microsoft.com/office/drawing/2014/main" id="{D8994089-4F69-5344-929E-68F25FFE9B26}"/>
              </a:ext>
            </a:extLst>
          </p:cNvPr>
          <p:cNvSpPr>
            <a:spLocks noGrp="1"/>
          </p:cNvSpPr>
          <p:nvPr>
            <p:ph type="body" sz="quarter" idx="12"/>
          </p:nvPr>
        </p:nvSpPr>
        <p:spPr/>
        <p:txBody>
          <a:bodyPr/>
          <a:lstStyle/>
          <a:p>
            <a:endParaRPr lang="en-US" dirty="0"/>
          </a:p>
        </p:txBody>
      </p:sp>
      <p:sp>
        <p:nvSpPr>
          <p:cNvPr id="6" name="TextBox 5">
            <a:extLst>
              <a:ext uri="{FF2B5EF4-FFF2-40B4-BE49-F238E27FC236}">
                <a16:creationId xmlns:a16="http://schemas.microsoft.com/office/drawing/2014/main" id="{64CC03EB-BA7C-9D4E-A7BE-6A773AA854F5}"/>
              </a:ext>
            </a:extLst>
          </p:cNvPr>
          <p:cNvSpPr txBox="1"/>
          <p:nvPr/>
        </p:nvSpPr>
        <p:spPr>
          <a:xfrm>
            <a:off x="5647979" y="4922388"/>
            <a:ext cx="3246783" cy="221112"/>
          </a:xfrm>
          <a:prstGeom prst="rect">
            <a:avLst/>
          </a:prstGeom>
          <a:noFill/>
        </p:spPr>
        <p:txBody>
          <a:bodyPr wrap="square" lIns="0" tIns="0" rIns="0" bIns="0" rtlCol="0" anchor="ctr" anchorCtr="0">
            <a:noAutofit/>
          </a:bodyPr>
          <a:lstStyle/>
          <a:p>
            <a:pPr algn="r"/>
            <a:r>
              <a:rPr lang="en-US" sz="8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057717 (05-19-2022)</a:t>
            </a:r>
          </a:p>
        </p:txBody>
      </p:sp>
    </p:spTree>
    <p:extLst>
      <p:ext uri="{BB962C8B-B14F-4D97-AF65-F5344CB8AC3E}">
        <p14:creationId xmlns:p14="http://schemas.microsoft.com/office/powerpoint/2010/main" val="88642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83F44C-C45B-D74C-BE0B-BC300B8518DC}"/>
              </a:ext>
            </a:extLst>
          </p:cNvPr>
          <p:cNvSpPr>
            <a:spLocks noGrp="1"/>
          </p:cNvSpPr>
          <p:nvPr>
            <p:ph type="body" sz="quarter" idx="10"/>
          </p:nvPr>
        </p:nvSpPr>
        <p:spPr>
          <a:xfrm>
            <a:off x="457200" y="1"/>
            <a:ext cx="8495119" cy="590550"/>
          </a:xfrm>
        </p:spPr>
        <p:txBody>
          <a:bodyPr bIns="0" anchor="b" anchorCtr="0"/>
          <a:lstStyle/>
          <a:p>
            <a:r>
              <a:rPr lang="en-US" dirty="0">
                <a:solidFill>
                  <a:srgbClr val="151515"/>
                </a:solidFill>
              </a:rPr>
              <a:t>Behavioral Health Care for Children </a:t>
            </a:r>
          </a:p>
        </p:txBody>
      </p:sp>
      <p:sp>
        <p:nvSpPr>
          <p:cNvPr id="16" name="TextBox 15">
            <a:extLst>
              <a:ext uri="{FF2B5EF4-FFF2-40B4-BE49-F238E27FC236}">
                <a16:creationId xmlns:a16="http://schemas.microsoft.com/office/drawing/2014/main" id="{4DCDD44E-AC7F-204B-8003-133ED1375FC2}"/>
              </a:ext>
            </a:extLst>
          </p:cNvPr>
          <p:cNvSpPr txBox="1"/>
          <p:nvPr/>
        </p:nvSpPr>
        <p:spPr>
          <a:xfrm>
            <a:off x="468990" y="628650"/>
            <a:ext cx="8217810" cy="424288"/>
          </a:xfrm>
          <a:prstGeom prst="rect">
            <a:avLst/>
          </a:prstGeom>
          <a:noFill/>
        </p:spPr>
        <p:txBody>
          <a:bodyPr wrap="square" lIns="0" rtlCol="0" anchor="t" anchorCtr="0">
            <a:noAutofit/>
          </a:bodyPr>
          <a:lstStyle/>
          <a:p>
            <a:r>
              <a:rPr lang="en-US" sz="1400" dirty="0">
                <a:latin typeface="Roboto Light" panose="02000000000000000000" pitchFamily="2" charset="0"/>
                <a:ea typeface="Roboto Light" panose="02000000000000000000" pitchFamily="2" charset="0"/>
                <a:cs typeface="Roboto Light" panose="02000000000000000000" pitchFamily="2" charset="0"/>
              </a:rPr>
              <a:t>An overview of product details </a:t>
            </a:r>
          </a:p>
        </p:txBody>
      </p:sp>
      <p:graphicFrame>
        <p:nvGraphicFramePr>
          <p:cNvPr id="38" name="Table 4">
            <a:extLst>
              <a:ext uri="{FF2B5EF4-FFF2-40B4-BE49-F238E27FC236}">
                <a16:creationId xmlns:a16="http://schemas.microsoft.com/office/drawing/2014/main" id="{A875A2E3-50CC-194F-B552-D75D9770A6DB}"/>
              </a:ext>
            </a:extLst>
          </p:cNvPr>
          <p:cNvGraphicFramePr>
            <a:graphicFrameLocks noGrp="1"/>
          </p:cNvGraphicFramePr>
          <p:nvPr>
            <p:extLst>
              <p:ext uri="{D42A27DB-BD31-4B8C-83A1-F6EECF244321}">
                <p14:modId xmlns:p14="http://schemas.microsoft.com/office/powerpoint/2010/main" val="343355296"/>
              </p:ext>
            </p:extLst>
          </p:nvPr>
        </p:nvGraphicFramePr>
        <p:xfrm>
          <a:off x="465798" y="1192816"/>
          <a:ext cx="8221002" cy="2968783"/>
        </p:xfrm>
        <a:graphic>
          <a:graphicData uri="http://schemas.openxmlformats.org/drawingml/2006/table">
            <a:tbl>
              <a:tblPr firstRow="1" bandRow="1">
                <a:tableStyleId>{69CF1AB2-1976-4502-BF36-3FF5EA218861}</a:tableStyleId>
              </a:tblPr>
              <a:tblGrid>
                <a:gridCol w="1979228">
                  <a:extLst>
                    <a:ext uri="{9D8B030D-6E8A-4147-A177-3AD203B41FA5}">
                      <a16:colId xmlns:a16="http://schemas.microsoft.com/office/drawing/2014/main" val="266292609"/>
                    </a:ext>
                  </a:extLst>
                </a:gridCol>
                <a:gridCol w="6241774">
                  <a:extLst>
                    <a:ext uri="{9D8B030D-6E8A-4147-A177-3AD203B41FA5}">
                      <a16:colId xmlns:a16="http://schemas.microsoft.com/office/drawing/2014/main" val="1956750788"/>
                    </a:ext>
                  </a:extLst>
                </a:gridCol>
              </a:tblGrid>
              <a:tr h="797860">
                <a:tc>
                  <a:txBody>
                    <a:bodyPr/>
                    <a:lstStyle/>
                    <a:p>
                      <a:pPr algn="r"/>
                      <a:r>
                        <a:rPr lang="en-US" sz="1400" b="0" i="0" dirty="0">
                          <a:latin typeface="Roboto Medium" panose="02000000000000000000" pitchFamily="2" charset="0"/>
                          <a:ea typeface="Roboto Medium" panose="02000000000000000000" pitchFamily="2" charset="0"/>
                          <a:cs typeface="Roboto Medium" panose="02000000000000000000" pitchFamily="2" charset="0"/>
                        </a:rPr>
                        <a:t>About this solution </a:t>
                      </a:r>
                    </a:p>
                  </a:txBody>
                  <a:tcPr marR="182880" marT="182880">
                    <a:lnL w="12700" cmpd="sng">
                      <a:noFill/>
                    </a:lnL>
                    <a:lnR w="12700" cmpd="sng">
                      <a:noFill/>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 comprehensive, virtual behavioral health solution designed to support kids, teens, and parents across a range of common family challenges</a:t>
                      </a:r>
                      <a:endParaRPr lang="en-US" sz="1400" b="0" i="0" dirty="0">
                        <a:latin typeface="Roboto Light" panose="02000000000000000000" pitchFamily="2" charset="0"/>
                        <a:ea typeface="Roboto Light" panose="02000000000000000000" pitchFamily="2" charset="0"/>
                        <a:cs typeface="Roboto Light" panose="02000000000000000000" pitchFamily="2" charset="0"/>
                      </a:endParaRPr>
                    </a:p>
                  </a:txBody>
                  <a:tcPr marL="274320" marT="0" marB="0" anchor="ctr">
                    <a:lnL w="12700" cmpd="sng">
                      <a:noFill/>
                    </a:lnL>
                    <a:lnR w="12700" cmpd="sng">
                      <a:noFill/>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3911854"/>
                  </a:ext>
                </a:extLst>
              </a:tr>
              <a:tr h="723641">
                <a:tc>
                  <a:txBody>
                    <a:bodyPr/>
                    <a:lstStyle/>
                    <a:p>
                      <a:pPr algn="r"/>
                      <a:r>
                        <a:rPr lang="en-US" sz="1400" b="0" i="0" dirty="0">
                          <a:latin typeface="Roboto Medium" panose="02000000000000000000" pitchFamily="2" charset="0"/>
                          <a:ea typeface="Roboto Medium" panose="02000000000000000000" pitchFamily="2" charset="0"/>
                          <a:cs typeface="Roboto Medium" panose="02000000000000000000" pitchFamily="2" charset="0"/>
                        </a:rPr>
                        <a:t>Plan type </a:t>
                      </a:r>
                    </a:p>
                  </a:txBody>
                  <a:tcPr marR="182880" marT="0" marB="0" anchor="ctr">
                    <a:lnL w="12700" cmpd="sng">
                      <a:noFill/>
                    </a:lnL>
                    <a:lnR w="12700" cmpd="sng">
                      <a:noFill/>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i="0" dirty="0">
                          <a:latin typeface="Roboto Light" panose="02000000000000000000" pitchFamily="2" charset="0"/>
                          <a:ea typeface="Roboto Light" panose="02000000000000000000" pitchFamily="2" charset="0"/>
                          <a:cs typeface="Roboto Light" panose="02000000000000000000" pitchFamily="2" charset="0"/>
                        </a:rPr>
                        <a:t>Self-funded only</a:t>
                      </a:r>
                    </a:p>
                  </a:txBody>
                  <a:tcPr marL="274320" marT="0" marB="0" anchor="ctr">
                    <a:lnL w="12700" cmpd="sng">
                      <a:noFill/>
                    </a:lnL>
                    <a:lnR w="12700" cmpd="sng">
                      <a:noFill/>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60127660"/>
                  </a:ext>
                </a:extLst>
              </a:tr>
              <a:tr h="723641">
                <a:tc>
                  <a:txBody>
                    <a:bodyPr/>
                    <a:lstStyle/>
                    <a:p>
                      <a:pPr algn="r"/>
                      <a:r>
                        <a:rPr lang="en-US" sz="1400" b="0" i="0" dirty="0">
                          <a:latin typeface="Roboto Medium" panose="02000000000000000000" pitchFamily="2" charset="0"/>
                          <a:ea typeface="Roboto Medium" panose="02000000000000000000" pitchFamily="2" charset="0"/>
                          <a:cs typeface="Roboto Medium" panose="02000000000000000000" pitchFamily="2" charset="0"/>
                        </a:rPr>
                        <a:t>Available </a:t>
                      </a:r>
                    </a:p>
                  </a:txBody>
                  <a:tcPr marR="182880" marT="0" marB="0" anchor="ctr">
                    <a:lnL w="12700" cmpd="sng">
                      <a:noFill/>
                    </a:lnL>
                    <a:lnR w="12700" cmpd="sng">
                      <a:noFill/>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i="0" dirty="0">
                          <a:latin typeface="Roboto Light" panose="02000000000000000000" pitchFamily="2" charset="0"/>
                          <a:ea typeface="Roboto Light" panose="02000000000000000000" pitchFamily="2" charset="0"/>
                          <a:cs typeface="Roboto Light" panose="02000000000000000000" pitchFamily="2" charset="0"/>
                        </a:rPr>
                        <a:t>This solution is now available</a:t>
                      </a:r>
                    </a:p>
                  </a:txBody>
                  <a:tcPr marL="274320" marT="0" marB="0" anchor="ctr">
                    <a:lnL w="12700" cmpd="sng">
                      <a:noFill/>
                    </a:lnL>
                    <a:lnR w="12700" cmpd="sng">
                      <a:noFill/>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6102450"/>
                  </a:ext>
                </a:extLst>
              </a:tr>
              <a:tr h="723641">
                <a:tc>
                  <a:txBody>
                    <a:bodyPr/>
                    <a:lstStyle/>
                    <a:p>
                      <a:pPr algn="r"/>
                      <a:r>
                        <a:rPr lang="en-US" sz="1400" b="0" i="0" dirty="0">
                          <a:latin typeface="Roboto Medium" panose="02000000000000000000" pitchFamily="2" charset="0"/>
                          <a:ea typeface="Roboto Medium" panose="02000000000000000000" pitchFamily="2" charset="0"/>
                          <a:cs typeface="Roboto Medium" panose="02000000000000000000" pitchFamily="2" charset="0"/>
                        </a:rPr>
                        <a:t>Price </a:t>
                      </a:r>
                    </a:p>
                  </a:txBody>
                  <a:tcPr marR="182880" marT="0" marB="0" anchor="ctr">
                    <a:lnL w="12700" cmpd="sng">
                      <a:noFill/>
                    </a:lnL>
                    <a:lnR w="12700" cmpd="sng">
                      <a:noFill/>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0" i="0" dirty="0">
                          <a:latin typeface="Roboto Light" panose="02000000000000000000" pitchFamily="2" charset="0"/>
                          <a:ea typeface="Roboto Light" panose="02000000000000000000" pitchFamily="2" charset="0"/>
                          <a:cs typeface="Roboto Light" panose="02000000000000000000" pitchFamily="2" charset="0"/>
                        </a:rPr>
                        <a:t>Contact your Premera representative for specific pricing information</a:t>
                      </a:r>
                    </a:p>
                  </a:txBody>
                  <a:tcPr marL="274320" marT="0" marB="0" anchor="ctr">
                    <a:lnL w="12700" cmpd="sng">
                      <a:noFill/>
                    </a:lnL>
                    <a:lnR w="12700" cmpd="sng">
                      <a:noFill/>
                    </a:lnR>
                    <a:lnT w="3175" cap="flat" cmpd="sng" algn="ctr">
                      <a:solidFill>
                        <a:schemeClr val="accent2"/>
                      </a:solidFill>
                      <a:prstDash val="solid"/>
                      <a:round/>
                      <a:headEnd type="none" w="med" len="med"/>
                      <a:tailEnd type="none" w="med" len="med"/>
                    </a:lnT>
                    <a:lnB w="3175"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053564"/>
                  </a:ext>
                </a:extLst>
              </a:tr>
            </a:tbl>
          </a:graphicData>
        </a:graphic>
      </p:graphicFrame>
    </p:spTree>
    <p:custDataLst>
      <p:tags r:id="rId1"/>
    </p:custDataLst>
    <p:extLst>
      <p:ext uri="{BB962C8B-B14F-4D97-AF65-F5344CB8AC3E}">
        <p14:creationId xmlns:p14="http://schemas.microsoft.com/office/powerpoint/2010/main" val="387522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973F586-A332-7A44-BF20-C709C7E5B154}"/>
              </a:ext>
            </a:extLst>
          </p:cNvPr>
          <p:cNvSpPr/>
          <p:nvPr/>
        </p:nvSpPr>
        <p:spPr>
          <a:xfrm>
            <a:off x="4596708" y="1655545"/>
            <a:ext cx="2023364" cy="2059807"/>
          </a:xfrm>
          <a:prstGeom prst="rect">
            <a:avLst/>
          </a:prstGeom>
          <a:solidFill>
            <a:schemeClr val="bg1">
              <a:lumMod val="95000"/>
            </a:schemeClr>
          </a:solidFill>
          <a:ln w="9525" cap="flat" cmpd="sng" algn="ctr">
            <a:noFill/>
            <a:prstDash val="solid"/>
          </a:ln>
          <a:effectLst/>
        </p:spPr>
        <p:txBody>
          <a:bodyPr lIns="182880" tIns="548640" rIns="182880" bIns="0" rtlCol="0" anchor="t" anchorCtr="0"/>
          <a:lstStyle/>
          <a:p>
            <a:pPr algn="ctr">
              <a:defRPr/>
            </a:pPr>
            <a:r>
              <a:rPr lang="en-US" sz="1400" dirty="0">
                <a:latin typeface="Roboto Light" panose="02000000000000000000" pitchFamily="2" charset="0"/>
                <a:ea typeface="Roboto Light" panose="02000000000000000000" pitchFamily="2" charset="0"/>
                <a:cs typeface="Roboto Light" panose="02000000000000000000" pitchFamily="2" charset="0"/>
              </a:rPr>
              <a:t>Families are </a:t>
            </a:r>
            <a:r>
              <a:rPr lang="en-US" sz="1400" dirty="0">
                <a:latin typeface="Roboto Medium" panose="02000000000000000000" pitchFamily="2" charset="0"/>
                <a:ea typeface="Roboto Medium" panose="02000000000000000000" pitchFamily="2" charset="0"/>
                <a:cs typeface="Roboto Medium" panose="02000000000000000000" pitchFamily="2" charset="0"/>
              </a:rPr>
              <a:t>10 times more likely </a:t>
            </a:r>
            <a:r>
              <a:rPr lang="en-US" sz="1400" dirty="0">
                <a:latin typeface="Roboto Light" panose="02000000000000000000" pitchFamily="2" charset="0"/>
                <a:ea typeface="Roboto Light" panose="02000000000000000000" pitchFamily="2" charset="0"/>
                <a:cs typeface="Roboto Light" panose="02000000000000000000" pitchFamily="2" charset="0"/>
              </a:rPr>
              <a:t>to go out of network for pediatric behavioral </a:t>
            </a:r>
            <a:br>
              <a:rPr lang="en-US" sz="1400" dirty="0">
                <a:latin typeface="Roboto Light" panose="02000000000000000000" pitchFamily="2" charset="0"/>
                <a:ea typeface="Roboto Light" panose="02000000000000000000" pitchFamily="2" charset="0"/>
                <a:cs typeface="Roboto Light" panose="02000000000000000000" pitchFamily="2" charset="0"/>
              </a:rPr>
            </a:br>
            <a:r>
              <a:rPr lang="en-US" sz="1400" dirty="0">
                <a:latin typeface="Roboto Light" panose="02000000000000000000" pitchFamily="2" charset="0"/>
                <a:ea typeface="Roboto Light" panose="02000000000000000000" pitchFamily="2" charset="0"/>
                <a:cs typeface="Roboto Light" panose="02000000000000000000" pitchFamily="2" charset="0"/>
              </a:rPr>
              <a:t>health care than </a:t>
            </a:r>
            <a:br>
              <a:rPr lang="en-US" sz="1400" dirty="0">
                <a:latin typeface="Roboto Light" panose="02000000000000000000" pitchFamily="2" charset="0"/>
                <a:ea typeface="Roboto Light" panose="02000000000000000000" pitchFamily="2" charset="0"/>
                <a:cs typeface="Roboto Light" panose="02000000000000000000" pitchFamily="2" charset="0"/>
              </a:rPr>
            </a:br>
            <a:r>
              <a:rPr lang="en-US" sz="1400" dirty="0">
                <a:latin typeface="Roboto Light" panose="02000000000000000000" pitchFamily="2" charset="0"/>
                <a:ea typeface="Roboto Light" panose="02000000000000000000" pitchFamily="2" charset="0"/>
                <a:cs typeface="Roboto Light" panose="02000000000000000000" pitchFamily="2" charset="0"/>
              </a:rPr>
              <a:t>primary care.</a:t>
            </a:r>
            <a:r>
              <a:rPr lang="en-US" sz="1400" baseline="30000" dirty="0">
                <a:latin typeface="Roboto Light" panose="02000000000000000000" pitchFamily="2" charset="0"/>
                <a:ea typeface="Roboto Light" panose="02000000000000000000" pitchFamily="2" charset="0"/>
                <a:cs typeface="Roboto Light" panose="02000000000000000000" pitchFamily="2" charset="0"/>
              </a:rPr>
              <a:t>2</a:t>
            </a:r>
          </a:p>
        </p:txBody>
      </p:sp>
      <p:sp>
        <p:nvSpPr>
          <p:cNvPr id="14" name="Rectangle 13">
            <a:extLst>
              <a:ext uri="{FF2B5EF4-FFF2-40B4-BE49-F238E27FC236}">
                <a16:creationId xmlns:a16="http://schemas.microsoft.com/office/drawing/2014/main" id="{34F59A51-E741-884D-9D28-C6DFE0E35155}"/>
              </a:ext>
            </a:extLst>
          </p:cNvPr>
          <p:cNvSpPr/>
          <p:nvPr/>
        </p:nvSpPr>
        <p:spPr>
          <a:xfrm>
            <a:off x="2528039" y="1655545"/>
            <a:ext cx="2023364" cy="2059807"/>
          </a:xfrm>
          <a:prstGeom prst="rect">
            <a:avLst/>
          </a:prstGeom>
          <a:solidFill>
            <a:schemeClr val="bg1">
              <a:lumMod val="95000"/>
            </a:schemeClr>
          </a:solidFill>
          <a:ln w="9525" cap="flat" cmpd="sng" algn="ctr">
            <a:noFill/>
            <a:prstDash val="solid"/>
          </a:ln>
          <a:effectLst/>
        </p:spPr>
        <p:txBody>
          <a:bodyPr lIns="182880" tIns="548640" rIns="182880" bIns="0" rtlCol="0" anchor="t" anchorCtr="0"/>
          <a:lstStyle/>
          <a:p>
            <a:pPr algn="ctr">
              <a:defRPr/>
            </a:pPr>
            <a:r>
              <a:rPr lang="en-US" sz="1400" dirty="0">
                <a:latin typeface="Roboto Medium" panose="02000000000000000000" pitchFamily="2" charset="0"/>
                <a:ea typeface="Roboto Medium" panose="02000000000000000000" pitchFamily="2" charset="0"/>
                <a:cs typeface="Roboto Medium" panose="02000000000000000000" pitchFamily="2" charset="0"/>
              </a:rPr>
              <a:t>80% </a:t>
            </a:r>
            <a:r>
              <a:rPr lang="en-US" sz="1400" dirty="0">
                <a:latin typeface="Roboto Light" panose="02000000000000000000" pitchFamily="2" charset="0"/>
                <a:ea typeface="Roboto Light" panose="02000000000000000000" pitchFamily="2" charset="0"/>
                <a:cs typeface="Roboto Light" panose="02000000000000000000" pitchFamily="2" charset="0"/>
              </a:rPr>
              <a:t>of those diagnosed do not </a:t>
            </a:r>
            <a:br>
              <a:rPr lang="en-US" sz="1400" dirty="0">
                <a:latin typeface="Roboto Light" panose="02000000000000000000" pitchFamily="2" charset="0"/>
                <a:ea typeface="Roboto Light" panose="02000000000000000000" pitchFamily="2" charset="0"/>
                <a:cs typeface="Roboto Light" panose="02000000000000000000" pitchFamily="2" charset="0"/>
              </a:rPr>
            </a:br>
            <a:r>
              <a:rPr lang="en-US" sz="1400" dirty="0">
                <a:latin typeface="Roboto Light" panose="02000000000000000000" pitchFamily="2" charset="0"/>
                <a:ea typeface="Roboto Light" panose="02000000000000000000" pitchFamily="2" charset="0"/>
                <a:cs typeface="Roboto Light" panose="02000000000000000000" pitchFamily="2" charset="0"/>
              </a:rPr>
              <a:t>get the appropriate care they need.</a:t>
            </a:r>
            <a:r>
              <a:rPr lang="en-US" sz="1400" baseline="30000" dirty="0">
                <a:latin typeface="Roboto Light" panose="02000000000000000000" pitchFamily="2" charset="0"/>
                <a:ea typeface="Roboto Light" panose="02000000000000000000" pitchFamily="2" charset="0"/>
                <a:cs typeface="Roboto Light" panose="02000000000000000000" pitchFamily="2" charset="0"/>
              </a:rPr>
              <a:t>1</a:t>
            </a:r>
            <a:r>
              <a:rPr lang="en-US" sz="1400"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15" name="Rectangle 14">
            <a:extLst>
              <a:ext uri="{FF2B5EF4-FFF2-40B4-BE49-F238E27FC236}">
                <a16:creationId xmlns:a16="http://schemas.microsoft.com/office/drawing/2014/main" id="{712C3A19-C039-F14D-A4A3-28ED6DC48E3B}"/>
              </a:ext>
            </a:extLst>
          </p:cNvPr>
          <p:cNvSpPr/>
          <p:nvPr/>
        </p:nvSpPr>
        <p:spPr>
          <a:xfrm>
            <a:off x="459370" y="1655545"/>
            <a:ext cx="2023364" cy="2059807"/>
          </a:xfrm>
          <a:prstGeom prst="rect">
            <a:avLst/>
          </a:prstGeom>
          <a:solidFill>
            <a:schemeClr val="bg1">
              <a:lumMod val="95000"/>
            </a:schemeClr>
          </a:solidFill>
          <a:ln w="9525" cap="flat" cmpd="sng" algn="ctr">
            <a:noFill/>
            <a:prstDash val="solid"/>
          </a:ln>
          <a:effectLst/>
        </p:spPr>
        <p:txBody>
          <a:bodyPr lIns="182880" tIns="548640" rIns="182880" bIns="0" rtlCol="0" anchor="t" anchorCtr="0"/>
          <a:lstStyle/>
          <a:p>
            <a:pPr algn="ctr">
              <a:defRPr/>
            </a:pPr>
            <a:r>
              <a:rPr lang="en-US" sz="1400" dirty="0">
                <a:latin typeface="Roboto Medium" panose="02000000000000000000" pitchFamily="2" charset="0"/>
                <a:ea typeface="Roboto Medium" panose="02000000000000000000" pitchFamily="2" charset="0"/>
                <a:cs typeface="Roboto Medium" panose="02000000000000000000" pitchFamily="2" charset="0"/>
              </a:rPr>
              <a:t>One in five </a:t>
            </a:r>
            <a:r>
              <a:rPr lang="en-US" sz="1400" dirty="0">
                <a:latin typeface="Roboto Light" panose="02000000000000000000" pitchFamily="2" charset="0"/>
                <a:ea typeface="Roboto Light" panose="02000000000000000000" pitchFamily="2" charset="0"/>
                <a:cs typeface="Roboto Light" panose="02000000000000000000" pitchFamily="2" charset="0"/>
              </a:rPr>
              <a:t>children have a diagnosed mental health need.</a:t>
            </a:r>
            <a:r>
              <a:rPr lang="en-US" sz="1400" baseline="30000" dirty="0">
                <a:latin typeface="Roboto Light" panose="02000000000000000000" pitchFamily="2" charset="0"/>
                <a:ea typeface="Roboto Light" panose="02000000000000000000" pitchFamily="2" charset="0"/>
                <a:cs typeface="Roboto Light" panose="02000000000000000000" pitchFamily="2" charset="0"/>
              </a:rPr>
              <a:t>1</a:t>
            </a:r>
            <a:r>
              <a:rPr lang="en-US" sz="1400"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26" name="Rectangle 25">
            <a:extLst>
              <a:ext uri="{FF2B5EF4-FFF2-40B4-BE49-F238E27FC236}">
                <a16:creationId xmlns:a16="http://schemas.microsoft.com/office/drawing/2014/main" id="{D86C2BB6-B58C-BC4F-BE8F-AE11DF44EB63}"/>
              </a:ext>
            </a:extLst>
          </p:cNvPr>
          <p:cNvSpPr/>
          <p:nvPr/>
        </p:nvSpPr>
        <p:spPr>
          <a:xfrm>
            <a:off x="6665376" y="1655545"/>
            <a:ext cx="2023364" cy="2059807"/>
          </a:xfrm>
          <a:prstGeom prst="rect">
            <a:avLst/>
          </a:prstGeom>
          <a:solidFill>
            <a:schemeClr val="bg1">
              <a:lumMod val="95000"/>
            </a:schemeClr>
          </a:solidFill>
          <a:ln w="9525" cap="flat" cmpd="sng" algn="ctr">
            <a:noFill/>
            <a:prstDash val="solid"/>
          </a:ln>
          <a:effectLst/>
        </p:spPr>
        <p:txBody>
          <a:bodyPr lIns="182880" tIns="548640" rIns="182880" bIns="0" rtlCol="0" anchor="t" anchorCtr="0"/>
          <a:lstStyle/>
          <a:p>
            <a:pPr algn="ctr">
              <a:defRPr/>
            </a:pPr>
            <a:r>
              <a:rPr lang="en-US" sz="1400" dirty="0">
                <a:latin typeface="Roboto Light" panose="02000000000000000000" pitchFamily="2" charset="0"/>
                <a:ea typeface="Roboto Light" panose="02000000000000000000" pitchFamily="2" charset="0"/>
                <a:cs typeface="Roboto Light" panose="02000000000000000000" pitchFamily="2" charset="0"/>
              </a:rPr>
              <a:t>Emergency visits for pediatric behavioral health care have </a:t>
            </a:r>
            <a:r>
              <a:rPr lang="en-US" sz="1400" dirty="0">
                <a:latin typeface="Roboto Medium" panose="02000000000000000000" pitchFamily="2" charset="0"/>
                <a:ea typeface="Roboto Medium" panose="02000000000000000000" pitchFamily="2" charset="0"/>
                <a:cs typeface="Roboto Medium" panose="02000000000000000000" pitchFamily="2" charset="0"/>
              </a:rPr>
              <a:t>increased by 30% </a:t>
            </a:r>
            <a:r>
              <a:rPr lang="en-US" sz="1400" dirty="0">
                <a:latin typeface="Roboto Light" panose="02000000000000000000" pitchFamily="2" charset="0"/>
                <a:ea typeface="Roboto Light" panose="02000000000000000000" pitchFamily="2" charset="0"/>
                <a:cs typeface="Roboto Light" panose="02000000000000000000" pitchFamily="2" charset="0"/>
              </a:rPr>
              <a:t>over the past year.</a:t>
            </a:r>
            <a:r>
              <a:rPr lang="en-US" sz="1400" baseline="30000" dirty="0">
                <a:latin typeface="Roboto Light" panose="02000000000000000000" pitchFamily="2" charset="0"/>
                <a:ea typeface="Roboto Light" panose="02000000000000000000" pitchFamily="2" charset="0"/>
                <a:cs typeface="Roboto Light" panose="02000000000000000000" pitchFamily="2" charset="0"/>
              </a:rPr>
              <a:t>3</a:t>
            </a:r>
            <a:r>
              <a:rPr lang="en-US" sz="1400" dirty="0">
                <a:latin typeface="Roboto Light" panose="02000000000000000000" pitchFamily="2" charset="0"/>
                <a:ea typeface="Roboto Light" panose="02000000000000000000" pitchFamily="2" charset="0"/>
                <a:cs typeface="Roboto Light" panose="02000000000000000000" pitchFamily="2" charset="0"/>
              </a:rPr>
              <a:t> </a:t>
            </a:r>
          </a:p>
        </p:txBody>
      </p:sp>
      <p:sp>
        <p:nvSpPr>
          <p:cNvPr id="23" name="Oval 22">
            <a:extLst>
              <a:ext uri="{FF2B5EF4-FFF2-40B4-BE49-F238E27FC236}">
                <a16:creationId xmlns:a16="http://schemas.microsoft.com/office/drawing/2014/main" id="{4BDFD705-D419-724E-A08E-0897C8A82897}"/>
              </a:ext>
            </a:extLst>
          </p:cNvPr>
          <p:cNvSpPr/>
          <p:nvPr/>
        </p:nvSpPr>
        <p:spPr>
          <a:xfrm>
            <a:off x="5062700" y="912108"/>
            <a:ext cx="1091380" cy="1091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D56F918-3163-4E47-A324-EA88DB505FC6}"/>
              </a:ext>
            </a:extLst>
          </p:cNvPr>
          <p:cNvSpPr/>
          <p:nvPr/>
        </p:nvSpPr>
        <p:spPr>
          <a:xfrm>
            <a:off x="7131368" y="912108"/>
            <a:ext cx="1091380" cy="1091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AA5765B-0C0C-D340-87D3-B8553BB1BBE4}"/>
              </a:ext>
            </a:extLst>
          </p:cNvPr>
          <p:cNvSpPr/>
          <p:nvPr/>
        </p:nvSpPr>
        <p:spPr>
          <a:xfrm>
            <a:off x="925362" y="912108"/>
            <a:ext cx="1091380" cy="1091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3783F44C-C45B-D74C-BE0B-BC300B8518DC}"/>
              </a:ext>
            </a:extLst>
          </p:cNvPr>
          <p:cNvSpPr>
            <a:spLocks noGrp="1"/>
          </p:cNvSpPr>
          <p:nvPr>
            <p:ph type="body" sz="quarter" idx="10"/>
          </p:nvPr>
        </p:nvSpPr>
        <p:spPr>
          <a:xfrm>
            <a:off x="457200" y="1"/>
            <a:ext cx="8495119" cy="590550"/>
          </a:xfrm>
        </p:spPr>
        <p:txBody>
          <a:bodyPr bIns="0" anchor="b" anchorCtr="0"/>
          <a:lstStyle/>
          <a:p>
            <a:r>
              <a:rPr lang="en-US" dirty="0">
                <a:solidFill>
                  <a:srgbClr val="151515"/>
                </a:solidFill>
              </a:rPr>
              <a:t>The need is undeniable </a:t>
            </a:r>
          </a:p>
        </p:txBody>
      </p:sp>
      <p:pic>
        <p:nvPicPr>
          <p:cNvPr id="3" name="Graphic 2">
            <a:extLst>
              <a:ext uri="{FF2B5EF4-FFF2-40B4-BE49-F238E27FC236}">
                <a16:creationId xmlns:a16="http://schemas.microsoft.com/office/drawing/2014/main" id="{DB82BF8E-8901-4543-ABE5-8DA5B55657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4128" y="1033998"/>
            <a:ext cx="893848" cy="920934"/>
          </a:xfrm>
          <a:prstGeom prst="rect">
            <a:avLst/>
          </a:prstGeom>
        </p:spPr>
      </p:pic>
      <p:sp>
        <p:nvSpPr>
          <p:cNvPr id="20" name="Oval 19">
            <a:extLst>
              <a:ext uri="{FF2B5EF4-FFF2-40B4-BE49-F238E27FC236}">
                <a16:creationId xmlns:a16="http://schemas.microsoft.com/office/drawing/2014/main" id="{C99EFC63-03D0-764D-A6E3-7860F996A368}"/>
              </a:ext>
            </a:extLst>
          </p:cNvPr>
          <p:cNvSpPr/>
          <p:nvPr/>
        </p:nvSpPr>
        <p:spPr>
          <a:xfrm>
            <a:off x="5161466" y="1063104"/>
            <a:ext cx="893848" cy="893848"/>
          </a:xfrm>
          <a:prstGeom prst="ellipse">
            <a:avLst/>
          </a:prstGeom>
          <a:solidFill>
            <a:srgbClr val="7ACF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603D83F-25AD-4840-9EAF-14BC9384D555}"/>
              </a:ext>
            </a:extLst>
          </p:cNvPr>
          <p:cNvSpPr/>
          <p:nvPr/>
        </p:nvSpPr>
        <p:spPr>
          <a:xfrm>
            <a:off x="7214421" y="1063104"/>
            <a:ext cx="893848" cy="893848"/>
          </a:xfrm>
          <a:prstGeom prst="ellipse">
            <a:avLst/>
          </a:prstGeom>
          <a:solidFill>
            <a:srgbClr val="7ACF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6720CF3-3393-4247-A7F7-A04326FED3E3}"/>
              </a:ext>
            </a:extLst>
          </p:cNvPr>
          <p:cNvSpPr/>
          <p:nvPr/>
        </p:nvSpPr>
        <p:spPr>
          <a:xfrm>
            <a:off x="2994031" y="912108"/>
            <a:ext cx="1091380" cy="109138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838A12-913F-2C4A-846A-05AECACE96CA}"/>
              </a:ext>
            </a:extLst>
          </p:cNvPr>
          <p:cNvSpPr/>
          <p:nvPr/>
        </p:nvSpPr>
        <p:spPr>
          <a:xfrm>
            <a:off x="3092797" y="1063104"/>
            <a:ext cx="893848" cy="893848"/>
          </a:xfrm>
          <a:prstGeom prst="ellipse">
            <a:avLst/>
          </a:prstGeom>
          <a:solidFill>
            <a:srgbClr val="7ACFD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D55F75E0-E0D3-B14E-9BAF-625EAF798935}"/>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46230"/>
          <a:stretch/>
        </p:blipFill>
        <p:spPr>
          <a:xfrm>
            <a:off x="3047492" y="1155562"/>
            <a:ext cx="856466" cy="692533"/>
          </a:xfrm>
          <a:prstGeom prst="rect">
            <a:avLst/>
          </a:prstGeom>
        </p:spPr>
      </p:pic>
      <p:pic>
        <p:nvPicPr>
          <p:cNvPr id="16" name="Graphic 15">
            <a:extLst>
              <a:ext uri="{FF2B5EF4-FFF2-40B4-BE49-F238E27FC236}">
                <a16:creationId xmlns:a16="http://schemas.microsoft.com/office/drawing/2014/main" id="{057355A7-637B-F443-8D4F-A311A044CE7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224084" y="1213119"/>
            <a:ext cx="735055" cy="529136"/>
          </a:xfrm>
          <a:prstGeom prst="rect">
            <a:avLst/>
          </a:prstGeom>
        </p:spPr>
      </p:pic>
      <p:pic>
        <p:nvPicPr>
          <p:cNvPr id="18" name="Graphic 17">
            <a:extLst>
              <a:ext uri="{FF2B5EF4-FFF2-40B4-BE49-F238E27FC236}">
                <a16:creationId xmlns:a16="http://schemas.microsoft.com/office/drawing/2014/main" id="{17F22733-758A-664C-9576-2DC7183A3A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94796" y="1194388"/>
            <a:ext cx="733099" cy="631280"/>
          </a:xfrm>
          <a:prstGeom prst="rect">
            <a:avLst/>
          </a:prstGeom>
        </p:spPr>
      </p:pic>
      <p:sp>
        <p:nvSpPr>
          <p:cNvPr id="21" name="TextBox 20">
            <a:extLst>
              <a:ext uri="{FF2B5EF4-FFF2-40B4-BE49-F238E27FC236}">
                <a16:creationId xmlns:a16="http://schemas.microsoft.com/office/drawing/2014/main" id="{00F77E0F-682A-6DC4-B789-44604B9B39B7}"/>
              </a:ext>
            </a:extLst>
          </p:cNvPr>
          <p:cNvSpPr txBox="1"/>
          <p:nvPr/>
        </p:nvSpPr>
        <p:spPr>
          <a:xfrm>
            <a:off x="457200" y="4034444"/>
            <a:ext cx="8350300" cy="537556"/>
          </a:xfrm>
          <a:prstGeom prst="rect">
            <a:avLst/>
          </a:prstGeom>
          <a:noFill/>
        </p:spPr>
        <p:txBody>
          <a:bodyPr wrap="square" lIns="0" rtlCol="0">
            <a:noAutofit/>
          </a:bodyPr>
          <a:lstStyle/>
          <a:p>
            <a:pPr marL="117475" indent="-117475">
              <a:buFont typeface="+mj-lt"/>
              <a:buAutoNum type="arabicPeriod"/>
            </a:pPr>
            <a:r>
              <a:rPr lang="en-US" sz="700" dirty="0">
                <a:latin typeface="Roboto Light" panose="02000000000000000000" pitchFamily="2" charset="0"/>
                <a:ea typeface="Roboto Light" panose="02000000000000000000" pitchFamily="2" charset="0"/>
                <a:cs typeface="Roboto Light" panose="02000000000000000000" pitchFamily="2" charset="0"/>
              </a:rPr>
              <a:t>CDC </a:t>
            </a:r>
            <a:r>
              <a:rPr lang="en-US" sz="700"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https://www.cdc.gov/childrensmentalhealth/access.html </a:t>
            </a:r>
          </a:p>
          <a:p>
            <a:pPr marL="117475" indent="-117475">
              <a:buFont typeface="+mj-lt"/>
              <a:buAutoNum type="arabicPeriod"/>
            </a:pPr>
            <a:r>
              <a:rPr lang="en-US" sz="700" dirty="0">
                <a:latin typeface="Roboto Light" panose="02000000000000000000" pitchFamily="2" charset="0"/>
                <a:ea typeface="Roboto Light" panose="02000000000000000000" pitchFamily="2" charset="0"/>
                <a:cs typeface="Roboto Light" panose="02000000000000000000" pitchFamily="2" charset="0"/>
              </a:rPr>
              <a:t>Milliman 2017, </a:t>
            </a:r>
            <a:r>
              <a:rPr lang="en-US" sz="700"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https://www.milliman.com/-/media/milliman/importedfiles/ektron/addictionandmentalhealthvsphysicalhealthwideningdisparitiesinnetworkuseandproviderreimbursement.ashx</a:t>
            </a:r>
          </a:p>
          <a:p>
            <a:pPr marL="117475" indent="-117475">
              <a:buFont typeface="+mj-lt"/>
              <a:buAutoNum type="arabicPeriod"/>
            </a:pPr>
            <a:r>
              <a:rPr lang="en-US" sz="700" dirty="0">
                <a:latin typeface="Roboto Light" panose="02000000000000000000" pitchFamily="2" charset="0"/>
                <a:ea typeface="Roboto Light" panose="02000000000000000000" pitchFamily="2" charset="0"/>
                <a:cs typeface="Roboto Light" panose="02000000000000000000" pitchFamily="2" charset="0"/>
              </a:rPr>
              <a:t>3. MMWR Morb Mortal </a:t>
            </a:r>
            <a:r>
              <a:rPr lang="en-US" sz="700" dirty="0" err="1">
                <a:latin typeface="Roboto Light" panose="02000000000000000000" pitchFamily="2" charset="0"/>
                <a:ea typeface="Roboto Light" panose="02000000000000000000" pitchFamily="2" charset="0"/>
                <a:cs typeface="Roboto Light" panose="02000000000000000000" pitchFamily="2" charset="0"/>
              </a:rPr>
              <a:t>Wkly</a:t>
            </a:r>
            <a:r>
              <a:rPr lang="en-US" sz="700" dirty="0">
                <a:latin typeface="Roboto Light" panose="02000000000000000000" pitchFamily="2" charset="0"/>
                <a:ea typeface="Roboto Light" panose="02000000000000000000" pitchFamily="2" charset="0"/>
                <a:cs typeface="Roboto Light" panose="02000000000000000000" pitchFamily="2" charset="0"/>
              </a:rPr>
              <a:t> Rep, </a:t>
            </a:r>
            <a:r>
              <a:rPr lang="en-US" sz="700" dirty="0">
                <a:solidFill>
                  <a:schemeClr val="tx2"/>
                </a:solidFill>
                <a:latin typeface="Roboto Light" panose="02000000000000000000" pitchFamily="2" charset="0"/>
                <a:ea typeface="Roboto Light" panose="02000000000000000000" pitchFamily="2" charset="0"/>
                <a:cs typeface="Roboto Light" panose="02000000000000000000" pitchFamily="2" charset="0"/>
              </a:rPr>
              <a:t>https://www.cdc.gov/mmwr/volumes/69/wr/mm6945a3.htm </a:t>
            </a:r>
          </a:p>
        </p:txBody>
      </p:sp>
    </p:spTree>
    <p:custDataLst>
      <p:tags r:id="rId1"/>
    </p:custDataLst>
    <p:extLst>
      <p:ext uri="{BB962C8B-B14F-4D97-AF65-F5344CB8AC3E}">
        <p14:creationId xmlns:p14="http://schemas.microsoft.com/office/powerpoint/2010/main" val="75928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83F44C-C45B-D74C-BE0B-BC300B8518DC}"/>
              </a:ext>
            </a:extLst>
          </p:cNvPr>
          <p:cNvSpPr>
            <a:spLocks noGrp="1"/>
          </p:cNvSpPr>
          <p:nvPr>
            <p:ph type="body" sz="quarter" idx="10"/>
          </p:nvPr>
        </p:nvSpPr>
        <p:spPr>
          <a:xfrm>
            <a:off x="457200" y="1"/>
            <a:ext cx="8495119" cy="590550"/>
          </a:xfrm>
        </p:spPr>
        <p:txBody>
          <a:bodyPr bIns="0" anchor="b" anchorCtr="0"/>
          <a:lstStyle/>
          <a:p>
            <a:r>
              <a:rPr lang="en-US" dirty="0">
                <a:solidFill>
                  <a:srgbClr val="151515"/>
                </a:solidFill>
              </a:rPr>
              <a:t>It’s a challenging system</a:t>
            </a:r>
          </a:p>
        </p:txBody>
      </p:sp>
      <p:sp>
        <p:nvSpPr>
          <p:cNvPr id="16" name="TextBox 15">
            <a:extLst>
              <a:ext uri="{FF2B5EF4-FFF2-40B4-BE49-F238E27FC236}">
                <a16:creationId xmlns:a16="http://schemas.microsoft.com/office/drawing/2014/main" id="{CCFBAF75-A770-204C-BF69-A619FCC57015}"/>
              </a:ext>
            </a:extLst>
          </p:cNvPr>
          <p:cNvSpPr txBox="1"/>
          <p:nvPr/>
        </p:nvSpPr>
        <p:spPr>
          <a:xfrm>
            <a:off x="468990" y="635794"/>
            <a:ext cx="8217810" cy="452762"/>
          </a:xfrm>
          <a:prstGeom prst="rect">
            <a:avLst/>
          </a:prstGeom>
          <a:noFill/>
        </p:spPr>
        <p:txBody>
          <a:bodyPr wrap="square" lIns="0" rtlCol="0" anchor="t" anchorCtr="0">
            <a:noAutofit/>
          </a:bodyPr>
          <a:lstStyle/>
          <a:p>
            <a:r>
              <a:rPr lang="en-US" sz="1400" dirty="0">
                <a:latin typeface="Roboto Light" panose="02000000000000000000" pitchFamily="2" charset="0"/>
                <a:ea typeface="Roboto Light" panose="02000000000000000000" pitchFamily="2" charset="0"/>
                <a:cs typeface="Roboto Light" panose="02000000000000000000" pitchFamily="2" charset="0"/>
              </a:rPr>
              <a:t>Today, your employees face many challenges when seeking pediatric behavioral support. </a:t>
            </a:r>
          </a:p>
        </p:txBody>
      </p:sp>
      <p:sp>
        <p:nvSpPr>
          <p:cNvPr id="2" name="Rectangle 1">
            <a:extLst>
              <a:ext uri="{FF2B5EF4-FFF2-40B4-BE49-F238E27FC236}">
                <a16:creationId xmlns:a16="http://schemas.microsoft.com/office/drawing/2014/main" id="{BC5CAC85-78C2-474A-8F02-1A544EABE637}"/>
              </a:ext>
            </a:extLst>
          </p:cNvPr>
          <p:cNvSpPr/>
          <p:nvPr/>
        </p:nvSpPr>
        <p:spPr>
          <a:xfrm>
            <a:off x="463456" y="3810000"/>
            <a:ext cx="8217088" cy="5905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E6E6E6">
                    <a:lumMod val="25000"/>
                  </a:srgbClr>
                </a:solidFill>
                <a:latin typeface="Roboto Light" panose="02000000000000000000" pitchFamily="2" charset="0"/>
                <a:ea typeface="Roboto Light" panose="02000000000000000000" pitchFamily="2" charset="0"/>
                <a:cs typeface="Roboto Light" panose="02000000000000000000" pitchFamily="2" charset="0"/>
              </a:rPr>
              <a:t>Support your employees experiencing common family challenges </a:t>
            </a:r>
            <a:br>
              <a:rPr lang="en-US" sz="1200" dirty="0">
                <a:solidFill>
                  <a:srgbClr val="E6E6E6">
                    <a:lumMod val="25000"/>
                  </a:srgbClr>
                </a:solidFill>
                <a:latin typeface="Roboto Light" panose="02000000000000000000" pitchFamily="2" charset="0"/>
                <a:ea typeface="Roboto Light" panose="02000000000000000000" pitchFamily="2" charset="0"/>
                <a:cs typeface="Roboto Light" panose="02000000000000000000" pitchFamily="2" charset="0"/>
              </a:rPr>
            </a:br>
            <a:r>
              <a:rPr lang="en-US" sz="1200" dirty="0">
                <a:solidFill>
                  <a:srgbClr val="E6E6E6">
                    <a:lumMod val="25000"/>
                  </a:srgbClr>
                </a:solidFill>
                <a:latin typeface="Roboto Light" panose="02000000000000000000" pitchFamily="2" charset="0"/>
                <a:ea typeface="Roboto Light" panose="02000000000000000000" pitchFamily="2" charset="0"/>
                <a:cs typeface="Roboto Light" panose="02000000000000000000" pitchFamily="2" charset="0"/>
              </a:rPr>
              <a:t>by providing the </a:t>
            </a:r>
            <a:r>
              <a:rPr lang="en-US" sz="1200" dirty="0" err="1">
                <a:solidFill>
                  <a:srgbClr val="E6E6E6">
                    <a:lumMod val="25000"/>
                  </a:srgbClr>
                </a:solidFill>
                <a:latin typeface="Roboto Light" panose="02000000000000000000" pitchFamily="2" charset="0"/>
                <a:ea typeface="Roboto Light" panose="02000000000000000000" pitchFamily="2" charset="0"/>
                <a:cs typeface="Roboto Light" panose="02000000000000000000" pitchFamily="2" charset="0"/>
              </a:rPr>
              <a:t>Premera</a:t>
            </a:r>
            <a:r>
              <a:rPr lang="en-US" sz="1200" dirty="0">
                <a:solidFill>
                  <a:srgbClr val="E6E6E6">
                    <a:lumMod val="25000"/>
                  </a:srgbClr>
                </a:solidFill>
                <a:latin typeface="Roboto Light" panose="02000000000000000000" pitchFamily="2" charset="0"/>
                <a:ea typeface="Roboto Light" panose="02000000000000000000" pitchFamily="2" charset="0"/>
                <a:cs typeface="Roboto Light" panose="02000000000000000000" pitchFamily="2" charset="0"/>
              </a:rPr>
              <a:t> Behavioral Health Solution for Children</a:t>
            </a:r>
          </a:p>
        </p:txBody>
      </p:sp>
      <p:sp>
        <p:nvSpPr>
          <p:cNvPr id="25" name="Rectangle 24">
            <a:extLst>
              <a:ext uri="{FF2B5EF4-FFF2-40B4-BE49-F238E27FC236}">
                <a16:creationId xmlns:a16="http://schemas.microsoft.com/office/drawing/2014/main" id="{3B922C45-B8DF-7F43-A945-B0189615223F}"/>
              </a:ext>
            </a:extLst>
          </p:cNvPr>
          <p:cNvSpPr/>
          <p:nvPr/>
        </p:nvSpPr>
        <p:spPr>
          <a:xfrm>
            <a:off x="463128" y="1959624"/>
            <a:ext cx="2032348" cy="1674266"/>
          </a:xfrm>
          <a:prstGeom prst="rect">
            <a:avLst/>
          </a:prstGeom>
          <a:gradFill flip="none" rotWithShape="1">
            <a:gsLst>
              <a:gs pos="0">
                <a:srgbClr val="00A7B5"/>
              </a:gs>
              <a:gs pos="99000">
                <a:srgbClr val="0085CA"/>
              </a:gs>
            </a:gsLst>
            <a:lin ang="5400000" scaled="1"/>
            <a:tileRect/>
          </a:gradFill>
          <a:ln w="9525" cap="flat" cmpd="sng" algn="ctr">
            <a:noFill/>
            <a:prstDash val="solid"/>
          </a:ln>
          <a:effectLst/>
        </p:spPr>
        <p:txBody>
          <a:bodyPr lIns="182880" tIns="457200" rIns="182880" bIns="0" anchor="t" anchorCtr="0"/>
          <a:lstStyle/>
          <a:p>
            <a:pPr algn="ctr" defTabSz="914400" fontAlgn="base">
              <a:spcBef>
                <a:spcPct val="0"/>
              </a:spcBef>
              <a:spcAft>
                <a:spcPct val="0"/>
              </a:spcAft>
              <a:defRPr/>
            </a:pPr>
            <a:r>
              <a:rPr lang="en-US" altLang="en-US" sz="1400" kern="0" dirty="0">
                <a:solidFill>
                  <a:prstClr val="white"/>
                </a:solidFill>
                <a:latin typeface="Roboto Light" panose="02000000000000000000" pitchFamily="2" charset="0"/>
                <a:ea typeface="Roboto Light" panose="02000000000000000000" pitchFamily="2" charset="0"/>
                <a:cs typeface="Roboto Light" panose="02000000000000000000" pitchFamily="2" charset="0"/>
              </a:rPr>
              <a:t>Waitlists for</a:t>
            </a:r>
            <a:br>
              <a:rPr lang="en-US" altLang="en-US" sz="1400" kern="0" dirty="0">
                <a:solidFill>
                  <a:prstClr val="white"/>
                </a:solidFill>
                <a:latin typeface="Roboto Light" panose="02000000000000000000" pitchFamily="2" charset="0"/>
                <a:ea typeface="Roboto Light" panose="02000000000000000000" pitchFamily="2" charset="0"/>
                <a:cs typeface="Roboto Light" panose="02000000000000000000" pitchFamily="2" charset="0"/>
              </a:rPr>
            </a:br>
            <a:r>
              <a:rPr lang="en-US" altLang="en-US" sz="1400" kern="0" dirty="0">
                <a:solidFill>
                  <a:prstClr val="white"/>
                </a:solidFill>
                <a:latin typeface="Roboto Light" panose="02000000000000000000" pitchFamily="2" charset="0"/>
                <a:ea typeface="Roboto Light" panose="02000000000000000000" pitchFamily="2" charset="0"/>
                <a:cs typeface="Roboto Light" panose="02000000000000000000" pitchFamily="2" charset="0"/>
              </a:rPr>
              <a:t>in-network care are long and not always conveniently located. </a:t>
            </a:r>
          </a:p>
        </p:txBody>
      </p:sp>
      <p:sp>
        <p:nvSpPr>
          <p:cNvPr id="37" name="Rectangle 36">
            <a:extLst>
              <a:ext uri="{FF2B5EF4-FFF2-40B4-BE49-F238E27FC236}">
                <a16:creationId xmlns:a16="http://schemas.microsoft.com/office/drawing/2014/main" id="{67EA089F-5313-A749-8A81-C03445F8856B}"/>
              </a:ext>
            </a:extLst>
          </p:cNvPr>
          <p:cNvSpPr/>
          <p:nvPr/>
        </p:nvSpPr>
        <p:spPr>
          <a:xfrm rot="2700000">
            <a:off x="1368448" y="1816676"/>
            <a:ext cx="221708" cy="221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2C8F15A-F928-1040-B65A-BA13D33DE926}"/>
              </a:ext>
            </a:extLst>
          </p:cNvPr>
          <p:cNvSpPr/>
          <p:nvPr/>
        </p:nvSpPr>
        <p:spPr>
          <a:xfrm>
            <a:off x="464318" y="1468436"/>
            <a:ext cx="2029968" cy="45276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Access</a:t>
            </a:r>
            <a:endParaRPr lang="en-US" dirty="0">
              <a:solidFill>
                <a:schemeClr val="tx1"/>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6" name="Rectangle 5">
            <a:extLst>
              <a:ext uri="{FF2B5EF4-FFF2-40B4-BE49-F238E27FC236}">
                <a16:creationId xmlns:a16="http://schemas.microsoft.com/office/drawing/2014/main" id="{4FE1CD62-F5FE-784C-A549-6B00B25809E2}"/>
              </a:ext>
            </a:extLst>
          </p:cNvPr>
          <p:cNvSpPr/>
          <p:nvPr/>
        </p:nvSpPr>
        <p:spPr>
          <a:xfrm rot="2700000">
            <a:off x="1389572" y="1820647"/>
            <a:ext cx="179461" cy="1794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68F1403-0868-BF40-A26E-FEA30F680A0A}"/>
              </a:ext>
            </a:extLst>
          </p:cNvPr>
          <p:cNvSpPr/>
          <p:nvPr/>
        </p:nvSpPr>
        <p:spPr>
          <a:xfrm>
            <a:off x="2528330" y="1959624"/>
            <a:ext cx="2032348" cy="1674266"/>
          </a:xfrm>
          <a:prstGeom prst="rect">
            <a:avLst/>
          </a:prstGeom>
          <a:gradFill flip="none" rotWithShape="1">
            <a:gsLst>
              <a:gs pos="0">
                <a:srgbClr val="00A7B5"/>
              </a:gs>
              <a:gs pos="99000">
                <a:srgbClr val="0085CA"/>
              </a:gs>
            </a:gsLst>
            <a:lin ang="5400000" scaled="1"/>
            <a:tileRect/>
          </a:gradFill>
          <a:ln w="9525" cap="flat" cmpd="sng" algn="ctr">
            <a:noFill/>
            <a:prstDash val="solid"/>
          </a:ln>
          <a:effectLst/>
        </p:spPr>
        <p:txBody>
          <a:bodyPr lIns="182880" tIns="457200" rIns="182880" bIns="0" anchor="t" anchorCtr="0"/>
          <a:lstStyle/>
          <a:p>
            <a:pPr algn="ctr" defTabSz="914400" fontAlgn="base">
              <a:spcBef>
                <a:spcPct val="0"/>
              </a:spcBef>
              <a:spcAft>
                <a:spcPct val="0"/>
              </a:spcAft>
              <a:defRPr/>
            </a:pPr>
            <a:r>
              <a:rPr lang="en-US" sz="1400" kern="0" dirty="0">
                <a:solidFill>
                  <a:prstClr val="white"/>
                </a:solidFill>
                <a:latin typeface="Roboto Light" panose="02000000000000000000" pitchFamily="2" charset="0"/>
                <a:ea typeface="Roboto Light" panose="02000000000000000000" pitchFamily="2" charset="0"/>
                <a:cs typeface="Roboto Light" panose="02000000000000000000" pitchFamily="2" charset="0"/>
              </a:rPr>
              <a:t>Not all providers are high quality. </a:t>
            </a:r>
          </a:p>
        </p:txBody>
      </p:sp>
      <p:sp>
        <p:nvSpPr>
          <p:cNvPr id="39" name="Rectangle 38">
            <a:extLst>
              <a:ext uri="{FF2B5EF4-FFF2-40B4-BE49-F238E27FC236}">
                <a16:creationId xmlns:a16="http://schemas.microsoft.com/office/drawing/2014/main" id="{22A491CA-579C-0C4E-A82E-A4546B48232F}"/>
              </a:ext>
            </a:extLst>
          </p:cNvPr>
          <p:cNvSpPr/>
          <p:nvPr/>
        </p:nvSpPr>
        <p:spPr>
          <a:xfrm rot="2700000">
            <a:off x="3454774" y="1820647"/>
            <a:ext cx="179461" cy="1794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74CC520-07DA-E148-BBC1-F449C856CE00}"/>
              </a:ext>
            </a:extLst>
          </p:cNvPr>
          <p:cNvSpPr/>
          <p:nvPr/>
        </p:nvSpPr>
        <p:spPr>
          <a:xfrm rot="2700000">
            <a:off x="3433650" y="1816676"/>
            <a:ext cx="221708" cy="221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E19CD32-B2B7-7641-ADE1-A1CBCB6D0DA8}"/>
              </a:ext>
            </a:extLst>
          </p:cNvPr>
          <p:cNvSpPr/>
          <p:nvPr/>
        </p:nvSpPr>
        <p:spPr>
          <a:xfrm>
            <a:off x="2529520" y="1468436"/>
            <a:ext cx="2029968"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Quality</a:t>
            </a:r>
          </a:p>
        </p:txBody>
      </p:sp>
      <p:sp>
        <p:nvSpPr>
          <p:cNvPr id="41" name="Rectangle 40">
            <a:extLst>
              <a:ext uri="{FF2B5EF4-FFF2-40B4-BE49-F238E27FC236}">
                <a16:creationId xmlns:a16="http://schemas.microsoft.com/office/drawing/2014/main" id="{48A8F006-EDD0-E54D-8857-7014A3A8143B}"/>
              </a:ext>
            </a:extLst>
          </p:cNvPr>
          <p:cNvSpPr/>
          <p:nvPr/>
        </p:nvSpPr>
        <p:spPr>
          <a:xfrm rot="2700000">
            <a:off x="3454774" y="1820646"/>
            <a:ext cx="179461" cy="1794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097556D-08FB-4848-96D5-DA836DF931EA}"/>
              </a:ext>
            </a:extLst>
          </p:cNvPr>
          <p:cNvSpPr/>
          <p:nvPr/>
        </p:nvSpPr>
        <p:spPr>
          <a:xfrm>
            <a:off x="4593532" y="1959624"/>
            <a:ext cx="2032348" cy="1674266"/>
          </a:xfrm>
          <a:prstGeom prst="rect">
            <a:avLst/>
          </a:prstGeom>
          <a:gradFill flip="none" rotWithShape="1">
            <a:gsLst>
              <a:gs pos="0">
                <a:srgbClr val="00A7B5"/>
              </a:gs>
              <a:gs pos="99000">
                <a:srgbClr val="0085CA"/>
              </a:gs>
            </a:gsLst>
            <a:lin ang="5400000" scaled="1"/>
            <a:tileRect/>
          </a:gradFill>
          <a:ln w="9525" cap="flat" cmpd="sng" algn="ctr">
            <a:noFill/>
            <a:prstDash val="solid"/>
          </a:ln>
          <a:effectLst/>
        </p:spPr>
        <p:txBody>
          <a:bodyPr lIns="182880" tIns="457200" rIns="182880" bIns="0" anchor="t" anchorCtr="0"/>
          <a:lstStyle/>
          <a:p>
            <a:pPr algn="ctr" defTabSz="914400" fontAlgn="base">
              <a:spcBef>
                <a:spcPct val="0"/>
              </a:spcBef>
              <a:spcAft>
                <a:spcPct val="0"/>
              </a:spcAft>
              <a:defRPr/>
            </a:pPr>
            <a:r>
              <a:rPr lang="en-US" sz="1400" kern="0" dirty="0">
                <a:solidFill>
                  <a:prstClr val="white"/>
                </a:solidFill>
                <a:latin typeface="Roboto Light" panose="02000000000000000000" pitchFamily="2" charset="0"/>
                <a:ea typeface="Roboto Light" panose="02000000000000000000" pitchFamily="2" charset="0"/>
                <a:cs typeface="Roboto Light" panose="02000000000000000000" pitchFamily="2" charset="0"/>
              </a:rPr>
              <a:t>Treatment can be expensive, especially for out-of-network options.</a:t>
            </a:r>
          </a:p>
        </p:txBody>
      </p:sp>
      <p:sp>
        <p:nvSpPr>
          <p:cNvPr id="42" name="Rectangle 41">
            <a:extLst>
              <a:ext uri="{FF2B5EF4-FFF2-40B4-BE49-F238E27FC236}">
                <a16:creationId xmlns:a16="http://schemas.microsoft.com/office/drawing/2014/main" id="{7F1DB46C-2DC6-DC46-8EBC-06D236494CE8}"/>
              </a:ext>
            </a:extLst>
          </p:cNvPr>
          <p:cNvSpPr/>
          <p:nvPr/>
        </p:nvSpPr>
        <p:spPr>
          <a:xfrm rot="2700000">
            <a:off x="5519976" y="1820647"/>
            <a:ext cx="179461" cy="1794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8C3E143-6CCD-6F40-9F62-480F4F8ED55D}"/>
              </a:ext>
            </a:extLst>
          </p:cNvPr>
          <p:cNvSpPr/>
          <p:nvPr/>
        </p:nvSpPr>
        <p:spPr>
          <a:xfrm rot="2700000">
            <a:off x="5498852" y="1816676"/>
            <a:ext cx="221708" cy="221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C585175-6C4E-5E43-9652-8785407F3092}"/>
              </a:ext>
            </a:extLst>
          </p:cNvPr>
          <p:cNvSpPr/>
          <p:nvPr/>
        </p:nvSpPr>
        <p:spPr>
          <a:xfrm>
            <a:off x="4594722" y="1468436"/>
            <a:ext cx="2029968"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Affordability</a:t>
            </a:r>
          </a:p>
        </p:txBody>
      </p:sp>
      <p:sp>
        <p:nvSpPr>
          <p:cNvPr id="45" name="Rectangle 44">
            <a:extLst>
              <a:ext uri="{FF2B5EF4-FFF2-40B4-BE49-F238E27FC236}">
                <a16:creationId xmlns:a16="http://schemas.microsoft.com/office/drawing/2014/main" id="{8F4DB1C1-6F4B-D046-B351-ABFB6416214B}"/>
              </a:ext>
            </a:extLst>
          </p:cNvPr>
          <p:cNvSpPr/>
          <p:nvPr/>
        </p:nvSpPr>
        <p:spPr>
          <a:xfrm rot="2700000">
            <a:off x="5519976" y="1820646"/>
            <a:ext cx="179461" cy="1794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44BDFF7-9192-3A47-AE4D-13FB50D0A7A6}"/>
              </a:ext>
            </a:extLst>
          </p:cNvPr>
          <p:cNvSpPr/>
          <p:nvPr/>
        </p:nvSpPr>
        <p:spPr>
          <a:xfrm>
            <a:off x="6658734" y="1959624"/>
            <a:ext cx="2032348" cy="1674266"/>
          </a:xfrm>
          <a:prstGeom prst="rect">
            <a:avLst/>
          </a:prstGeom>
          <a:gradFill flip="none" rotWithShape="1">
            <a:gsLst>
              <a:gs pos="0">
                <a:srgbClr val="00A7B5"/>
              </a:gs>
              <a:gs pos="99000">
                <a:srgbClr val="0085CA"/>
              </a:gs>
            </a:gsLst>
            <a:lin ang="5400000" scaled="1"/>
            <a:tileRect/>
          </a:gradFill>
          <a:ln w="9525" cap="flat" cmpd="sng" algn="ctr">
            <a:noFill/>
            <a:prstDash val="solid"/>
          </a:ln>
          <a:effectLst/>
        </p:spPr>
        <p:txBody>
          <a:bodyPr lIns="182880" tIns="457200" rIns="182880" bIns="0" anchor="t" anchorCtr="0"/>
          <a:lstStyle/>
          <a:p>
            <a:pPr algn="ctr" defTabSz="914400" fontAlgn="base">
              <a:spcBef>
                <a:spcPct val="0"/>
              </a:spcBef>
              <a:spcAft>
                <a:spcPct val="0"/>
              </a:spcAft>
              <a:defRPr/>
            </a:pPr>
            <a:r>
              <a:rPr lang="en-US" sz="1400" kern="0" dirty="0">
                <a:solidFill>
                  <a:prstClr val="white"/>
                </a:solidFill>
                <a:latin typeface="Roboto Light" panose="02000000000000000000" pitchFamily="2" charset="0"/>
                <a:ea typeface="Roboto Light" panose="02000000000000000000" pitchFamily="2" charset="0"/>
                <a:cs typeface="Roboto Light" panose="02000000000000000000" pitchFamily="2" charset="0"/>
              </a:rPr>
              <a:t>Like most behavioral health treatment, there is a stigma around seeking care.</a:t>
            </a:r>
            <a:endParaRPr lang="en-US" altLang="en-US" sz="1400" kern="0" dirty="0">
              <a:solidFill>
                <a:prstClr val="white"/>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46" name="Rectangle 45">
            <a:extLst>
              <a:ext uri="{FF2B5EF4-FFF2-40B4-BE49-F238E27FC236}">
                <a16:creationId xmlns:a16="http://schemas.microsoft.com/office/drawing/2014/main" id="{2B6F05E7-A766-F447-9DDF-23EF45AF5556}"/>
              </a:ext>
            </a:extLst>
          </p:cNvPr>
          <p:cNvSpPr/>
          <p:nvPr/>
        </p:nvSpPr>
        <p:spPr>
          <a:xfrm rot="2700000">
            <a:off x="7585178" y="1820647"/>
            <a:ext cx="179461" cy="1794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60477ED-972B-BC4B-A215-974B48987A57}"/>
              </a:ext>
            </a:extLst>
          </p:cNvPr>
          <p:cNvSpPr/>
          <p:nvPr/>
        </p:nvSpPr>
        <p:spPr>
          <a:xfrm rot="2700000">
            <a:off x="7564054" y="1816676"/>
            <a:ext cx="221708" cy="2217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93147D26-807D-974F-A7BC-75487D8776A9}"/>
              </a:ext>
            </a:extLst>
          </p:cNvPr>
          <p:cNvSpPr/>
          <p:nvPr/>
        </p:nvSpPr>
        <p:spPr>
          <a:xfrm>
            <a:off x="6659924" y="1468436"/>
            <a:ext cx="2029968"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Stigma</a:t>
            </a:r>
          </a:p>
        </p:txBody>
      </p:sp>
      <p:sp>
        <p:nvSpPr>
          <p:cNvPr id="49" name="Rectangle 48">
            <a:extLst>
              <a:ext uri="{FF2B5EF4-FFF2-40B4-BE49-F238E27FC236}">
                <a16:creationId xmlns:a16="http://schemas.microsoft.com/office/drawing/2014/main" id="{D184CD71-D6BF-B941-A3BA-EA9341C92705}"/>
              </a:ext>
            </a:extLst>
          </p:cNvPr>
          <p:cNvSpPr/>
          <p:nvPr/>
        </p:nvSpPr>
        <p:spPr>
          <a:xfrm rot="2700000">
            <a:off x="7585178" y="1820646"/>
            <a:ext cx="179461" cy="17946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3445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83F44C-C45B-D74C-BE0B-BC300B8518DC}"/>
              </a:ext>
            </a:extLst>
          </p:cNvPr>
          <p:cNvSpPr>
            <a:spLocks noGrp="1"/>
          </p:cNvSpPr>
          <p:nvPr>
            <p:ph type="body" sz="quarter" idx="10"/>
          </p:nvPr>
        </p:nvSpPr>
        <p:spPr>
          <a:xfrm>
            <a:off x="457200" y="1"/>
            <a:ext cx="8495119" cy="590550"/>
          </a:xfrm>
        </p:spPr>
        <p:txBody>
          <a:bodyPr bIns="0" anchor="b" anchorCtr="0"/>
          <a:lstStyle/>
          <a:p>
            <a:r>
              <a:rPr lang="en-US" dirty="0">
                <a:solidFill>
                  <a:srgbClr val="151515"/>
                </a:solidFill>
              </a:rPr>
              <a:t>Behavioral Health Solution for Children </a:t>
            </a:r>
          </a:p>
        </p:txBody>
      </p:sp>
      <p:graphicFrame>
        <p:nvGraphicFramePr>
          <p:cNvPr id="24" name="Table 23">
            <a:extLst>
              <a:ext uri="{FF2B5EF4-FFF2-40B4-BE49-F238E27FC236}">
                <a16:creationId xmlns:a16="http://schemas.microsoft.com/office/drawing/2014/main" id="{B2726C57-6E60-6E43-86E8-21546AF082CE}"/>
              </a:ext>
            </a:extLst>
          </p:cNvPr>
          <p:cNvGraphicFramePr>
            <a:graphicFrameLocks noGrp="1"/>
          </p:cNvGraphicFramePr>
          <p:nvPr>
            <p:extLst>
              <p:ext uri="{D42A27DB-BD31-4B8C-83A1-F6EECF244321}">
                <p14:modId xmlns:p14="http://schemas.microsoft.com/office/powerpoint/2010/main" val="1421144968"/>
              </p:ext>
            </p:extLst>
          </p:nvPr>
        </p:nvGraphicFramePr>
        <p:xfrm>
          <a:off x="468990" y="662357"/>
          <a:ext cx="8217810" cy="2743200"/>
        </p:xfrm>
        <a:graphic>
          <a:graphicData uri="http://schemas.openxmlformats.org/drawingml/2006/table">
            <a:tbl>
              <a:tblPr firstRow="1" bandRow="1">
                <a:tableStyleId>{5C22544A-7EE6-4342-B048-85BDC9FD1C3A}</a:tableStyleId>
              </a:tblPr>
              <a:tblGrid>
                <a:gridCol w="3089998">
                  <a:extLst>
                    <a:ext uri="{9D8B030D-6E8A-4147-A177-3AD203B41FA5}">
                      <a16:colId xmlns:a16="http://schemas.microsoft.com/office/drawing/2014/main" val="20000"/>
                    </a:ext>
                  </a:extLst>
                </a:gridCol>
                <a:gridCol w="5127812">
                  <a:extLst>
                    <a:ext uri="{9D8B030D-6E8A-4147-A177-3AD203B41FA5}">
                      <a16:colId xmlns:a16="http://schemas.microsoft.com/office/drawing/2014/main" val="20003"/>
                    </a:ext>
                  </a:extLst>
                </a:gridCol>
              </a:tblGrid>
              <a:tr h="365760">
                <a:tc>
                  <a:txBody>
                    <a:bodyPr/>
                    <a:lstStyle/>
                    <a:p>
                      <a:pPr algn="r">
                        <a:lnSpc>
                          <a:spcPct val="100000"/>
                        </a:lnSpc>
                      </a:pPr>
                      <a:r>
                        <a:rPr lang="en-US" sz="2000" b="0" i="0" dirty="0">
                          <a:solidFill>
                            <a:schemeClr val="tx1"/>
                          </a:solidFill>
                          <a:latin typeface="Lora" pitchFamily="2" charset="77"/>
                          <a:cs typeface="Georgia"/>
                        </a:rPr>
                        <a:t>Our solution</a:t>
                      </a:r>
                    </a:p>
                  </a:txBody>
                  <a:tcPr marL="121920" marR="121920" marT="0" marB="0" anchor="ctr">
                    <a:lnL w="12700" cmpd="sng">
                      <a:noFill/>
                    </a:lnL>
                    <a:lnR w="6350" cap="flat" cmpd="sng" algn="ctr">
                      <a:solidFill>
                        <a:schemeClr val="tx1"/>
                      </a:solidFill>
                      <a:prstDash val="dot"/>
                      <a:round/>
                      <a:headEnd type="none" w="med" len="med"/>
                      <a:tailEnd type="none" w="med" len="med"/>
                    </a:lnR>
                    <a:lnT w="28575"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noFill/>
                  </a:tcPr>
                </a:tc>
                <a:tc>
                  <a:txBody>
                    <a:bodyPr/>
                    <a:lstStyle/>
                    <a:p>
                      <a:pPr algn="l">
                        <a:lnSpc>
                          <a:spcPct val="100000"/>
                        </a:lnSpc>
                      </a:pPr>
                      <a:r>
                        <a:rPr lang="en-US" sz="2000" b="0" i="0" kern="1200" dirty="0">
                          <a:solidFill>
                            <a:schemeClr val="tx1"/>
                          </a:solidFill>
                          <a:latin typeface="Lora" pitchFamily="2" charset="77"/>
                          <a:ea typeface="+mn-ea"/>
                          <a:cs typeface="Georgia"/>
                        </a:rPr>
                        <a:t>Value</a:t>
                      </a:r>
                    </a:p>
                  </a:txBody>
                  <a:tcPr marL="121920" marR="121920" marT="0" marB="0" anchor="ctr">
                    <a:lnL w="6350" cap="flat" cmpd="sng" algn="ctr">
                      <a:solidFill>
                        <a:schemeClr val="tx1"/>
                      </a:solidFill>
                      <a:prstDash val="dot"/>
                      <a:round/>
                      <a:headEnd type="none" w="med" len="med"/>
                      <a:tailEnd type="none" w="med" len="med"/>
                    </a:lnL>
                    <a:lnR w="952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000"/>
                  </a:ext>
                </a:extLst>
              </a:tr>
              <a:tr h="2129375">
                <a:tc>
                  <a:txBody>
                    <a:bodyPr/>
                    <a:lstStyle/>
                    <a:p>
                      <a:pPr lvl="0" algn="r">
                        <a:lnSpc>
                          <a:spcPct val="100000"/>
                        </a:lnSpc>
                        <a:spcBef>
                          <a:spcPts val="0"/>
                        </a:spcBef>
                        <a:spcAft>
                          <a:spcPts val="0"/>
                        </a:spcAft>
                        <a:buNone/>
                      </a:pP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 comprehensive behavioral health solution to support kids, teens, and parents across a range of common family mental health challenges such as </a:t>
                      </a:r>
                      <a:b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br>
                      <a:r>
                        <a:rPr lang="en-US" sz="1200" b="0" i="0" kern="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ADHD, anxiety, depression, mood disorders, and more</a:t>
                      </a: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t>
                      </a:r>
                    </a:p>
                    <a:p>
                      <a:pPr lvl="0" algn="r">
                        <a:lnSpc>
                          <a:spcPct val="100000"/>
                        </a:lnSpc>
                        <a:spcBef>
                          <a:spcPts val="0"/>
                        </a:spcBef>
                        <a:spcAft>
                          <a:spcPts val="0"/>
                        </a:spcAft>
                        <a:buNone/>
                      </a:pPr>
                      <a:endParaRPr lang="en-US" sz="1200" dirty="0">
                        <a:latin typeface="Roboto Light" panose="02000000000000000000" pitchFamily="2" charset="0"/>
                        <a:ea typeface="Roboto Light" panose="02000000000000000000" pitchFamily="2" charset="0"/>
                        <a:cs typeface="Roboto Light" panose="02000000000000000000" pitchFamily="2" charset="0"/>
                      </a:endParaRPr>
                    </a:p>
                    <a:p>
                      <a:pPr lvl="0" algn="r">
                        <a:lnSpc>
                          <a:spcPct val="100000"/>
                        </a:lnSpc>
                        <a:spcBef>
                          <a:spcPts val="0"/>
                        </a:spcBef>
                        <a:spcAft>
                          <a:spcPts val="0"/>
                        </a:spcAft>
                        <a:buNone/>
                      </a:pPr>
                      <a:r>
                        <a:rPr lang="en-US" sz="1200" strike="noStrike"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Our</a:t>
                      </a: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Behavioral Health Solution for Children provides access when families need it the most—even on nights and weekends through virtual appointments. No </a:t>
                      </a:r>
                      <a:b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b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waitlists and no closed practices.</a:t>
                      </a:r>
                    </a:p>
                  </a:txBody>
                  <a:tcPr marL="121920" marR="121920" marT="121920" marB="60960">
                    <a:lnL w="12700" cmpd="sng">
                      <a:noFill/>
                    </a:lnL>
                    <a:lnR w="6350" cap="flat" cmpd="sng" algn="ctr">
                      <a:solidFill>
                        <a:schemeClr val="tx1"/>
                      </a:solidFill>
                      <a:prstDash val="dot"/>
                      <a:round/>
                      <a:headEnd type="none" w="med" len="med"/>
                      <a:tailEnd type="none" w="med" len="med"/>
                    </a:lnR>
                    <a:lnT w="28575" cap="flat" cmpd="sng" algn="ctr">
                      <a:solidFill>
                        <a:schemeClr val="accent2"/>
                      </a:solidFill>
                      <a:prstDash val="solid"/>
                      <a:round/>
                      <a:headEnd type="none" w="med" len="med"/>
                      <a:tailEnd type="none" w="med" len="med"/>
                    </a:lnT>
                    <a:lnB w="6350" cap="flat" cmpd="sng" algn="ctr">
                      <a:noFill/>
                      <a:prstDash val="dot"/>
                      <a:round/>
                      <a:headEnd type="none" w="med" len="med"/>
                      <a:tailEnd type="none" w="med" len="med"/>
                    </a:lnB>
                    <a:noFill/>
                  </a:tcPr>
                </a:tc>
                <a:tc>
                  <a:txBody>
                    <a:bodyPr/>
                    <a:lstStyle/>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Timely access </a:t>
                      </a: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to care amidst a shortage of pediatric behavioral health providers</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Convenience</a:t>
                      </a: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 of bringing the right care to families right in their home during hours that work for them, including nights and weekends</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Education and support </a:t>
                      </a: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through self-service information and modules</a:t>
                      </a:r>
                    </a:p>
                    <a:p>
                      <a:pPr marL="171450" marR="0" lvl="0" indent="-171450"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lang="en-US" sz="1200" b="0" i="0" kern="120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Seamless coordination </a:t>
                      </a: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of digital treatment programs that families can use between appointments to get help and track meaningful progress</a:t>
                      </a:r>
                    </a:p>
                    <a:p>
                      <a:pPr marL="0" marR="0" lvl="0"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Faster care means better outcomes, improved productivity, and improved satisfaction with network access. </a:t>
                      </a:r>
                    </a:p>
                  </a:txBody>
                  <a:tcPr marL="121920" marR="0" marT="121920" marB="60960">
                    <a:lnL w="6350" cap="flat" cmpd="sng" algn="ctr">
                      <a:solidFill>
                        <a:schemeClr val="tx1"/>
                      </a:solidFill>
                      <a:prstDash val="dot"/>
                      <a:round/>
                      <a:headEnd type="none" w="med" len="med"/>
                      <a:tailEnd type="none" w="med" len="med"/>
                    </a:lnL>
                    <a:lnR w="9525" cap="flat" cmpd="sng" algn="ctr">
                      <a:noFill/>
                      <a:prstDash val="solid"/>
                      <a:round/>
                      <a:headEnd type="none" w="med" len="med"/>
                      <a:tailEnd type="none" w="med" len="med"/>
                    </a:lnR>
                    <a:lnT w="28575" cap="flat" cmpd="sng" algn="ctr">
                      <a:solidFill>
                        <a:schemeClr val="accent2"/>
                      </a:solidFill>
                      <a:prstDash val="solid"/>
                      <a:round/>
                      <a:headEnd type="none" w="med" len="med"/>
                      <a:tailEnd type="none" w="med" len="med"/>
                    </a:lnT>
                    <a:lnB w="6350" cap="flat" cmpd="sng" algn="ctr">
                      <a:noFill/>
                      <a:prstDash val="dot"/>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6" name="Rectangle 25">
            <a:extLst>
              <a:ext uri="{FF2B5EF4-FFF2-40B4-BE49-F238E27FC236}">
                <a16:creationId xmlns:a16="http://schemas.microsoft.com/office/drawing/2014/main" id="{8AF1B745-6331-2F4A-A33C-AA8D31F42A2C}"/>
              </a:ext>
            </a:extLst>
          </p:cNvPr>
          <p:cNvSpPr/>
          <p:nvPr/>
        </p:nvSpPr>
        <p:spPr>
          <a:xfrm>
            <a:off x="457200" y="3645589"/>
            <a:ext cx="8229600" cy="5905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US" sz="1200" dirty="0">
                <a:solidFill>
                  <a:srgbClr val="E6E6E6">
                    <a:lumMod val="25000"/>
                  </a:srgbClr>
                </a:solidFill>
                <a:latin typeface="Roboto Light" panose="02000000000000000000" pitchFamily="2" charset="0"/>
                <a:ea typeface="Roboto Light" panose="02000000000000000000" pitchFamily="2" charset="0"/>
                <a:cs typeface="Roboto Light" panose="02000000000000000000" pitchFamily="2" charset="0"/>
              </a:rPr>
              <a:t>It's estimated that </a:t>
            </a:r>
            <a:r>
              <a:rPr lang="en-US" dirty="0">
                <a:solidFill>
                  <a:srgbClr val="0085CA"/>
                </a:solidFill>
                <a:latin typeface="Lora" pitchFamily="2" charset="77"/>
                <a:ea typeface="Roboto Light" panose="02000000000000000000" pitchFamily="2" charset="0"/>
                <a:cs typeface="Roboto Light" panose="02000000000000000000" pitchFamily="2" charset="0"/>
              </a:rPr>
              <a:t>1 in 5</a:t>
            </a:r>
            <a:r>
              <a:rPr lang="en-US" sz="1200" baseline="30000" dirty="0">
                <a:solidFill>
                  <a:srgbClr val="E6E6E6">
                    <a:lumMod val="25000"/>
                  </a:srgbClr>
                </a:solidFill>
                <a:latin typeface="Roboto Light" panose="02000000000000000000" pitchFamily="2" charset="0"/>
                <a:ea typeface="Roboto Light" panose="02000000000000000000" pitchFamily="2" charset="0"/>
                <a:cs typeface="Roboto Light" panose="02000000000000000000" pitchFamily="2" charset="0"/>
              </a:rPr>
              <a:t> </a:t>
            </a:r>
            <a:r>
              <a:rPr lang="en-US" sz="1200" dirty="0">
                <a:solidFill>
                  <a:srgbClr val="E6E6E6">
                    <a:lumMod val="25000"/>
                  </a:srgbClr>
                </a:solidFill>
                <a:latin typeface="Roboto Light" panose="02000000000000000000" pitchFamily="2" charset="0"/>
                <a:ea typeface="Roboto Light" panose="02000000000000000000" pitchFamily="2" charset="0"/>
                <a:cs typeface="Roboto Light" panose="02000000000000000000" pitchFamily="2" charset="0"/>
              </a:rPr>
              <a:t>children living in the United States experience a mental disorder each year.</a:t>
            </a:r>
            <a:r>
              <a:rPr lang="en-US" sz="1200" baseline="30000" dirty="0">
                <a:solidFill>
                  <a:srgbClr val="E6E6E6">
                    <a:lumMod val="25000"/>
                  </a:srgbClr>
                </a:solidFill>
                <a:latin typeface="Roboto Light" panose="02000000000000000000" pitchFamily="2" charset="0"/>
                <a:ea typeface="Roboto Light" panose="02000000000000000000" pitchFamily="2" charset="0"/>
                <a:cs typeface="Roboto Light" panose="02000000000000000000" pitchFamily="2" charset="0"/>
              </a:rPr>
              <a:t>*</a:t>
            </a:r>
          </a:p>
        </p:txBody>
      </p:sp>
      <p:sp>
        <p:nvSpPr>
          <p:cNvPr id="5" name="TextBox 4">
            <a:extLst>
              <a:ext uri="{FF2B5EF4-FFF2-40B4-BE49-F238E27FC236}">
                <a16:creationId xmlns:a16="http://schemas.microsoft.com/office/drawing/2014/main" id="{172B80DC-52AD-1F4D-BB64-BABA4854696F}"/>
              </a:ext>
            </a:extLst>
          </p:cNvPr>
          <p:cNvSpPr txBox="1"/>
          <p:nvPr/>
        </p:nvSpPr>
        <p:spPr>
          <a:xfrm>
            <a:off x="457199" y="4307578"/>
            <a:ext cx="4114801" cy="264421"/>
          </a:xfrm>
          <a:prstGeom prst="rect">
            <a:avLst/>
          </a:prstGeom>
          <a:noFill/>
        </p:spPr>
        <p:txBody>
          <a:bodyPr wrap="square" lIns="0" rtlCol="0">
            <a:noAutofit/>
          </a:bodyPr>
          <a:lstStyle/>
          <a:p>
            <a:r>
              <a:rPr lang="en-US" sz="700" dirty="0">
                <a:latin typeface="Roboto Light" panose="02000000000000000000" pitchFamily="2" charset="0"/>
                <a:ea typeface="Roboto Light" panose="02000000000000000000" pitchFamily="2" charset="0"/>
                <a:cs typeface="Roboto Light" panose="02000000000000000000" pitchFamily="2" charset="0"/>
              </a:rPr>
              <a:t>*Children's Mental Health Report | CDC</a:t>
            </a:r>
          </a:p>
        </p:txBody>
      </p:sp>
    </p:spTree>
    <p:custDataLst>
      <p:tags r:id="rId1"/>
    </p:custDataLst>
    <p:extLst>
      <p:ext uri="{BB962C8B-B14F-4D97-AF65-F5344CB8AC3E}">
        <p14:creationId xmlns:p14="http://schemas.microsoft.com/office/powerpoint/2010/main" val="29689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83F44C-C45B-D74C-BE0B-BC300B8518DC}"/>
              </a:ext>
            </a:extLst>
          </p:cNvPr>
          <p:cNvSpPr>
            <a:spLocks noGrp="1"/>
          </p:cNvSpPr>
          <p:nvPr>
            <p:ph type="body" sz="quarter" idx="10"/>
          </p:nvPr>
        </p:nvSpPr>
        <p:spPr>
          <a:xfrm>
            <a:off x="457200" y="1"/>
            <a:ext cx="8495119" cy="590550"/>
          </a:xfrm>
        </p:spPr>
        <p:txBody>
          <a:bodyPr bIns="0" anchor="b" anchorCtr="0"/>
          <a:lstStyle/>
          <a:p>
            <a:r>
              <a:rPr lang="en-US" dirty="0">
                <a:solidFill>
                  <a:srgbClr val="151515"/>
                </a:solidFill>
              </a:rPr>
              <a:t>Behavioral Health Solution for Children </a:t>
            </a:r>
          </a:p>
        </p:txBody>
      </p:sp>
      <p:sp>
        <p:nvSpPr>
          <p:cNvPr id="5" name="TextBox 4">
            <a:extLst>
              <a:ext uri="{FF2B5EF4-FFF2-40B4-BE49-F238E27FC236}">
                <a16:creationId xmlns:a16="http://schemas.microsoft.com/office/drawing/2014/main" id="{6CC75938-7BC2-CC49-B480-58C3A5EF2D4D}"/>
              </a:ext>
            </a:extLst>
          </p:cNvPr>
          <p:cNvSpPr txBox="1"/>
          <p:nvPr/>
        </p:nvSpPr>
        <p:spPr>
          <a:xfrm>
            <a:off x="468990" y="632249"/>
            <a:ext cx="8217810" cy="590550"/>
          </a:xfrm>
          <a:prstGeom prst="rect">
            <a:avLst/>
          </a:prstGeom>
          <a:noFill/>
        </p:spPr>
        <p:txBody>
          <a:bodyPr wrap="square" lIns="0" rtlCol="0" anchor="t" anchorCtr="0">
            <a:noAutofit/>
          </a:bodyPr>
          <a:lstStyle/>
          <a:p>
            <a:r>
              <a:rPr lang="en-US" sz="1400" dirty="0">
                <a:latin typeface="Roboto Light" panose="02000000000000000000" pitchFamily="2" charset="0"/>
                <a:ea typeface="Roboto Light" panose="02000000000000000000" pitchFamily="2" charset="0"/>
                <a:cs typeface="Roboto Light" panose="02000000000000000000" pitchFamily="2" charset="0"/>
              </a:rPr>
              <a:t>Premera has partnered with Brightline to support and improve access to behavioral health for children, teens, and families.  </a:t>
            </a:r>
          </a:p>
        </p:txBody>
      </p:sp>
      <p:graphicFrame>
        <p:nvGraphicFramePr>
          <p:cNvPr id="9" name="Table 8">
            <a:extLst>
              <a:ext uri="{FF2B5EF4-FFF2-40B4-BE49-F238E27FC236}">
                <a16:creationId xmlns:a16="http://schemas.microsoft.com/office/drawing/2014/main" id="{770C579A-5C2F-7A47-B650-95675E199DBA}"/>
              </a:ext>
            </a:extLst>
          </p:cNvPr>
          <p:cNvGraphicFramePr>
            <a:graphicFrameLocks noGrp="1"/>
          </p:cNvGraphicFramePr>
          <p:nvPr>
            <p:extLst>
              <p:ext uri="{D42A27DB-BD31-4B8C-83A1-F6EECF244321}">
                <p14:modId xmlns:p14="http://schemas.microsoft.com/office/powerpoint/2010/main" val="2470683486"/>
              </p:ext>
            </p:extLst>
          </p:nvPr>
        </p:nvGraphicFramePr>
        <p:xfrm>
          <a:off x="463096" y="1119559"/>
          <a:ext cx="8217809" cy="3032019"/>
        </p:xfrm>
        <a:graphic>
          <a:graphicData uri="http://schemas.openxmlformats.org/drawingml/2006/table">
            <a:tbl>
              <a:tblPr firstRow="1" bandRow="1">
                <a:tableStyleId>{5C22544A-7EE6-4342-B048-85BDC9FD1C3A}</a:tableStyleId>
              </a:tblPr>
              <a:tblGrid>
                <a:gridCol w="3172201">
                  <a:extLst>
                    <a:ext uri="{9D8B030D-6E8A-4147-A177-3AD203B41FA5}">
                      <a16:colId xmlns:a16="http://schemas.microsoft.com/office/drawing/2014/main" val="20000"/>
                    </a:ext>
                  </a:extLst>
                </a:gridCol>
                <a:gridCol w="2554941">
                  <a:extLst>
                    <a:ext uri="{9D8B030D-6E8A-4147-A177-3AD203B41FA5}">
                      <a16:colId xmlns:a16="http://schemas.microsoft.com/office/drawing/2014/main" val="20003"/>
                    </a:ext>
                  </a:extLst>
                </a:gridCol>
                <a:gridCol w="2490667">
                  <a:extLst>
                    <a:ext uri="{9D8B030D-6E8A-4147-A177-3AD203B41FA5}">
                      <a16:colId xmlns:a16="http://schemas.microsoft.com/office/drawing/2014/main" val="546319026"/>
                    </a:ext>
                  </a:extLst>
                </a:gridCol>
              </a:tblGrid>
              <a:tr h="473733">
                <a:tc>
                  <a:txBody>
                    <a:bodyPr/>
                    <a:lstStyle/>
                    <a:p>
                      <a:pPr algn="l">
                        <a:lnSpc>
                          <a:spcPct val="100000"/>
                        </a:lnSpc>
                      </a:pPr>
                      <a:r>
                        <a:rPr lang="en-US" sz="2000" b="0" i="0" dirty="0">
                          <a:solidFill>
                            <a:schemeClr val="tx1"/>
                          </a:solidFill>
                          <a:latin typeface="Lora" pitchFamily="2" charset="77"/>
                          <a:cs typeface="Georgia"/>
                        </a:rPr>
                        <a:t>Connect </a:t>
                      </a:r>
                    </a:p>
                  </a:txBody>
                  <a:tcPr marL="121920" marR="121920" marT="0" marB="0" anchor="ctr">
                    <a:lnL w="12700" cmpd="sng">
                      <a:noFill/>
                    </a:lnL>
                    <a:lnR w="6350" cap="flat" cmpd="sng" algn="ctr">
                      <a:solidFill>
                        <a:schemeClr val="tx1"/>
                      </a:solidFill>
                      <a:prstDash val="dot"/>
                      <a:round/>
                      <a:headEnd type="none" w="med" len="med"/>
                      <a:tailEnd type="none" w="med" len="med"/>
                    </a:lnR>
                    <a:lnT w="28575"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noFill/>
                  </a:tcPr>
                </a:tc>
                <a:tc>
                  <a:txBody>
                    <a:bodyPr/>
                    <a:lstStyle/>
                    <a:p>
                      <a:pPr algn="l">
                        <a:lnSpc>
                          <a:spcPct val="100000"/>
                        </a:lnSpc>
                      </a:pPr>
                      <a:r>
                        <a:rPr lang="en-US" sz="2000" b="0" i="0" kern="1200" dirty="0">
                          <a:solidFill>
                            <a:schemeClr val="tx1"/>
                          </a:solidFill>
                          <a:latin typeface="Lora" pitchFamily="2" charset="77"/>
                          <a:ea typeface="+mn-ea"/>
                          <a:cs typeface="Georgia"/>
                        </a:rPr>
                        <a:t>Coaching </a:t>
                      </a:r>
                    </a:p>
                  </a:txBody>
                  <a:tcPr marL="121920" marR="121920" marT="0" marB="0" anchor="ctr">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28575"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noFill/>
                  </a:tcPr>
                </a:tc>
                <a:tc>
                  <a:txBody>
                    <a:bodyPr/>
                    <a:lstStyle/>
                    <a:p>
                      <a:pPr algn="l">
                        <a:lnSpc>
                          <a:spcPct val="100000"/>
                        </a:lnSpc>
                      </a:pPr>
                      <a:r>
                        <a:rPr lang="en-US" sz="2000" b="0" i="0" kern="1200" dirty="0">
                          <a:solidFill>
                            <a:schemeClr val="tx1"/>
                          </a:solidFill>
                          <a:latin typeface="Lora" pitchFamily="2" charset="77"/>
                          <a:ea typeface="+mn-ea"/>
                          <a:cs typeface="Georgia"/>
                        </a:rPr>
                        <a:t>Care </a:t>
                      </a:r>
                    </a:p>
                  </a:txBody>
                  <a:tcPr marL="121920" marR="121920" marT="0" marB="0" anchor="ctr">
                    <a:lnL w="6350" cap="flat" cmpd="sng" algn="ctr">
                      <a:solidFill>
                        <a:schemeClr val="tx1"/>
                      </a:solidFill>
                      <a:prstDash val="dot"/>
                      <a:round/>
                      <a:headEnd type="none" w="med" len="med"/>
                      <a:tailEnd type="none" w="med" len="med"/>
                    </a:lnL>
                    <a:lnR w="6350" cap="flat" cmpd="sng" algn="ctr">
                      <a:noFill/>
                      <a:prstDash val="dot"/>
                      <a:round/>
                      <a:headEnd type="none" w="med" len="med"/>
                      <a:tailEnd type="none" w="med" len="med"/>
                    </a:lnR>
                    <a:lnT w="28575" cap="flat" cmpd="sng" algn="ctr">
                      <a:noFill/>
                      <a:prstDash val="solid"/>
                      <a:round/>
                      <a:headEnd type="none" w="med" len="med"/>
                      <a:tailEnd type="none" w="med" len="med"/>
                    </a:lnT>
                    <a:lnB w="28575"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0000"/>
                  </a:ext>
                </a:extLst>
              </a:tr>
              <a:tr h="2558286">
                <a:tc>
                  <a:txBody>
                    <a:bodyPr/>
                    <a:lstStyle/>
                    <a:p>
                      <a:pPr lvl="0" algn="l">
                        <a:lnSpc>
                          <a:spcPct val="100000"/>
                        </a:lnSpc>
                        <a:spcBef>
                          <a:spcPts val="0"/>
                        </a:spcBef>
                        <a:spcAft>
                          <a:spcPts val="0"/>
                        </a:spcAft>
                        <a:buNone/>
                      </a:pPr>
                      <a:r>
                        <a:rPr lang="en-US" sz="1200" dirty="0">
                          <a:latin typeface="Roboto Light" panose="02000000000000000000" pitchFamily="2" charset="0"/>
                          <a:ea typeface="Roboto Light" panose="02000000000000000000" pitchFamily="2" charset="0"/>
                          <a:cs typeface="Roboto Light" panose="02000000000000000000" pitchFamily="2" charset="0"/>
                        </a:rPr>
                        <a:t>On-the-go access to personalized content, group classes, and interactive exercises. Contact coaches instantly for tips and guidance.​ It offers:</a:t>
                      </a:r>
                    </a:p>
                    <a:p>
                      <a:pPr marL="114300" marR="0" lvl="0" indent="-1143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Roboto Light" panose="02000000000000000000" pitchFamily="2" charset="0"/>
                          <a:ea typeface="Roboto Light" panose="02000000000000000000" pitchFamily="2" charset="0"/>
                          <a:cs typeface="Roboto Light" panose="02000000000000000000" pitchFamily="2" charset="0"/>
                        </a:rPr>
                        <a:t>A personalized navigator to help you</a:t>
                      </a:r>
                      <a:br>
                        <a:rPr lang="en-US" sz="1200" dirty="0">
                          <a:latin typeface="Roboto Light" panose="02000000000000000000" pitchFamily="2" charset="0"/>
                          <a:ea typeface="Roboto Light" panose="02000000000000000000" pitchFamily="2" charset="0"/>
                          <a:cs typeface="Roboto Light" panose="02000000000000000000" pitchFamily="2" charset="0"/>
                        </a:rPr>
                      </a:br>
                      <a:r>
                        <a:rPr lang="en-US" sz="1200" dirty="0">
                          <a:latin typeface="Roboto Light" panose="02000000000000000000" pitchFamily="2" charset="0"/>
                          <a:ea typeface="Roboto Light" panose="02000000000000000000" pitchFamily="2" charset="0"/>
                          <a:cs typeface="Roboto Light" panose="02000000000000000000" pitchFamily="2" charset="0"/>
                        </a:rPr>
                        <a:t>find the right care</a:t>
                      </a:r>
                    </a:p>
                    <a:p>
                      <a:pPr marL="114300" marR="0" lvl="0" indent="-114300" algn="l" defTabSz="609585"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Roboto Light" panose="02000000000000000000" pitchFamily="2" charset="0"/>
                          <a:ea typeface="Roboto Light" panose="02000000000000000000" pitchFamily="2" charset="0"/>
                          <a:cs typeface="Roboto Light" panose="02000000000000000000" pitchFamily="2" charset="0"/>
                        </a:rPr>
                        <a:t>A structured format to reduce stress </a:t>
                      </a:r>
                    </a:p>
                    <a:p>
                      <a:pPr marL="114300" lvl="0" indent="-114300" algn="l">
                        <a:lnSpc>
                          <a:spcPct val="100000"/>
                        </a:lnSpc>
                        <a:spcBef>
                          <a:spcPts val="600"/>
                        </a:spcBef>
                        <a:spcAft>
                          <a:spcPts val="0"/>
                        </a:spcAft>
                        <a:buFont typeface="Arial" panose="020B0604020202020204" pitchFamily="34" charset="0"/>
                        <a:buNone/>
                        <a:tabLst/>
                      </a:pPr>
                      <a:r>
                        <a:rPr lang="en-US" sz="1200" dirty="0">
                          <a:latin typeface="Roboto Light" panose="02000000000000000000" pitchFamily="2" charset="0"/>
                          <a:ea typeface="Roboto Light" panose="02000000000000000000" pitchFamily="2" charset="0"/>
                          <a:cs typeface="Roboto Light" panose="02000000000000000000" pitchFamily="2" charset="0"/>
                        </a:rPr>
                        <a:t>Learn about:</a:t>
                      </a:r>
                    </a:p>
                    <a:p>
                      <a:pPr marL="114300" lvl="0" indent="-114300" algn="l">
                        <a:lnSpc>
                          <a:spcPct val="100000"/>
                        </a:lnSpc>
                        <a:spcBef>
                          <a:spcPts val="0"/>
                        </a:spcBef>
                        <a:spcAft>
                          <a:spcPts val="0"/>
                        </a:spcAft>
                        <a:buFont typeface="Arial" panose="020B0604020202020204" pitchFamily="34" charset="0"/>
                        <a:buChar char="•"/>
                        <a:tabLst/>
                      </a:pPr>
                      <a:r>
                        <a:rPr lang="en-US" sz="1200" dirty="0">
                          <a:latin typeface="Roboto Light" panose="02000000000000000000" pitchFamily="2" charset="0"/>
                          <a:ea typeface="Roboto Light" panose="02000000000000000000" pitchFamily="2" charset="0"/>
                          <a:cs typeface="Roboto Light" panose="02000000000000000000" pitchFamily="2" charset="0"/>
                        </a:rPr>
                        <a:t>Discussing mental health as a family</a:t>
                      </a:r>
                    </a:p>
                    <a:p>
                      <a:pPr marL="114300" lvl="0" indent="-114300" algn="l">
                        <a:lnSpc>
                          <a:spcPct val="100000"/>
                        </a:lnSpc>
                        <a:spcBef>
                          <a:spcPts val="0"/>
                        </a:spcBef>
                        <a:spcAft>
                          <a:spcPts val="0"/>
                        </a:spcAft>
                        <a:buFont typeface="Arial" panose="020B0604020202020204" pitchFamily="34" charset="0"/>
                        <a:buChar char="•"/>
                        <a:tabLst/>
                      </a:pPr>
                      <a:r>
                        <a:rPr lang="en-US" sz="1200" dirty="0">
                          <a:latin typeface="Roboto Light" panose="02000000000000000000" pitchFamily="2" charset="0"/>
                          <a:ea typeface="Roboto Light" panose="02000000000000000000" pitchFamily="2" charset="0"/>
                          <a:cs typeface="Roboto Light" panose="02000000000000000000" pitchFamily="2" charset="0"/>
                        </a:rPr>
                        <a:t>Healthy social media usage in children</a:t>
                      </a:r>
                    </a:p>
                    <a:p>
                      <a:pPr marL="114300" lvl="0" indent="-114300" algn="l">
                        <a:lnSpc>
                          <a:spcPct val="100000"/>
                        </a:lnSpc>
                        <a:spcBef>
                          <a:spcPts val="0"/>
                        </a:spcBef>
                        <a:spcAft>
                          <a:spcPts val="0"/>
                        </a:spcAft>
                        <a:buFont typeface="Arial" panose="020B0604020202020204" pitchFamily="34" charset="0"/>
                        <a:buChar char="•"/>
                        <a:tabLst/>
                      </a:pPr>
                      <a:r>
                        <a:rPr lang="en-US" sz="1200" dirty="0">
                          <a:latin typeface="Roboto Light" panose="02000000000000000000" pitchFamily="2" charset="0"/>
                          <a:ea typeface="Roboto Light" panose="02000000000000000000" pitchFamily="2" charset="0"/>
                          <a:cs typeface="Roboto Light" panose="02000000000000000000" pitchFamily="2" charset="0"/>
                        </a:rPr>
                        <a:t>How to encourage a spouse to seek care</a:t>
                      </a:r>
                    </a:p>
                  </a:txBody>
                  <a:tcPr marL="121920" marR="121920" marT="121920" marB="60960">
                    <a:lnL w="12700" cmpd="sng">
                      <a:noFill/>
                    </a:lnL>
                    <a:lnR w="6350" cap="flat" cmpd="sng" algn="ctr">
                      <a:solidFill>
                        <a:schemeClr val="tx1"/>
                      </a:solidFill>
                      <a:prstDash val="dot"/>
                      <a:round/>
                      <a:headEnd type="none" w="med" len="med"/>
                      <a:tailEnd type="none" w="med" len="med"/>
                    </a:lnR>
                    <a:lnT w="28575" cap="flat" cmpd="sng" algn="ctr">
                      <a:solidFill>
                        <a:schemeClr val="accent2"/>
                      </a:solidFill>
                      <a:prstDash val="solid"/>
                      <a:round/>
                      <a:headEnd type="none" w="med" len="med"/>
                      <a:tailEnd type="none" w="med" len="med"/>
                    </a:lnT>
                    <a:lnB w="6350" cap="flat" cmpd="sng" algn="ctr">
                      <a:noFill/>
                      <a:prstDash val="dot"/>
                      <a:round/>
                      <a:headEnd type="none" w="med" len="med"/>
                      <a:tailEnd type="none" w="med" len="med"/>
                    </a:lnB>
                    <a:noFill/>
                  </a:tcPr>
                </a:tc>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Programs to help tackle everyday common challenges with expert behavioral health coaches in as few as four sessions. </a:t>
                      </a:r>
                    </a:p>
                    <a:p>
                      <a:pPr marL="114300" marR="0" lvl="0" indent="-1143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Tantrum management (ages 3-5 ) </a:t>
                      </a:r>
                    </a:p>
                    <a:p>
                      <a:pPr marL="114300" marR="0" lvl="0" indent="-1143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Stress reduction (ages 6-17) </a:t>
                      </a:r>
                    </a:p>
                    <a:p>
                      <a:pPr marL="114300" marR="0" lvl="0" indent="-1143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Social and emotional learning</a:t>
                      </a:r>
                      <a:b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b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(ages 3-5) </a:t>
                      </a:r>
                    </a:p>
                    <a:p>
                      <a:pPr marL="114300" marR="0" lvl="0" indent="-1143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Organizational skills (ages 6-17) </a:t>
                      </a:r>
                    </a:p>
                  </a:txBody>
                  <a:tcPr marL="121920" marR="0" marT="121920" marB="60960">
                    <a:lnL w="6350" cap="flat" cmpd="sng" algn="ctr">
                      <a:solidFill>
                        <a:schemeClr val="tx1"/>
                      </a:solidFill>
                      <a:prstDash val="dot"/>
                      <a:round/>
                      <a:headEnd type="none" w="med" len="med"/>
                      <a:tailEnd type="none" w="med" len="med"/>
                    </a:lnL>
                    <a:lnR w="6350" cap="flat" cmpd="sng" algn="ctr">
                      <a:solidFill>
                        <a:schemeClr val="tx1"/>
                      </a:solidFill>
                      <a:prstDash val="dot"/>
                      <a:round/>
                      <a:headEnd type="none" w="med" len="med"/>
                      <a:tailEnd type="none" w="med" len="med"/>
                    </a:lnR>
                    <a:lnT w="28575" cap="flat" cmpd="sng" algn="ctr">
                      <a:solidFill>
                        <a:schemeClr val="accent2"/>
                      </a:solidFill>
                      <a:prstDash val="solid"/>
                      <a:round/>
                      <a:headEnd type="none" w="med" len="med"/>
                      <a:tailEnd type="none" w="med" len="med"/>
                    </a:lnT>
                    <a:lnB w="6350" cap="flat" cmpd="sng" algn="ctr">
                      <a:noFill/>
                      <a:prstDash val="dot"/>
                      <a:round/>
                      <a:headEnd type="none" w="med" len="med"/>
                      <a:tailEnd type="none" w="med" len="med"/>
                    </a:lnB>
                    <a:noFill/>
                  </a:tcPr>
                </a:tc>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Personalized behavior therapy, medication evaluation, and support from licensed Brightline clinicians. </a:t>
                      </a:r>
                    </a:p>
                    <a:p>
                      <a:pPr marL="114300" marR="0" lvl="0" indent="-1143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Anxiety </a:t>
                      </a:r>
                    </a:p>
                    <a:p>
                      <a:pPr marL="114300" marR="0" lvl="0" indent="-1143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Depression </a:t>
                      </a:r>
                    </a:p>
                    <a:p>
                      <a:pPr marL="114300" marR="0" lvl="0" indent="-1143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ADHD </a:t>
                      </a:r>
                    </a:p>
                    <a:p>
                      <a:pPr marL="114300" marR="0" lvl="0" indent="-1143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Disruptive behaviors </a:t>
                      </a:r>
                    </a:p>
                    <a:p>
                      <a:pPr marL="114300" marR="0" lvl="0" indent="-11430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Medication evaluation and management </a:t>
                      </a:r>
                    </a:p>
                  </a:txBody>
                  <a:tcPr marL="121920" marR="0" marT="121920" marB="60960">
                    <a:lnL w="6350" cap="flat" cmpd="sng" algn="ctr">
                      <a:solidFill>
                        <a:schemeClr val="tx1"/>
                      </a:solidFill>
                      <a:prstDash val="dot"/>
                      <a:round/>
                      <a:headEnd type="none" w="med" len="med"/>
                      <a:tailEnd type="none" w="med" len="med"/>
                    </a:lnL>
                    <a:lnR w="6350" cap="flat" cmpd="sng" algn="ctr">
                      <a:noFill/>
                      <a:prstDash val="dot"/>
                      <a:round/>
                      <a:headEnd type="none" w="med" len="med"/>
                      <a:tailEnd type="none" w="med" len="med"/>
                    </a:lnR>
                    <a:lnT w="28575" cap="flat" cmpd="sng" algn="ctr">
                      <a:solidFill>
                        <a:schemeClr val="accent2"/>
                      </a:solidFill>
                      <a:prstDash val="solid"/>
                      <a:round/>
                      <a:headEnd type="none" w="med" len="med"/>
                      <a:tailEnd type="none" w="med" len="med"/>
                    </a:lnT>
                    <a:lnB w="6350" cap="flat" cmpd="sng" algn="ctr">
                      <a:noFill/>
                      <a:prstDash val="dot"/>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7" name="Rectangle 6">
            <a:extLst>
              <a:ext uri="{FF2B5EF4-FFF2-40B4-BE49-F238E27FC236}">
                <a16:creationId xmlns:a16="http://schemas.microsoft.com/office/drawing/2014/main" id="{B7E0E158-538A-4195-9C1A-3E87FE2590F3}"/>
              </a:ext>
            </a:extLst>
          </p:cNvPr>
          <p:cNvSpPr/>
          <p:nvPr/>
        </p:nvSpPr>
        <p:spPr>
          <a:xfrm>
            <a:off x="468991" y="4050372"/>
            <a:ext cx="8217809" cy="46087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219170"/>
            <a:r>
              <a:rPr lang="en-US" sz="1200" dirty="0">
                <a:solidFill>
                  <a:srgbClr val="E6E6E6">
                    <a:lumMod val="25000"/>
                  </a:srgbClr>
                </a:solidFill>
                <a:latin typeface="Roboto Light" panose="02000000000000000000" pitchFamily="2" charset="0"/>
                <a:ea typeface="Roboto Light" panose="02000000000000000000" pitchFamily="2" charset="0"/>
                <a:cs typeface="Roboto Light" panose="02000000000000000000" pitchFamily="2" charset="0"/>
              </a:rPr>
              <a:t>Brightline is committed to getting patients into care within </a:t>
            </a:r>
            <a:r>
              <a:rPr lang="en-US" dirty="0">
                <a:solidFill>
                  <a:srgbClr val="0085CA"/>
                </a:solidFill>
                <a:latin typeface="Lora" pitchFamily="2" charset="77"/>
                <a:ea typeface="Roboto Light" panose="02000000000000000000" pitchFamily="2" charset="0"/>
                <a:cs typeface="Roboto Light" panose="02000000000000000000" pitchFamily="2" charset="0"/>
              </a:rPr>
              <a:t>5 </a:t>
            </a:r>
            <a:r>
              <a:rPr lang="en-US" sz="1200" dirty="0">
                <a:solidFill>
                  <a:srgbClr val="E6E6E6">
                    <a:lumMod val="25000"/>
                  </a:srgbClr>
                </a:solidFill>
                <a:latin typeface="Roboto Light" panose="02000000000000000000" pitchFamily="2" charset="0"/>
                <a:ea typeface="Roboto Light" panose="02000000000000000000" pitchFamily="2" charset="0"/>
                <a:cs typeface="Roboto Light" panose="02000000000000000000" pitchFamily="2" charset="0"/>
              </a:rPr>
              <a:t>business days.</a:t>
            </a:r>
            <a:endParaRPr lang="en-US" sz="1200" baseline="30000" dirty="0">
              <a:solidFill>
                <a:srgbClr val="E6E6E6">
                  <a:lumMod val="25000"/>
                </a:srgbClr>
              </a:solidFill>
              <a:latin typeface="Roboto Light" panose="02000000000000000000" pitchFamily="2" charset="0"/>
              <a:ea typeface="Roboto Light" panose="02000000000000000000" pitchFamily="2" charset="0"/>
              <a:cs typeface="Roboto Light" panose="02000000000000000000" pitchFamily="2" charset="0"/>
            </a:endParaRPr>
          </a:p>
        </p:txBody>
      </p:sp>
    </p:spTree>
    <p:custDataLst>
      <p:tags r:id="rId1"/>
    </p:custDataLst>
    <p:extLst>
      <p:ext uri="{BB962C8B-B14F-4D97-AF65-F5344CB8AC3E}">
        <p14:creationId xmlns:p14="http://schemas.microsoft.com/office/powerpoint/2010/main" val="164732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011B04F-7C8B-3746-AC69-43FCA0A04CF2}"/>
              </a:ext>
            </a:extLst>
          </p:cNvPr>
          <p:cNvSpPr txBox="1"/>
          <p:nvPr/>
        </p:nvSpPr>
        <p:spPr>
          <a:xfrm>
            <a:off x="1" y="0"/>
            <a:ext cx="6196614" cy="619200"/>
          </a:xfrm>
          <a:prstGeom prst="rect">
            <a:avLst/>
          </a:prstGeom>
          <a:noFill/>
        </p:spPr>
        <p:txBody>
          <a:bodyPr wrap="square" lIns="457200" tIns="0" rIns="0" bIns="0" rtlCol="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78">
              <a:lnSpc>
                <a:spcPct val="90000"/>
              </a:lnSpc>
              <a:spcAft>
                <a:spcPts val="441"/>
              </a:spcAft>
              <a:defRPr/>
            </a:pPr>
            <a:r>
              <a:rPr lang="en-US" sz="2600" dirty="0">
                <a:solidFill>
                  <a:prstClr val="black">
                    <a:lumMod val="50000"/>
                  </a:prstClr>
                </a:solidFill>
                <a:latin typeface="Lora"/>
                <a:ea typeface="Roboto" panose="02000000000000000000" pitchFamily="2" charset="0"/>
              </a:rPr>
              <a:t>Pricing</a:t>
            </a:r>
          </a:p>
        </p:txBody>
      </p:sp>
      <p:sp>
        <p:nvSpPr>
          <p:cNvPr id="10" name="TextBox 9">
            <a:extLst>
              <a:ext uri="{FF2B5EF4-FFF2-40B4-BE49-F238E27FC236}">
                <a16:creationId xmlns:a16="http://schemas.microsoft.com/office/drawing/2014/main" id="{9F7FE83F-9997-4A57-9A70-CED18AB6BCAF}"/>
              </a:ext>
            </a:extLst>
          </p:cNvPr>
          <p:cNvSpPr txBox="1"/>
          <p:nvPr/>
        </p:nvSpPr>
        <p:spPr>
          <a:xfrm>
            <a:off x="457200" y="4121001"/>
            <a:ext cx="8021994" cy="538609"/>
          </a:xfrm>
          <a:prstGeom prst="rect">
            <a:avLst/>
          </a:prstGeom>
          <a:noFill/>
        </p:spPr>
        <p:txBody>
          <a:bodyPr wrap="square" lIns="0" tIns="0" rIns="0" bIns="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457189"/>
            <a:r>
              <a:rPr lang="en-US" sz="7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*Note to employers: We encourage our self-funded employers to consider the tax implications associated with the Coaching and Connect pillars of the Brightline offering. Generally speaking, Coaching and the Connect platform are not considered to be medical care as defined by the IRS, but these services may be considered as taxable income to the employee. Self-funded employers should seek legal advice regarding the potential tax consequences, as </a:t>
            </a:r>
            <a:r>
              <a:rPr lang="en-US" sz="700" dirty="0" err="1">
                <a:solidFill>
                  <a:prstClr val="black"/>
                </a:solidFill>
                <a:latin typeface="Roboto Light" panose="02000000000000000000" pitchFamily="2" charset="0"/>
                <a:ea typeface="Roboto Light" panose="02000000000000000000" pitchFamily="2" charset="0"/>
                <a:cs typeface="Roboto Light" panose="02000000000000000000" pitchFamily="2" charset="0"/>
              </a:rPr>
              <a:t>Premera’s</a:t>
            </a:r>
            <a:r>
              <a:rPr lang="en-US" sz="700" dirty="0">
                <a:solidFill>
                  <a:prstClr val="black"/>
                </a:solidFill>
                <a:latin typeface="Roboto Light" panose="02000000000000000000" pitchFamily="2" charset="0"/>
                <a:ea typeface="Roboto Light" panose="02000000000000000000" pitchFamily="2" charset="0"/>
                <a:cs typeface="Roboto Light" panose="02000000000000000000" pitchFamily="2" charset="0"/>
              </a:rPr>
              <a:t> legal team cannot provide legal advice to employer groups.</a:t>
            </a:r>
          </a:p>
        </p:txBody>
      </p:sp>
      <p:graphicFrame>
        <p:nvGraphicFramePr>
          <p:cNvPr id="18" name="Table 18">
            <a:extLst>
              <a:ext uri="{FF2B5EF4-FFF2-40B4-BE49-F238E27FC236}">
                <a16:creationId xmlns:a16="http://schemas.microsoft.com/office/drawing/2014/main" id="{A9087E80-D247-D71C-96C7-24DF82DCFAC7}"/>
              </a:ext>
            </a:extLst>
          </p:cNvPr>
          <p:cNvGraphicFramePr>
            <a:graphicFrameLocks noGrp="1"/>
          </p:cNvGraphicFramePr>
          <p:nvPr>
            <p:extLst>
              <p:ext uri="{D42A27DB-BD31-4B8C-83A1-F6EECF244321}">
                <p14:modId xmlns:p14="http://schemas.microsoft.com/office/powerpoint/2010/main" val="2090983242"/>
              </p:ext>
            </p:extLst>
          </p:nvPr>
        </p:nvGraphicFramePr>
        <p:xfrm>
          <a:off x="477052" y="785308"/>
          <a:ext cx="8209749" cy="2867725"/>
        </p:xfrm>
        <a:graphic>
          <a:graphicData uri="http://schemas.openxmlformats.org/drawingml/2006/table">
            <a:tbl>
              <a:tblPr firstRow="1" bandRow="1">
                <a:tableStyleId>{5C22544A-7EE6-4342-B048-85BDC9FD1C3A}</a:tableStyleId>
              </a:tblPr>
              <a:tblGrid>
                <a:gridCol w="2736583">
                  <a:extLst>
                    <a:ext uri="{9D8B030D-6E8A-4147-A177-3AD203B41FA5}">
                      <a16:colId xmlns:a16="http://schemas.microsoft.com/office/drawing/2014/main" val="3910803740"/>
                    </a:ext>
                  </a:extLst>
                </a:gridCol>
                <a:gridCol w="2736583">
                  <a:extLst>
                    <a:ext uri="{9D8B030D-6E8A-4147-A177-3AD203B41FA5}">
                      <a16:colId xmlns:a16="http://schemas.microsoft.com/office/drawing/2014/main" val="3433828125"/>
                    </a:ext>
                  </a:extLst>
                </a:gridCol>
                <a:gridCol w="2736583">
                  <a:extLst>
                    <a:ext uri="{9D8B030D-6E8A-4147-A177-3AD203B41FA5}">
                      <a16:colId xmlns:a16="http://schemas.microsoft.com/office/drawing/2014/main" val="3972720848"/>
                    </a:ext>
                  </a:extLst>
                </a:gridCol>
              </a:tblGrid>
              <a:tr h="43374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Brightline Connect+ Content</a:t>
                      </a:r>
                    </a:p>
                  </a:txBody>
                  <a:tcPr anchor="ctr">
                    <a:lnR w="3175" cap="flat" cmpd="sng" algn="ctr">
                      <a:solidFill>
                        <a:schemeClr val="tx1"/>
                      </a:solidFill>
                      <a:prstDash val="sysDot"/>
                      <a:round/>
                      <a:headEnd type="none" w="med" len="med"/>
                      <a:tailEnd type="none" w="med" len="med"/>
                    </a:lnR>
                    <a:lnB w="28575" cap="flat" cmpd="sng" algn="ctr">
                      <a:solidFill>
                        <a:schemeClr val="accent2"/>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Brightline Coaching Programs</a:t>
                      </a:r>
                    </a:p>
                  </a:txBody>
                  <a:tcPr anchor="ct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B w="28575" cap="flat" cmpd="sng" algn="ctr">
                      <a:solidFill>
                        <a:schemeClr val="accent2"/>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Roboto Medium" panose="02000000000000000000" pitchFamily="2" charset="0"/>
                          <a:ea typeface="Roboto Medium" panose="02000000000000000000" pitchFamily="2" charset="0"/>
                          <a:cs typeface="Roboto Medium" panose="02000000000000000000" pitchFamily="2" charset="0"/>
                        </a:rPr>
                        <a:t>Brightline Care Therapy</a:t>
                      </a:r>
                    </a:p>
                  </a:txBody>
                  <a:tcPr anchor="ctr">
                    <a:lnL w="3175" cap="flat" cmpd="sng" algn="ctr">
                      <a:solidFill>
                        <a:schemeClr val="tx1"/>
                      </a:solidFill>
                      <a:prstDash val="sysDot"/>
                      <a:round/>
                      <a:headEnd type="none" w="med" len="med"/>
                      <a:tailEnd type="none" w="med" len="med"/>
                    </a:lnL>
                    <a:lnB w="28575"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99313494"/>
                  </a:ext>
                </a:extLst>
              </a:tr>
              <a:tr h="1912945">
                <a:tc>
                  <a:txBody>
                    <a:bodyPr/>
                    <a:lstStyle/>
                    <a:p>
                      <a:pPr marL="119063" indent="-119063">
                        <a:spcAft>
                          <a:spcPts val="600"/>
                        </a:spcAft>
                        <a:buFont typeface="Arial" panose="020B0604020202020204" pitchFamily="34" charset="0"/>
                        <a:buChar char="•"/>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Interactive digital content collections</a:t>
                      </a:r>
                    </a:p>
                    <a:p>
                      <a:pPr marL="119063" indent="-119063">
                        <a:spcAft>
                          <a:spcPts val="600"/>
                        </a:spcAft>
                        <a:buFont typeface="Arial" panose="020B0604020202020204" pitchFamily="34" charset="0"/>
                        <a:buChar char="•"/>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Educational classes, peer support groups</a:t>
                      </a:r>
                    </a:p>
                    <a:p>
                      <a:pPr marL="119063" indent="-119063">
                        <a:spcAft>
                          <a:spcPts val="600"/>
                        </a:spcAft>
                        <a:buFont typeface="Arial" panose="020B0604020202020204" pitchFamily="34" charset="0"/>
                        <a:buChar char="•"/>
                        <a:tabLst/>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Coach chat for guidance through resources and triage support</a:t>
                      </a:r>
                    </a:p>
                  </a:txBody>
                  <a:tcPr marT="91440">
                    <a:lnR w="3175" cap="flat" cmpd="sng" algn="ctr">
                      <a:solidFill>
                        <a:schemeClr val="tx1"/>
                      </a:solidFill>
                      <a:prstDash val="sysDot"/>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noFill/>
                  </a:tcPr>
                </a:tc>
                <a:tc>
                  <a:txBody>
                    <a:bodyPr/>
                    <a:lstStyle/>
                    <a:p>
                      <a:pPr marL="119063" indent="-119063" algn="l" defTabSz="457200" rtl="0" eaLnBrk="1" latinLnBrk="0" hangingPunct="1">
                        <a:spcAft>
                          <a:spcPts val="600"/>
                        </a:spcAft>
                        <a:buFont typeface="Arial" panose="020B0604020202020204" pitchFamily="34" charset="0"/>
                        <a:buChar char="•"/>
                        <a:tabLst/>
                      </a:pPr>
                      <a:r>
                        <a:rPr lang="en-US"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1:1 video visits with Board Certified BH coaches</a:t>
                      </a:r>
                    </a:p>
                    <a:p>
                      <a:pPr marL="119063" indent="-119063" algn="l" defTabSz="457200" rtl="0" eaLnBrk="1" latinLnBrk="0" hangingPunct="1">
                        <a:spcAft>
                          <a:spcPts val="600"/>
                        </a:spcAft>
                        <a:buFont typeface="Arial" panose="020B0604020202020204" pitchFamily="34" charset="0"/>
                        <a:buChar char="•"/>
                        <a:tabLst/>
                      </a:pPr>
                      <a:r>
                        <a:rPr lang="en-US"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Short-duration programs for skill-building</a:t>
                      </a:r>
                    </a:p>
                    <a:p>
                      <a:pPr marL="119063" indent="-119063" algn="l" defTabSz="457200" rtl="0" eaLnBrk="1" latinLnBrk="0" hangingPunct="1">
                        <a:spcAft>
                          <a:spcPts val="600"/>
                        </a:spcAft>
                        <a:buFont typeface="Arial" panose="020B0604020202020204" pitchFamily="34" charset="0"/>
                        <a:buChar char="•"/>
                        <a:tabLst/>
                      </a:pPr>
                      <a:r>
                        <a:rPr lang="en-US"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For families with sub-clinical needs or not ready for therapy</a:t>
                      </a:r>
                    </a:p>
                  </a:txBody>
                  <a:tcPr marT="91440">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noFill/>
                  </a:tcPr>
                </a:tc>
                <a:tc>
                  <a:txBody>
                    <a:bodyPr/>
                    <a:lstStyle/>
                    <a:p>
                      <a:pPr marL="119063" indent="-119063" algn="l" defTabSz="457200" rtl="0" eaLnBrk="1" latinLnBrk="0" hangingPunct="1">
                        <a:spcAft>
                          <a:spcPts val="600"/>
                        </a:spcAft>
                        <a:buFont typeface="Arial" panose="020B0604020202020204" pitchFamily="34" charset="0"/>
                        <a:buChar char="•"/>
                        <a:tabLst/>
                      </a:pPr>
                      <a:r>
                        <a:rPr lang="en-US"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1:1 video visits with therapists, prescribers and speech-language pathologists</a:t>
                      </a:r>
                    </a:p>
                    <a:p>
                      <a:pPr marL="119063" indent="-119063" algn="l" defTabSz="457200" rtl="0" eaLnBrk="1" latinLnBrk="0" hangingPunct="1">
                        <a:spcAft>
                          <a:spcPts val="600"/>
                        </a:spcAft>
                        <a:buFont typeface="Arial" panose="020B0604020202020204" pitchFamily="34" charset="0"/>
                        <a:buChar char="•"/>
                        <a:tabLst/>
                      </a:pPr>
                      <a:r>
                        <a:rPr lang="en-US"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Personalized care plans grounded in evidence</a:t>
                      </a:r>
                    </a:p>
                    <a:p>
                      <a:pPr marL="119063" indent="-119063" algn="l" defTabSz="457200" rtl="0" eaLnBrk="1" latinLnBrk="0" hangingPunct="1">
                        <a:spcAft>
                          <a:spcPts val="600"/>
                        </a:spcAft>
                        <a:buFont typeface="Arial" panose="020B0604020202020204" pitchFamily="34" charset="0"/>
                        <a:buChar char="•"/>
                        <a:tabLst/>
                      </a:pPr>
                      <a:r>
                        <a:rPr lang="en-US" sz="1200" kern="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Clinical measurement and progress tracking</a:t>
                      </a:r>
                    </a:p>
                  </a:txBody>
                  <a:tcPr marT="91440">
                    <a:lnL w="3175" cap="flat" cmpd="sng" algn="ctr">
                      <a:solidFill>
                        <a:schemeClr val="tx1"/>
                      </a:solidFill>
                      <a:prstDash val="sysDot"/>
                      <a:round/>
                      <a:headEnd type="none" w="med" len="med"/>
                      <a:tailEnd type="none" w="med" len="med"/>
                    </a:lnL>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062814302"/>
                  </a:ext>
                </a:extLst>
              </a:tr>
              <a:tr h="521033">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$35 per active participant per month (6-month episode)</a:t>
                      </a:r>
                      <a:r>
                        <a:rPr lang="en-US" sz="1200" baseline="300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t>
                      </a:r>
                      <a:endParaRPr lang="en-US" sz="1200" baseline="30000" dirty="0">
                        <a:solidFill>
                          <a:schemeClr val="tx1"/>
                        </a:solidFill>
                      </a:endParaRPr>
                    </a:p>
                  </a:txBody>
                  <a:tcPr>
                    <a:lnR w="3175" cap="flat" cmpd="sng" algn="ctr">
                      <a:solidFill>
                        <a:schemeClr val="tx1"/>
                      </a:solidFill>
                      <a:prstDash val="sysDot"/>
                      <a:round/>
                      <a:headEnd type="none" w="med" len="med"/>
                      <a:tailEnd type="none" w="med" len="med"/>
                    </a:lnR>
                    <a:lnT w="28575" cap="flat" cmpd="sng" algn="ctr">
                      <a:solidFill>
                        <a:schemeClr val="accent2"/>
                      </a:solidFill>
                      <a:prstDash val="solid"/>
                      <a:round/>
                      <a:headEnd type="none" w="med" len="med"/>
                      <a:tailEnd type="none" w="med" len="med"/>
                    </a:lnT>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$90 per coaching session</a:t>
                      </a:r>
                      <a:r>
                        <a:rPr lang="en-US" sz="1200" baseline="300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a:t>
                      </a:r>
                    </a:p>
                  </a:txBody>
                  <a:tcPr>
                    <a:lnL w="3175" cap="flat" cmpd="sng" algn="ctr">
                      <a:solidFill>
                        <a:schemeClr val="tx1"/>
                      </a:solidFill>
                      <a:prstDash val="sysDot"/>
                      <a:round/>
                      <a:headEnd type="none" w="med" len="med"/>
                      <a:tailEnd type="none" w="med" len="med"/>
                    </a:lnL>
                    <a:lnR w="3175" cap="flat" cmpd="sng" algn="ctr">
                      <a:solidFill>
                        <a:schemeClr val="tx1"/>
                      </a:solidFill>
                      <a:prstDash val="sysDot"/>
                      <a:round/>
                      <a:headEnd type="none" w="med" len="med"/>
                      <a:tailEnd type="none" w="med" len="med"/>
                    </a:lnR>
                    <a:lnT w="28575" cap="flat" cmpd="sng" algn="ctr">
                      <a:solidFill>
                        <a:schemeClr val="accent2"/>
                      </a:solidFill>
                      <a:prstDash val="solid"/>
                      <a:round/>
                      <a:headEnd type="none" w="med" len="med"/>
                      <a:tailEnd type="none" w="med" len="med"/>
                    </a:lnT>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Roboto Light" panose="02000000000000000000" pitchFamily="2" charset="0"/>
                          <a:ea typeface="Roboto Light" panose="02000000000000000000" pitchFamily="2" charset="0"/>
                          <a:cs typeface="Roboto Light" panose="02000000000000000000" pitchFamily="2" charset="0"/>
                        </a:rPr>
                        <a:t>Runs through claims</a:t>
                      </a:r>
                    </a:p>
                  </a:txBody>
                  <a:tcPr>
                    <a:lnL w="3175" cap="flat" cmpd="sng" algn="ctr">
                      <a:solidFill>
                        <a:schemeClr val="tx1"/>
                      </a:solidFill>
                      <a:prstDash val="sysDot"/>
                      <a:round/>
                      <a:headEnd type="none" w="med" len="med"/>
                      <a:tailEnd type="none" w="med" len="med"/>
                    </a:lnL>
                    <a:lnT w="28575"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4140647345"/>
                  </a:ext>
                </a:extLst>
              </a:tr>
            </a:tbl>
          </a:graphicData>
        </a:graphic>
      </p:graphicFrame>
    </p:spTree>
    <p:custDataLst>
      <p:tags r:id="rId1"/>
    </p:custDataLst>
    <p:extLst>
      <p:ext uri="{BB962C8B-B14F-4D97-AF65-F5344CB8AC3E}">
        <p14:creationId xmlns:p14="http://schemas.microsoft.com/office/powerpoint/2010/main" val="221681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83F44C-C45B-D74C-BE0B-BC300B8518DC}"/>
              </a:ext>
            </a:extLst>
          </p:cNvPr>
          <p:cNvSpPr>
            <a:spLocks noGrp="1"/>
          </p:cNvSpPr>
          <p:nvPr>
            <p:ph type="body" sz="quarter" idx="10"/>
          </p:nvPr>
        </p:nvSpPr>
        <p:spPr>
          <a:xfrm>
            <a:off x="457200" y="1"/>
            <a:ext cx="8495119" cy="590550"/>
          </a:xfrm>
        </p:spPr>
        <p:txBody>
          <a:bodyPr bIns="0" anchor="b" anchorCtr="0"/>
          <a:lstStyle/>
          <a:p>
            <a:r>
              <a:rPr lang="en-US" dirty="0">
                <a:solidFill>
                  <a:srgbClr val="151515"/>
                </a:solidFill>
              </a:rPr>
              <a:t>Premera </a:t>
            </a:r>
            <a:r>
              <a:rPr lang="en-US" dirty="0" err="1">
                <a:solidFill>
                  <a:srgbClr val="151515"/>
                </a:solidFill>
              </a:rPr>
              <a:t>MyCare</a:t>
            </a:r>
            <a:r>
              <a:rPr lang="en-US" dirty="0">
                <a:solidFill>
                  <a:srgbClr val="151515"/>
                </a:solidFill>
              </a:rPr>
              <a:t> </a:t>
            </a:r>
          </a:p>
        </p:txBody>
      </p:sp>
      <p:pic>
        <p:nvPicPr>
          <p:cNvPr id="6" name="Picture 5">
            <a:extLst>
              <a:ext uri="{FF2B5EF4-FFF2-40B4-BE49-F238E27FC236}">
                <a16:creationId xmlns:a16="http://schemas.microsoft.com/office/drawing/2014/main" id="{46DEDCC7-1FEE-0E40-9DA2-2C6CE8112EA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6939" t="1" b="1346"/>
          <a:stretch/>
        </p:blipFill>
        <p:spPr>
          <a:xfrm>
            <a:off x="0" y="932936"/>
            <a:ext cx="7012992" cy="3639771"/>
          </a:xfrm>
          <a:prstGeom prst="rect">
            <a:avLst/>
          </a:prstGeom>
        </p:spPr>
      </p:pic>
      <p:sp>
        <p:nvSpPr>
          <p:cNvPr id="2" name="Trapezoid 1">
            <a:extLst>
              <a:ext uri="{FF2B5EF4-FFF2-40B4-BE49-F238E27FC236}">
                <a16:creationId xmlns:a16="http://schemas.microsoft.com/office/drawing/2014/main" id="{B07F5695-A398-6E43-85A4-73C34E378DFF}"/>
              </a:ext>
            </a:extLst>
          </p:cNvPr>
          <p:cNvSpPr/>
          <p:nvPr/>
        </p:nvSpPr>
        <p:spPr>
          <a:xfrm rot="16200000">
            <a:off x="2362091" y="1391159"/>
            <a:ext cx="2809989" cy="2828820"/>
          </a:xfrm>
          <a:prstGeom prst="trapezoid">
            <a:avLst>
              <a:gd name="adj" fmla="val 43795"/>
            </a:avLst>
          </a:prstGeom>
          <a:gradFill>
            <a:gsLst>
              <a:gs pos="0">
                <a:schemeClr val="bg1">
                  <a:alpha val="25000"/>
                </a:schemeClr>
              </a:gs>
              <a:gs pos="100000">
                <a:schemeClr val="accent2">
                  <a:alpha val="22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a:extLst>
              <a:ext uri="{FF2B5EF4-FFF2-40B4-BE49-F238E27FC236}">
                <a16:creationId xmlns:a16="http://schemas.microsoft.com/office/drawing/2014/main" id="{3DB95D7D-CF5D-ED41-B8F7-CE415846E6CD}"/>
              </a:ext>
            </a:extLst>
          </p:cNvPr>
          <p:cNvSpPr/>
          <p:nvPr/>
        </p:nvSpPr>
        <p:spPr>
          <a:xfrm rot="16200000">
            <a:off x="5210066" y="2743224"/>
            <a:ext cx="2809990" cy="295172"/>
          </a:xfrm>
          <a:custGeom>
            <a:avLst/>
            <a:gdLst>
              <a:gd name="connsiteX0" fmla="*/ 2809990 w 2809990"/>
              <a:gd name="connsiteY0" fmla="*/ 295172 h 295172"/>
              <a:gd name="connsiteX1" fmla="*/ 0 w 2809990"/>
              <a:gd name="connsiteY1" fmla="*/ 295172 h 295172"/>
              <a:gd name="connsiteX2" fmla="*/ 137356 w 2809990"/>
              <a:gd name="connsiteY2" fmla="*/ 0 h 295172"/>
              <a:gd name="connsiteX3" fmla="*/ 2672634 w 2809990"/>
              <a:gd name="connsiteY3" fmla="*/ 0 h 295172"/>
              <a:gd name="connsiteX4" fmla="*/ 2809990 w 2809990"/>
              <a:gd name="connsiteY4" fmla="*/ 295172 h 295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9990" h="295172">
                <a:moveTo>
                  <a:pt x="2809990" y="295172"/>
                </a:moveTo>
                <a:lnTo>
                  <a:pt x="0" y="295172"/>
                </a:lnTo>
                <a:lnTo>
                  <a:pt x="137356" y="0"/>
                </a:lnTo>
                <a:lnTo>
                  <a:pt x="2672634" y="0"/>
                </a:lnTo>
                <a:lnTo>
                  <a:pt x="2809990" y="295172"/>
                </a:lnTo>
                <a:close/>
              </a:path>
            </a:pathLst>
          </a:custGeom>
          <a:gradFill>
            <a:gsLst>
              <a:gs pos="0">
                <a:schemeClr val="bg1">
                  <a:alpha val="25000"/>
                </a:schemeClr>
              </a:gs>
              <a:gs pos="85000">
                <a:schemeClr val="accent2">
                  <a:alpha val="20383"/>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3F3B3C92-1CE0-E94B-B7F8-12B68C95F912}"/>
              </a:ext>
            </a:extLst>
          </p:cNvPr>
          <p:cNvPicPr>
            <a:picLocks noChangeAspect="1"/>
          </p:cNvPicPr>
          <p:nvPr/>
        </p:nvPicPr>
        <p:blipFill>
          <a:blip r:embed="rId5"/>
          <a:stretch>
            <a:fillRect/>
          </a:stretch>
        </p:blipFill>
        <p:spPr>
          <a:xfrm>
            <a:off x="6714882" y="1275965"/>
            <a:ext cx="1602626" cy="3191256"/>
          </a:xfrm>
          <a:prstGeom prst="rect">
            <a:avLst/>
          </a:prstGeom>
          <a:effectLst>
            <a:outerShdw blurRad="38100" algn="ctr" rotWithShape="0">
              <a:prstClr val="black">
                <a:alpha val="40000"/>
              </a:prstClr>
            </a:outerShdw>
          </a:effectLst>
        </p:spPr>
      </p:pic>
      <p:sp>
        <p:nvSpPr>
          <p:cNvPr id="8" name="Rectangle 7">
            <a:extLst>
              <a:ext uri="{FF2B5EF4-FFF2-40B4-BE49-F238E27FC236}">
                <a16:creationId xmlns:a16="http://schemas.microsoft.com/office/drawing/2014/main" id="{183D963C-2975-544F-8804-F7B28B3B7AA0}"/>
              </a:ext>
            </a:extLst>
          </p:cNvPr>
          <p:cNvSpPr/>
          <p:nvPr/>
        </p:nvSpPr>
        <p:spPr>
          <a:xfrm>
            <a:off x="6855304" y="1944861"/>
            <a:ext cx="1315092" cy="837344"/>
          </a:xfrm>
          <a:prstGeom prst="rect">
            <a:avLst/>
          </a:pr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0B9F7DF-FF78-E645-801C-52371221CAFE}"/>
              </a:ext>
            </a:extLst>
          </p:cNvPr>
          <p:cNvPicPr>
            <a:picLocks noChangeAspect="1"/>
          </p:cNvPicPr>
          <p:nvPr/>
        </p:nvPicPr>
        <p:blipFill>
          <a:blip r:embed="rId6"/>
          <a:srcRect/>
          <a:stretch/>
        </p:blipFill>
        <p:spPr>
          <a:xfrm>
            <a:off x="5019598" y="1285590"/>
            <a:ext cx="1602626" cy="3191257"/>
          </a:xfrm>
          <a:prstGeom prst="rect">
            <a:avLst/>
          </a:prstGeom>
          <a:effectLst>
            <a:outerShdw blurRad="38100" algn="ctr" rotWithShape="0">
              <a:schemeClr val="tx1">
                <a:alpha val="40000"/>
              </a:schemeClr>
            </a:outerShdw>
          </a:effectLst>
        </p:spPr>
      </p:pic>
      <p:sp>
        <p:nvSpPr>
          <p:cNvPr id="5" name="TextBox 4">
            <a:extLst>
              <a:ext uri="{FF2B5EF4-FFF2-40B4-BE49-F238E27FC236}">
                <a16:creationId xmlns:a16="http://schemas.microsoft.com/office/drawing/2014/main" id="{6CC75938-7BC2-CC49-B480-58C3A5EF2D4D}"/>
              </a:ext>
            </a:extLst>
          </p:cNvPr>
          <p:cNvSpPr txBox="1"/>
          <p:nvPr/>
        </p:nvSpPr>
        <p:spPr>
          <a:xfrm>
            <a:off x="468990" y="635456"/>
            <a:ext cx="7701406" cy="782562"/>
          </a:xfrm>
          <a:prstGeom prst="rect">
            <a:avLst/>
          </a:prstGeom>
          <a:noFill/>
        </p:spPr>
        <p:txBody>
          <a:bodyPr wrap="square" lIns="0" rtlCol="0" anchor="t" anchorCtr="0">
            <a:noAutofit/>
          </a:bodyPr>
          <a:lstStyle/>
          <a:p>
            <a:r>
              <a:rPr lang="en-US" sz="1400" dirty="0">
                <a:latin typeface="Roboto Light" panose="02000000000000000000" pitchFamily="2" charset="0"/>
                <a:ea typeface="Roboto Light" panose="02000000000000000000" pitchFamily="2" charset="0"/>
                <a:cs typeface="Roboto Light" panose="02000000000000000000" pitchFamily="2" charset="0"/>
              </a:rPr>
              <a:t>Accessing our Behavioral Health Solution Program for children has never been easier with </a:t>
            </a:r>
            <a:r>
              <a:rPr lang="en-US" sz="1400" dirty="0" err="1">
                <a:latin typeface="Roboto Light" panose="02000000000000000000" pitchFamily="2" charset="0"/>
                <a:ea typeface="Roboto Light" panose="02000000000000000000" pitchFamily="2" charset="0"/>
                <a:cs typeface="Roboto Light" panose="02000000000000000000" pitchFamily="2" charset="0"/>
              </a:rPr>
              <a:t>Premera</a:t>
            </a:r>
            <a:r>
              <a:rPr lang="en-US" sz="1400" dirty="0">
                <a:latin typeface="Roboto Light" panose="02000000000000000000" pitchFamily="2" charset="0"/>
                <a:ea typeface="Roboto Light" panose="02000000000000000000" pitchFamily="2" charset="0"/>
                <a:cs typeface="Roboto Light" panose="02000000000000000000" pitchFamily="2" charset="0"/>
              </a:rPr>
              <a:t> </a:t>
            </a:r>
            <a:r>
              <a:rPr lang="en-US" sz="1400" dirty="0" err="1">
                <a:latin typeface="Roboto Light" panose="02000000000000000000" pitchFamily="2" charset="0"/>
                <a:ea typeface="Roboto Light" panose="02000000000000000000" pitchFamily="2" charset="0"/>
                <a:cs typeface="Roboto Light" panose="02000000000000000000" pitchFamily="2" charset="0"/>
              </a:rPr>
              <a:t>MyCare</a:t>
            </a:r>
            <a:r>
              <a:rPr lang="en-US" sz="1400" dirty="0">
                <a:latin typeface="Roboto Light" panose="02000000000000000000" pitchFamily="2" charset="0"/>
                <a:ea typeface="Roboto Light" panose="02000000000000000000" pitchFamily="2" charset="0"/>
                <a:cs typeface="Roboto Light" panose="02000000000000000000" pitchFamily="2" charset="0"/>
              </a:rPr>
              <a:t>, a virtual front door that connects you to care nearly instantly. </a:t>
            </a:r>
          </a:p>
        </p:txBody>
      </p:sp>
    </p:spTree>
    <p:custDataLst>
      <p:tags r:id="rId1"/>
    </p:custDataLst>
    <p:extLst>
      <p:ext uri="{BB962C8B-B14F-4D97-AF65-F5344CB8AC3E}">
        <p14:creationId xmlns:p14="http://schemas.microsoft.com/office/powerpoint/2010/main" val="366564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9"/>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ew Premera PPT template">
  <a:themeElements>
    <a:clrScheme name="Premera New Brand">
      <a:dk1>
        <a:sysClr val="windowText" lastClr="000000"/>
      </a:dk1>
      <a:lt1>
        <a:sysClr val="window" lastClr="FFFFFF"/>
      </a:lt1>
      <a:dk2>
        <a:srgbClr val="0085CA"/>
      </a:dk2>
      <a:lt2>
        <a:srgbClr val="E6E6E6"/>
      </a:lt2>
      <a:accent1>
        <a:srgbClr val="0085CA"/>
      </a:accent1>
      <a:accent2>
        <a:srgbClr val="00A7B5"/>
      </a:accent2>
      <a:accent3>
        <a:srgbClr val="E04E39"/>
      </a:accent3>
      <a:accent4>
        <a:srgbClr val="FF7C76"/>
      </a:accent4>
      <a:accent5>
        <a:srgbClr val="F1E6B2"/>
      </a:accent5>
      <a:accent6>
        <a:srgbClr val="AEAEAE"/>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ew Brand Premera PPT Masters 16.9 06-26-17" id="{A709AA3B-FB9C-424C-8414-EACEBC2E7B6C}" vid="{FBD517A8-7DE4-4C4E-87FA-FA6576403D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bccc557f-341c-459a-a57c-7666aeaa6161">6C4FPC5H4JMD-5-85853</_dlc_DocId>
    <_dlc_DocIdUrl xmlns="bccc557f-341c-459a-a57c-7666aeaa6161">
      <Url>http://docadmin/sites/da/_layouts/15/DocIdRedir.aspx?ID=6C4FPC5H4JMD-5-85853</Url>
      <Description>6C4FPC5H4JMD-5-85853</Description>
    </_dlc_DocIdUrl>
    <_dlc_DocIdPersistId xmlns="bccc557f-341c-459a-a57c-7666aeaa6161" xsi:nil="true"/>
    <lcf76f155ced4ddcb4097134ff3c332f xmlns="bccc557f-341c-459a-a57c-7666aeaa6161">
      <Terms xmlns="http://schemas.microsoft.com/office/infopath/2007/PartnerControls"/>
    </lcf76f155ced4ddcb4097134ff3c332f>
    <TaxCatchAll xmlns="41625750-6c0c-47be-914a-de2ac3404325" xsi:nil="true"/>
    <OriginalFileName xmlns="bccc557f-341c-459a-a57c-7666aeaa6161">057717_05-19-2022.pptx</OriginalFileName>
    <HistoricalRecord xmlns="bccc557f-341c-459a-a57c-7666aeaa6161">false</HistoricalRecord>
    <dComments xmlns="bccc557f-341c-459a-a57c-7666aeaa6161">tried to fix corruption</dComments>
    <Orphan1 xmlns="bccc557f-341c-459a-a57c-7666aeaa6161">false</Orphan1>
    <PaymentPolicy xmlns="bccc557f-341c-459a-a57c-7666aeaa6161">false</PaymentPolicy>
    <Rendition xmlns="bccc557f-341c-459a-a57c-7666aeaa6161">pptx</Rendition>
    <StatusNotes xmlns="bccc557f-341c-459a-a57c-7666aeaa6161" xsi:nil="true"/>
    <Appendable xmlns="bccc557f-341c-459a-a57c-7666aeaa6161">false</Appendable>
    <OracleCMINumber xmlns="bccc557f-341c-459a-a57c-7666aeaa6161" xsi:nil="true"/>
    <Append_x0020_Documents_x002d_text xmlns="bccc557f-341c-459a-a57c-7666aeaa6161" xsi:nil="true"/>
    <TypeOfContent xmlns="bccc557f-341c-459a-a57c-7666aeaa6161">Native Art</TypeOfContent>
    <dStatus xmlns="bccc557f-341c-459a-a57c-7666aeaa6161">RELEASED</dStatus>
    <LinkedItemNumbers xmlns="bccc557f-341c-459a-a57c-7666aeaa6161" xsi:nil="true"/>
    <OutputType xmlns="bccc557f-341c-459a-a57c-7666aeaa6161" xsi:nil="true"/>
    <RevisionID xmlns="bccc557f-341c-459a-a57c-7666aeaa6161">135898</RevisionID>
    <InternetBuildDate xmlns="bccc557f-341c-459a-a57c-7666aeaa6161">2022-06-08T07:00:00+00:00</InternetBuildDate>
    <Delete xmlns="bccc557f-341c-459a-a57c-7666aeaa6161" xsi:nil="true"/>
    <WebsiteArea xmlns="bccc557f-341c-459a-a57c-7666aeaa6161">Internet and Intranet Sites</WebsiteArea>
    <ReleaseDate xmlns="bccc557f-341c-459a-a57c-7666aeaa6161" xsi:nil="true"/>
    <Append_x0020_Documents_x003a_OriginalFileName xmlns="bccc557f-341c-459a-a57c-7666aeaa6161" xsi:nil="true"/>
    <MedicalPolicyComments xmlns="bccc557f-341c-459a-a57c-7666aeaa6161" xsi:nil="true"/>
    <FunctionalSubSection xmlns="bccc557f-341c-459a-a57c-7666aeaa6161" xsi:nil="true"/>
    <NotifySubscribers xmlns="bccc557f-341c-459a-a57c-7666aeaa6161" xsi:nil="true"/>
    <InDate xmlns="bccc557f-341c-459a-a57c-7666aeaa6161" xsi:nil="true"/>
    <FunctionalSection xmlns="bccc557f-341c-459a-a57c-7666aeaa6161" xsi:nil="true"/>
    <Append_x0020_Documents_x003a_ID xmlns="bccc557f-341c-459a-a57c-7666aeaa6161" xsi:nil="true"/>
    <MedicalPolicy xmlns="bccc557f-341c-459a-a57c-7666aeaa6161">false</MedicalPolicy>
    <EffectiveDate xmlns="bccc557f-341c-459a-a57c-7666aeaa6161" xsi:nil="true"/>
    <Account xmlns="bccc557f-341c-459a-a57c-7666aeaa6161">iDocumentAdministration</Account>
    <TaglineNotRequired xmlns="bccc557f-341c-459a-a57c-7666aeaa6161" xsi:nil="true"/>
    <ItemNumber xmlns="bccc557f-341c-459a-a57c-7666aeaa6161">057717</ItemNumber>
    <FunctionalArea xmlns="bccc557f-341c-459a-a57c-7666aeaa6161" xsi:nil="true"/>
    <Append_x0020_Documents_x003a_RevisionDate xmlns="bccc557f-341c-459a-a57c-7666aeaa6161" xsi:nil="true"/>
    <Orphan xmlns="bccc557f-341c-459a-a57c-7666aeaa6161">Enter Choice #1</Orphan>
    <Message xmlns="bccc557f-341c-459a-a57c-7666aeaa6161" xsi:nil="true"/>
    <PowerApp xmlns="bccc557f-341c-459a-a57c-7666aeaa6161" xsi:nil="true"/>
    <TargetSite xmlns="bccc557f-341c-459a-a57c-7666aeaa6161">
      <Value>Premera Blue Cross</Value>
    </TargetSite>
    <ExemptFromRemediation xmlns="bccc557f-341c-459a-a57c-7666aeaa6161" xsi:nil="true"/>
    <Append_x0020_Documents_x0020_ID_x002d_text xmlns="bccc557f-341c-459a-a57c-7666aeaa6161" xsi:nil="true"/>
    <KeywordsMetaTag xmlns="bccc557f-341c-459a-a57c-7666aeaa6161" xsi:nil="true"/>
    <Append_x0020_Documents xmlns="bccc557f-341c-459a-a57c-7666aeaa6161" xsi:nil="true"/>
    <ActualCreateDate xmlns="bccc557f-341c-459a-a57c-7666aeaa6161" xsi:nil="true"/>
    <IsWebFormat xmlns="bccc557f-341c-459a-a57c-7666aeaa6161" xsi:nil="true"/>
    <Append_x0020_Documents_x003a_RevisionID xmlns="bccc557f-341c-459a-a57c-7666aeaa6161" xsi:nil="true"/>
    <Append_x0020_Documents_x0020_Revision_x0020_ID_x002d_text xmlns="bccc557f-341c-459a-a57c-7666aeaa6161" xsi:nil="true"/>
    <RevisionDate xmlns="bccc557f-341c-459a-a57c-7666aeaa6161" xsi:nil="true"/>
    <dID xmlns="bccc557f-341c-459a-a57c-7666aeaa616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Admin" ma:contentTypeID="0x01010048998E49275BD9479B035C211C4B7BDB009FC3CB41F6E6DA4F9E9CAFD1F55F8C47" ma:contentTypeVersion="69" ma:contentTypeDescription="Create a new document." ma:contentTypeScope="" ma:versionID="30805509a11c58f3c1bda2bd17a8b406">
  <xsd:schema xmlns:xsd="http://www.w3.org/2001/XMLSchema" xmlns:xs="http://www.w3.org/2001/XMLSchema" xmlns:p="http://schemas.microsoft.com/office/2006/metadata/properties" xmlns:ns2="bccc557f-341c-459a-a57c-7666aeaa6161" xmlns:ns3="41625750-6c0c-47be-914a-de2ac3404325" targetNamespace="http://schemas.microsoft.com/office/2006/metadata/properties" ma:root="true" ma:fieldsID="147cd4f7f50bb393e590f67f106c521a" ns2:_="" ns3:_="">
    <xsd:import namespace="bccc557f-341c-459a-a57c-7666aeaa6161"/>
    <xsd:import namespace="41625750-6c0c-47be-914a-de2ac3404325"/>
    <xsd:element name="properties">
      <xsd:complexType>
        <xsd:sequence>
          <xsd:element name="documentManagement">
            <xsd:complexType>
              <xsd:all>
                <xsd:element ref="ns2:OriginalFileName"/>
                <xsd:element ref="ns2:Rendition" minOccurs="0"/>
                <xsd:element ref="ns2:Account" minOccurs="0"/>
                <xsd:element ref="ns2:TypeOfContent" minOccurs="0"/>
                <xsd:element ref="ns2:ItemNumber"/>
                <xsd:element ref="ns2:RevisionID"/>
                <xsd:element ref="ns2:RevisionDate" minOccurs="0"/>
                <xsd:element ref="ns2:WebsiteArea" minOccurs="0"/>
                <xsd:element ref="ns2:TargetSite" minOccurs="0"/>
                <xsd:element ref="ns2:InternetBuildDate" minOccurs="0"/>
                <xsd:element ref="ns2:ReleaseDate" minOccurs="0"/>
                <xsd:element ref="ns2:dStatus" minOccurs="0"/>
                <xsd:element ref="ns2:StatusNotes" minOccurs="0"/>
                <xsd:element ref="ns2:HistoricalRecord" minOccurs="0"/>
                <xsd:element ref="ns2:dComments" minOccurs="0"/>
                <xsd:element ref="ns2:ExemptFromRemediation" minOccurs="0"/>
                <xsd:element ref="ns2:TaglineNotRequired" minOccurs="0"/>
                <xsd:element ref="ns2:Orphan1" minOccurs="0"/>
                <xsd:element ref="ns2:Delete" minOccurs="0"/>
                <xsd:element ref="ns2:LinkedItemNumbers" minOccurs="0"/>
                <xsd:element ref="ns2:Appendable" minOccurs="0"/>
                <xsd:element ref="ns2:Append_x0020_Documents" minOccurs="0"/>
                <xsd:element ref="ns2:FunctionalSubSection" minOccurs="0"/>
                <xsd:element ref="ns2:KeywordsMetaTag" minOccurs="0"/>
                <xsd:element ref="ns2:NotifySubscribers" minOccurs="0"/>
                <xsd:element ref="ns2:ActualCreateDate" minOccurs="0"/>
                <xsd:element ref="ns2:_dlc_DocId" minOccurs="0"/>
                <xsd:element ref="ns2:_dlc_DocIdUrl" minOccurs="0"/>
                <xsd:element ref="ns2:_dlc_DocIdPersistId" minOccurs="0"/>
                <xsd:element ref="ns2:dID" minOccurs="0"/>
                <xsd:element ref="ns2:OracleCMINumber" minOccurs="0"/>
                <xsd:element ref="ns2:InDate" minOccurs="0"/>
                <xsd:element ref="ns2:IsWebFormat" minOccurs="0"/>
                <xsd:element ref="ns2:OutputType" minOccurs="0"/>
                <xsd:element ref="ns2:FunctionalArea" minOccurs="0"/>
                <xsd:element ref="ns2:FunctionalSection" minOccurs="0"/>
                <xsd:element ref="ns2:Append_x0020_Documents_x003a_OriginalFileName" minOccurs="0"/>
                <xsd:element ref="ns2:Append_x0020_Documents_x003a_RevisionID" minOccurs="0"/>
                <xsd:element ref="ns2:Append_x0020_Documents_x003a_RevisionDate" minOccurs="0"/>
                <xsd:element ref="ns2:Append_x0020_Documents_x003a_ID" minOccurs="0"/>
                <xsd:element ref="ns2:Orphan" minOccurs="0"/>
                <xsd:element ref="ns2:Message" minOccurs="0"/>
                <xsd:element ref="ns2:Append_x0020_Documents_x002d_text" minOccurs="0"/>
                <xsd:element ref="ns2:Append_x0020_Documents_x0020_ID_x002d_text" minOccurs="0"/>
                <xsd:element ref="ns2:Append_x0020_Documents_x0020_Revision_x0020_ID_x002d_text"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calPolicyComments" minOccurs="0"/>
                <xsd:element ref="ns2:EffectiveDate" minOccurs="0"/>
                <xsd:element ref="ns2:MedicalPolicy" minOccurs="0"/>
                <xsd:element ref="ns2:PaymentPolicy" minOccurs="0"/>
                <xsd:element ref="ns2:PowerApp"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cc557f-341c-459a-a57c-7666aeaa6161" elementFormDefault="qualified">
    <xsd:import namespace="http://schemas.microsoft.com/office/2006/documentManagement/types"/>
    <xsd:import namespace="http://schemas.microsoft.com/office/infopath/2007/PartnerControls"/>
    <xsd:element name="OriginalFileName" ma:index="1" ma:displayName="OriginalFileName" ma:internalName="OriginalFileName" ma:readOnly="false">
      <xsd:simpleType>
        <xsd:restriction base="dms:Text">
          <xsd:maxLength value="255"/>
        </xsd:restriction>
      </xsd:simpleType>
    </xsd:element>
    <xsd:element name="Rendition" ma:index="2" nillable="true" ma:displayName="Rendition" ma:format="Dropdown" ma:internalName="Rendition" ma:readOnly="false">
      <xsd:simpleType>
        <xsd:restriction base="dms:Choice">
          <xsd:enumeration value="brf"/>
          <xsd:enumeration value="doc"/>
          <xsd:enumeration value="docm"/>
          <xsd:enumeration value="docx"/>
          <xsd:enumeration value="dot"/>
          <xsd:enumeration value="html"/>
          <xsd:enumeration value="htm"/>
          <xsd:enumeration value="jpg"/>
          <xsd:enumeration value="mp4"/>
          <xsd:enumeration value="msg"/>
          <xsd:enumeration value="oft"/>
          <xsd:enumeration value="pdf"/>
          <xsd:enumeration value="pmd"/>
          <xsd:enumeration value="png"/>
          <xsd:enumeration value="ppt"/>
          <xsd:enumeration value="pptx"/>
          <xsd:enumeration value="pub"/>
          <xsd:enumeration value="rtf"/>
          <xsd:enumeration value="tif"/>
          <xsd:enumeration value="tiff"/>
          <xsd:enumeration value="xls"/>
          <xsd:enumeration value="xlsm"/>
          <xsd:enumeration value="xlsx"/>
          <xsd:enumeration value="xlsb"/>
        </xsd:restriction>
      </xsd:simpleType>
    </xsd:element>
    <xsd:element name="Account" ma:index="3" nillable="true" ma:displayName="Account" ma:format="Dropdown" ma:indexed="true" ma:internalName="Account" ma:readOnly="false">
      <xsd:simpleType>
        <xsd:restriction base="dms:Choice">
          <xsd:enumeration value="iDocAdminHCESecure"/>
          <xsd:enumeration value="iDocAdminIHMSecure"/>
          <xsd:enumeration value="iDocumentAdministration"/>
          <xsd:enumeration value="iDocumentAdministrationSecure"/>
          <xsd:enumeration value="iDocumentAdministrationStaging"/>
          <xsd:enumeration value="iGraphicDesigners"/>
          <xsd:enumeration value="IHM_KMSecure"/>
          <xsd:enumeration value="IndividualMarketSecure"/>
        </xsd:restriction>
      </xsd:simpleType>
    </xsd:element>
    <xsd:element name="TypeOfContent" ma:index="4" nillable="true" ma:displayName="TypeOfContent" ma:format="Dropdown" ma:indexed="true" ma:internalName="TypeOfContent" ma:readOnly="false">
      <xsd:simpleType>
        <xsd:restriction base="dms:Choice">
          <xsd:enumeration value="Approvals"/>
          <xsd:enumeration value="Documentation"/>
          <xsd:enumeration value="Final Art"/>
          <xsd:enumeration value="Final Art eForm"/>
          <xsd:enumeration value="Final Art High Res"/>
          <xsd:enumeration value="Final Art Share"/>
          <xsd:enumeration value="Native Art"/>
          <xsd:enumeration value="Native Art eForm"/>
          <xsd:enumeration value="Placeholder"/>
        </xsd:restriction>
      </xsd:simpleType>
    </xsd:element>
    <xsd:element name="ItemNumber" ma:index="6" ma:displayName="ItemNumber" ma:indexed="true" ma:internalName="ItemNumber" ma:readOnly="false">
      <xsd:simpleType>
        <xsd:restriction base="dms:Text">
          <xsd:maxLength value="255"/>
        </xsd:restriction>
      </xsd:simpleType>
    </xsd:element>
    <xsd:element name="RevisionID" ma:index="7" ma:displayName="RevisionID" ma:indexed="true" ma:internalName="RevisionID" ma:readOnly="false" ma:percentage="FALSE">
      <xsd:simpleType>
        <xsd:restriction base="dms:Number"/>
      </xsd:simpleType>
    </xsd:element>
    <xsd:element name="RevisionDate" ma:index="8" nillable="true" ma:displayName="RevisionDate" ma:format="DateTime" ma:internalName="RevisionDate" ma:readOnly="false">
      <xsd:simpleType>
        <xsd:restriction base="dms:DateTime"/>
      </xsd:simpleType>
    </xsd:element>
    <xsd:element name="WebsiteArea" ma:index="9" nillable="true" ma:displayName="WebsiteArea" ma:default="None" ma:format="Dropdown" ma:indexed="true" ma:internalName="WebsiteArea" ma:readOnly="false">
      <xsd:simpleType>
        <xsd:restriction base="dms:Choice">
          <xsd:enumeration value="Blank"/>
          <xsd:enumeration value="Intranet Sites"/>
          <xsd:enumeration value="Internet and Intranet Sites"/>
          <xsd:enumeration value="None"/>
        </xsd:restriction>
      </xsd:simpleType>
    </xsd:element>
    <xsd:element name="TargetSite" ma:index="10" nillable="true" ma:displayName="TargetSite" ma:internalName="TargetSite" ma:readOnly="false">
      <xsd:complexType>
        <xsd:complexContent>
          <xsd:extension base="dms:MultiChoice">
            <xsd:sequence>
              <xsd:element name="Value" maxOccurs="unbounded" minOccurs="0" nillable="true">
                <xsd:simpleType>
                  <xsd:restriction base="dms:Choice">
                    <xsd:enumeration value="All NULL"/>
                    <xsd:enumeration value="BLink"/>
                    <xsd:enumeration value="Client Letter"/>
                    <xsd:enumeration value="Dominion Dental"/>
                    <xsd:enumeration value="Edge"/>
                    <xsd:enumeration value="Evolent"/>
                    <xsd:enumeration value="Guidewell"/>
                    <xsd:enumeration value="Inspire"/>
                    <xsd:enumeration value="LifeWise Assurance"/>
                    <xsd:enumeration value="LifeWise Oregon"/>
                    <xsd:enumeration value="LifeWise Washington"/>
                    <xsd:enumeration value="MOD"/>
                    <xsd:enumeration value="PBC Individual"/>
                    <xsd:enumeration value="Premera Blue Cross"/>
                    <xsd:enumeration value="Premera Medicare"/>
                    <xsd:enumeration value="Smart Data Solutions"/>
                    <xsd:enumeration value="States West Life"/>
                    <xsd:enumeration value="Student Insurance"/>
                    <xsd:enumeration value="Vivacity"/>
                    <xsd:enumeration value="Connectiva"/>
                    <xsd:enumeration value="Premera Mobile App"/>
                    <xsd:enumeration value="VSTS Azure Cloud Claim Submission Process"/>
                    <xsd:enumeration value="WAHBE"/>
                  </xsd:restriction>
                </xsd:simpleType>
              </xsd:element>
            </xsd:sequence>
          </xsd:extension>
        </xsd:complexContent>
      </xsd:complexType>
    </xsd:element>
    <xsd:element name="InternetBuildDate" ma:index="11" nillable="true" ma:displayName="InternetBuildDate" ma:format="DateOnly" ma:indexed="true" ma:internalName="InternetBuildDate" ma:readOnly="false">
      <xsd:simpleType>
        <xsd:restriction base="dms:DateTime"/>
      </xsd:simpleType>
    </xsd:element>
    <xsd:element name="ReleaseDate" ma:index="12" nillable="true" ma:displayName="ReleaseDate" ma:format="DateOnly" ma:indexed="true" ma:internalName="ReleaseDate" ma:readOnly="false">
      <xsd:simpleType>
        <xsd:restriction base="dms:DateTime"/>
      </xsd:simpleType>
    </xsd:element>
    <xsd:element name="dStatus" ma:index="13" nillable="true" ma:displayName="dStatus" ma:default="PENDING" ma:format="Dropdown" ma:indexed="true" ma:internalName="dStatus" ma:readOnly="false">
      <xsd:simpleType>
        <xsd:restriction base="dms:Choice">
          <xsd:enumeration value="HOLD"/>
          <xsd:enumeration value="PENDING"/>
          <xsd:enumeration value="RELEASED"/>
          <xsd:enumeration value="REMEDIATE"/>
          <xsd:enumeration value="REMEDIATE Metadata Only"/>
          <xsd:enumeration value="zSTORAGE ONLY DO NOT USE"/>
        </xsd:restriction>
      </xsd:simpleType>
    </xsd:element>
    <xsd:element name="StatusNotes" ma:index="14" nillable="true" ma:displayName="StatusNotes" ma:internalName="StatusNotes" ma:readOnly="false">
      <xsd:simpleType>
        <xsd:restriction base="dms:Note">
          <xsd:maxLength value="255"/>
        </xsd:restriction>
      </xsd:simpleType>
    </xsd:element>
    <xsd:element name="HistoricalRecord" ma:index="15" nillable="true" ma:displayName="HistoricalRecord" ma:default="0" ma:indexed="true" ma:internalName="HistoricalRecord" ma:readOnly="false">
      <xsd:simpleType>
        <xsd:restriction base="dms:Boolean"/>
      </xsd:simpleType>
    </xsd:element>
    <xsd:element name="dComments" ma:index="16" nillable="true" ma:displayName="Comments" ma:internalName="dComments" ma:readOnly="false">
      <xsd:simpleType>
        <xsd:restriction base="dms:Note">
          <xsd:maxLength value="255"/>
        </xsd:restriction>
      </xsd:simpleType>
    </xsd:element>
    <xsd:element name="ExemptFromRemediation" ma:index="17" nillable="true" ma:displayName="ExemptFromRemediation" ma:format="Dropdown" ma:internalName="ExemptFromRemediation" ma:readOnly="false">
      <xsd:simpleType>
        <xsd:restriction base="dms:Choice">
          <xsd:enumeration value="Business decision (email on file)"/>
          <xsd:enumeration value="Not Member Direct"/>
          <xsd:enumeration value="none"/>
        </xsd:restriction>
      </xsd:simpleType>
    </xsd:element>
    <xsd:element name="TaglineNotRequired" ma:index="18" nillable="true" ma:displayName="TaglineNotRequired" ma:format="Dropdown" ma:internalName="TaglineNotRequired" ma:readOnly="false">
      <xsd:simpleType>
        <xsd:restriction base="dms:Choice">
          <xsd:enumeration value="Business decision (email on file)"/>
          <xsd:enumeration value="Does not Qualify"/>
          <xsd:enumeration value="Regulation change"/>
          <xsd:enumeration value="Selected in Error"/>
          <xsd:enumeration value="System generated or external source"/>
          <xsd:enumeration value="none"/>
        </xsd:restriction>
      </xsd:simpleType>
    </xsd:element>
    <xsd:element name="Orphan1" ma:index="19" nillable="true" ma:displayName="Orphan" ma:default="0" ma:internalName="Orphan1" ma:readOnly="false">
      <xsd:simpleType>
        <xsd:restriction base="dms:Boolean"/>
      </xsd:simpleType>
    </xsd:element>
    <xsd:element name="Delete" ma:index="20" nillable="true" ma:displayName="Delete" ma:format="Dropdown" ma:internalName="Delete" ma:readOnly="false">
      <xsd:simpleType>
        <xsd:restriction base="dms:Choice">
          <xsd:enumeration value="Not Deleted from Consumption"/>
          <xsd:enumeration value="Deleted from Consumption"/>
        </xsd:restriction>
      </xsd:simpleType>
    </xsd:element>
    <xsd:element name="LinkedItemNumbers" ma:index="21" nillable="true" ma:displayName="LinkedItemNumbers" ma:internalName="LinkedItemNumbers" ma:readOnly="false">
      <xsd:simpleType>
        <xsd:restriction base="dms:Note"/>
      </xsd:simpleType>
    </xsd:element>
    <xsd:element name="Appendable" ma:index="22" nillable="true" ma:displayName="Appendable" ma:default="0" ma:indexed="true" ma:internalName="Appendable" ma:readOnly="false">
      <xsd:simpleType>
        <xsd:restriction base="dms:Boolean"/>
      </xsd:simpleType>
    </xsd:element>
    <xsd:element name="Append_x0020_Documents" ma:index="24" nillable="true" ma:displayName="Append Documents" ma:list="{bccc557f-341c-459a-a57c-7666aeaa6161}" ma:internalName="Append_x0020_Documents" ma:readOnly="false" ma:showField="FileName_x002e_">
      <xsd:complexType>
        <xsd:complexContent>
          <xsd:extension base="dms:MultiChoiceLookup">
            <xsd:sequence>
              <xsd:element name="Value" type="dms:Lookup" maxOccurs="unbounded" minOccurs="0" nillable="true"/>
            </xsd:sequence>
          </xsd:extension>
        </xsd:complexContent>
      </xsd:complexType>
    </xsd:element>
    <xsd:element name="FunctionalSubSection" ma:index="25" nillable="true" ma:displayName="FunctionalSubSection" ma:format="Dropdown" ma:hidden="true" ma:internalName="FunctionalSubSection" ma:readOnly="false">
      <xsd:simpleType>
        <xsd:restriction base="dms:Choice">
          <xsd:enumeration value="Additional Info"/>
          <xsd:enumeration value="Member"/>
        </xsd:restriction>
      </xsd:simpleType>
    </xsd:element>
    <xsd:element name="KeywordsMetaTag" ma:index="26" nillable="true" ma:displayName="KeywordsMetaTag" ma:hidden="true" ma:internalName="KeywordsMetaTag" ma:readOnly="false">
      <xsd:simpleType>
        <xsd:restriction base="dms:Text">
          <xsd:maxLength value="255"/>
        </xsd:restriction>
      </xsd:simpleType>
    </xsd:element>
    <xsd:element name="NotifySubscribers" ma:index="27" nillable="true" ma:displayName="NotifySubscribers" ma:hidden="true" ma:internalName="NotifySubscribers" ma:readOnly="false">
      <xsd:simpleType>
        <xsd:restriction base="dms:Text">
          <xsd:maxLength value="255"/>
        </xsd:restriction>
      </xsd:simpleType>
    </xsd:element>
    <xsd:element name="ActualCreateDate" ma:index="28" nillable="true" ma:displayName="ActualCreateDate" ma:format="DateTime" ma:hidden="true" ma:internalName="ActualCreateDate" ma:readOnly="false">
      <xsd:simpleType>
        <xsd:restriction base="dms:DateTime"/>
      </xsd:simpleType>
    </xsd:element>
    <xsd:element name="_dlc_DocId" ma:index="34" nillable="true" ma:displayName="Document ID Value" ma:description="The value of the document ID assigned to this item." ma:internalName="_dlc_DocId" ma:readOnly="false">
      <xsd:simpleType>
        <xsd:restriction base="dms:Text"/>
      </xsd:simpleType>
    </xsd:element>
    <xsd:element name="_dlc_DocIdUrl" ma:index="35" nillable="true" ma:displayName="Document ID" ma:description="Permanent link to this document." ma:format="Hyperlink"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6" nillable="true" ma:displayName="Persist ID" ma:description="Keep ID on add." ma:hidden="true" ma:internalName="_dlc_DocIdPersistId" ma:readOnly="false">
      <xsd:simpleType>
        <xsd:restriction base="dms:Boolean"/>
      </xsd:simpleType>
    </xsd:element>
    <xsd:element name="dID" ma:index="37" nillable="true" ma:displayName="dID" ma:hidden="true" ma:internalName="dID" ma:readOnly="false" ma:percentage="FALSE">
      <xsd:simpleType>
        <xsd:restriction base="dms:Number"/>
      </xsd:simpleType>
    </xsd:element>
    <xsd:element name="OracleCMINumber" ma:index="39" nillable="true" ma:displayName="OracleCMINumber" ma:hidden="true" ma:internalName="OracleCMINumber" ma:readOnly="false">
      <xsd:simpleType>
        <xsd:restriction base="dms:Text">
          <xsd:maxLength value="255"/>
        </xsd:restriction>
      </xsd:simpleType>
    </xsd:element>
    <xsd:element name="InDate" ma:index="40" nillable="true" ma:displayName="dInDate" ma:format="DateTime" ma:hidden="true" ma:internalName="InDate" ma:readOnly="false">
      <xsd:simpleType>
        <xsd:restriction base="dms:DateTime"/>
      </xsd:simpleType>
    </xsd:element>
    <xsd:element name="IsWebFormat" ma:index="41" nillable="true" ma:displayName="IsWebFormat" ma:hidden="true" ma:internalName="IsWebFormat" ma:readOnly="false" ma:percentage="FALSE">
      <xsd:simpleType>
        <xsd:restriction base="dms:Number"/>
      </xsd:simpleType>
    </xsd:element>
    <xsd:element name="OutputType" ma:index="42" nillable="true" ma:displayName="OutputType" ma:format="Dropdown" ma:hidden="true" ma:internalName="OutputType" ma:readOnly="false">
      <xsd:simpleType>
        <xsd:restriction base="dms:Choice">
          <xsd:enumeration value="Native"/>
          <xsd:enumeration value="PDF"/>
        </xsd:restriction>
      </xsd:simpleType>
    </xsd:element>
    <xsd:element name="FunctionalArea" ma:index="43" nillable="true" ma:displayName="FunctionalArea" ma:hidden="true" ma:internalName="FunctionalArea" ma:readOnly="false">
      <xsd:simpleType>
        <xsd:restriction base="dms:Text">
          <xsd:maxLength value="255"/>
        </xsd:restriction>
      </xsd:simpleType>
    </xsd:element>
    <xsd:element name="FunctionalSection" ma:index="44" nillable="true" ma:displayName="FunctionalSection" ma:hidden="true" ma:internalName="FunctionalSection" ma:readOnly="false">
      <xsd:simpleType>
        <xsd:restriction base="dms:Text">
          <xsd:maxLength value="255"/>
        </xsd:restriction>
      </xsd:simpleType>
    </xsd:element>
    <xsd:element name="Append_x0020_Documents_x003a_OriginalFileName" ma:index="45" nillable="true" ma:displayName="Append Documents:OriginalFileName" ma:list="{bccc557f-341c-459a-a57c-7666aeaa6161}" ma:internalName="Append_x0020_Documents_x003a_OriginalFileName" ma:readOnly="false" ma:showField="OriginalFileName">
      <xsd:complexType>
        <xsd:complexContent>
          <xsd:extension base="dms:MultiChoiceLookup">
            <xsd:sequence>
              <xsd:element name="Value" type="dms:Lookup" maxOccurs="unbounded" minOccurs="0" nillable="true"/>
            </xsd:sequence>
          </xsd:extension>
        </xsd:complexContent>
      </xsd:complexType>
    </xsd:element>
    <xsd:element name="Append_x0020_Documents_x003a_RevisionID" ma:index="46" nillable="true" ma:displayName="Append Documents:RevisionID" ma:list="{bccc557f-341c-459a-a57c-7666aeaa6161}" ma:internalName="Append_x0020_Documents_x003a_RevisionID" ma:readOnly="false" ma:showField="RevisionID">
      <xsd:complexType>
        <xsd:complexContent>
          <xsd:extension base="dms:MultiChoiceLookup">
            <xsd:sequence>
              <xsd:element name="Value" type="dms:Lookup" maxOccurs="unbounded" minOccurs="0" nillable="true"/>
            </xsd:sequence>
          </xsd:extension>
        </xsd:complexContent>
      </xsd:complexType>
    </xsd:element>
    <xsd:element name="Append_x0020_Documents_x003a_RevisionDate" ma:index="47" nillable="true" ma:displayName="Append Documents:RevisionDate" ma:list="{bccc557f-341c-459a-a57c-7666aeaa6161}" ma:internalName="Append_x0020_Documents_x003a_RevisionDate" ma:readOnly="false" ma:showField="RevisionDate">
      <xsd:complexType>
        <xsd:complexContent>
          <xsd:extension base="dms:MultiChoiceLookup">
            <xsd:sequence>
              <xsd:element name="Value" type="dms:Lookup" maxOccurs="unbounded" minOccurs="0" nillable="true"/>
            </xsd:sequence>
          </xsd:extension>
        </xsd:complexContent>
      </xsd:complexType>
    </xsd:element>
    <xsd:element name="Append_x0020_Documents_x003a_ID" ma:index="48" nillable="true" ma:displayName="Append Documents:ID" ma:list="{bccc557f-341c-459a-a57c-7666aeaa6161}" ma:internalName="Append_x0020_Documents_x003a_ID" ma:readOnly="false" ma:showField="ID">
      <xsd:complexType>
        <xsd:complexContent>
          <xsd:extension base="dms:MultiChoiceLookup">
            <xsd:sequence>
              <xsd:element name="Value" type="dms:Lookup" maxOccurs="unbounded" minOccurs="0" nillable="true"/>
            </xsd:sequence>
          </xsd:extension>
        </xsd:complexContent>
      </xsd:complexType>
    </xsd:element>
    <xsd:element name="Orphan" ma:index="49" nillable="true" ma:displayName="OrphanOLD" ma:default="Enter Choice #1" ma:format="Dropdown" ma:hidden="true" ma:indexed="true" ma:internalName="Orphan" ma:readOnly="false">
      <xsd:simpleType>
        <xsd:restriction base="dms:Choice">
          <xsd:enumeration value="Enter Choice #1"/>
          <xsd:enumeration value="Enter Choice #2"/>
          <xsd:enumeration value="Enter Choice #3"/>
        </xsd:restriction>
      </xsd:simpleType>
    </xsd:element>
    <xsd:element name="Message" ma:index="50" nillable="true" ma:displayName="dMessage" ma:hidden="true" ma:internalName="Message" ma:readOnly="false">
      <xsd:simpleType>
        <xsd:restriction base="dms:Text">
          <xsd:maxLength value="255"/>
        </xsd:restriction>
      </xsd:simpleType>
    </xsd:element>
    <xsd:element name="Append_x0020_Documents_x002d_text" ma:index="51" nillable="true" ma:displayName="Append Documents-text" ma:indexed="true" ma:internalName="Append_x0020_Documents_x002d_text" ma:readOnly="false">
      <xsd:simpleType>
        <xsd:restriction base="dms:Text">
          <xsd:maxLength value="255"/>
        </xsd:restriction>
      </xsd:simpleType>
    </xsd:element>
    <xsd:element name="Append_x0020_Documents_x0020_ID_x002d_text" ma:index="52" nillable="true" ma:displayName="Append Documents ID-text" ma:internalName="Append_x0020_Documents_x0020_ID_x002d_text" ma:readOnly="false">
      <xsd:simpleType>
        <xsd:restriction base="dms:Text">
          <xsd:maxLength value="255"/>
        </xsd:restriction>
      </xsd:simpleType>
    </xsd:element>
    <xsd:element name="Append_x0020_Documents_x0020_Revision_x0020_ID_x002d_text" ma:index="53" nillable="true" ma:displayName="Append Documents Revision ID-text" ma:internalName="Append_x0020_Documents_x0020_Revision_x0020_ID_x002d_text" ma:readOnly="false">
      <xsd:simpleType>
        <xsd:restriction base="dms:Text">
          <xsd:maxLength value="255"/>
        </xsd:restriction>
      </xsd:simpleType>
    </xsd:element>
    <xsd:element name="MediaServiceMetadata" ma:index="54" nillable="true" ma:displayName="MediaServiceMetadata" ma:hidden="true" ma:internalName="MediaServiceMetadata" ma:readOnly="true">
      <xsd:simpleType>
        <xsd:restriction base="dms:Note"/>
      </xsd:simpleType>
    </xsd:element>
    <xsd:element name="MediaServiceFastMetadata" ma:index="55" nillable="true" ma:displayName="MediaServiceFastMetadata" ma:hidden="true" ma:internalName="MediaServiceFastMetadata" ma:readOnly="true">
      <xsd:simpleType>
        <xsd:restriction base="dms:Note"/>
      </xsd:simpleType>
    </xsd:element>
    <xsd:element name="MediaServiceAutoKeyPoints" ma:index="56" nillable="true" ma:displayName="MediaServiceAutoKeyPoints" ma:hidden="true" ma:internalName="MediaServiceAutoKeyPoints" ma:readOnly="true">
      <xsd:simpleType>
        <xsd:restriction base="dms:Note"/>
      </xsd:simpleType>
    </xsd:element>
    <xsd:element name="MediaServiceKeyPoints" ma:index="57" nillable="true" ma:displayName="KeyPoints" ma:internalName="MediaServiceKeyPoints" ma:readOnly="true">
      <xsd:simpleType>
        <xsd:restriction base="dms:Note">
          <xsd:maxLength value="255"/>
        </xsd:restriction>
      </xsd:simpleType>
    </xsd:element>
    <xsd:element name="MediaServiceDateTaken" ma:index="58" nillable="true" ma:displayName="MediaServiceDateTaken" ma:hidden="true" ma:internalName="MediaServiceDateTaken" ma:readOnly="true">
      <xsd:simpleType>
        <xsd:restriction base="dms:Text"/>
      </xsd:simpleType>
    </xsd:element>
    <xsd:element name="MediaLengthInSeconds" ma:index="59" nillable="true" ma:displayName="Length (seconds)" ma:internalName="MediaLengthInSeconds" ma:readOnly="true">
      <xsd:simpleType>
        <xsd:restriction base="dms:Unknown"/>
      </xsd:simpleType>
    </xsd:element>
    <xsd:element name="MediaServiceOCR" ma:index="60" nillable="true" ma:displayName="Extracted Text" ma:internalName="MediaServiceOCR" ma:readOnly="true">
      <xsd:simpleType>
        <xsd:restriction base="dms:Note">
          <xsd:maxLength value="255"/>
        </xsd:restriction>
      </xsd:simpleType>
    </xsd:element>
    <xsd:element name="MediaServiceGenerationTime" ma:index="61" nillable="true" ma:displayName="MediaServiceGenerationTime" ma:hidden="true" ma:internalName="MediaServiceGenerationTime" ma:readOnly="true">
      <xsd:simpleType>
        <xsd:restriction base="dms:Text"/>
      </xsd:simpleType>
    </xsd:element>
    <xsd:element name="MediaServiceEventHashCode" ma:index="62" nillable="true" ma:displayName="MediaServiceEventHashCode" ma:hidden="true" ma:internalName="MediaServiceEventHashCode" ma:readOnly="true">
      <xsd:simpleType>
        <xsd:restriction base="dms:Text"/>
      </xsd:simpleType>
    </xsd:element>
    <xsd:element name="MedicalPolicyComments" ma:index="63" nillable="true" ma:displayName="MedicalPolicyComments" ma:description="Feeds Consumption &amp; External Libraries to support Med Pol Indexes for Internet" ma:internalName="MedicalPolicyComments" ma:readOnly="false">
      <xsd:simpleType>
        <xsd:restriction base="dms:Note">
          <xsd:maxLength value="255"/>
        </xsd:restriction>
      </xsd:simpleType>
    </xsd:element>
    <xsd:element name="EffectiveDate" ma:index="64" nillable="true" ma:displayName="EffectiveDate" ma:description="Feeds Consumption &amp; Medical Policy external libraries for Internet indexes" ma:format="DateOnly" ma:indexed="true" ma:internalName="EffectiveDate" ma:readOnly="false">
      <xsd:simpleType>
        <xsd:restriction base="dms:DateTime"/>
      </xsd:simpleType>
    </xsd:element>
    <xsd:element name="MedicalPolicy" ma:index="65" nillable="true" ma:displayName="MedicalPolicy" ma:default="0" ma:description="Is Medical Policy Document" ma:internalName="MedicalPolicy" ma:readOnly="false">
      <xsd:simpleType>
        <xsd:restriction base="dms:Boolean"/>
      </xsd:simpleType>
    </xsd:element>
    <xsd:element name="PaymentPolicy" ma:index="66" nillable="true" ma:displayName="PaymentPolicy" ma:default="0" ma:description="Is Payment Policy Document" ma:indexed="true" ma:internalName="PaymentPolicy" ma:readOnly="false">
      <xsd:simpleType>
        <xsd:restriction base="dms:Boolean"/>
      </xsd:simpleType>
    </xsd:element>
    <xsd:element name="PowerApp" ma:index="67" nillable="true" ma:displayName="Append Document" ma:internalName="PowerApp">
      <xsd:simpleType>
        <xsd:restriction base="dms:Text">
          <xsd:maxLength value="255"/>
        </xsd:restriction>
      </xsd:simpleType>
    </xsd:element>
    <xsd:element name="lcf76f155ced4ddcb4097134ff3c332f" ma:index="69" nillable="true" ma:taxonomy="true" ma:internalName="lcf76f155ced4ddcb4097134ff3c332f" ma:taxonomyFieldName="MediaServiceImageTags" ma:displayName="Image Tags" ma:readOnly="false" ma:fieldId="{5cf76f15-5ced-4ddc-b409-7134ff3c332f}" ma:taxonomyMulti="true" ma:sspId="637eee99-21f6-467c-940d-01f2f289321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1625750-6c0c-47be-914a-de2ac3404325" elementFormDefault="qualified">
    <xsd:import namespace="http://schemas.microsoft.com/office/2006/documentManagement/types"/>
    <xsd:import namespace="http://schemas.microsoft.com/office/infopath/2007/PartnerControls"/>
    <xsd:element name="TaxCatchAll" ma:index="70" nillable="true" ma:displayName="Taxonomy Catch All Column" ma:hidden="true" ma:list="{951f9760-1793-4e8d-a004-a91b373c68fb}" ma:internalName="TaxCatchAll" ma:showField="CatchAllData" ma:web="41625750-6c0c-47be-914a-de2ac340432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2" ma:displayName="Content Type"/>
        <xsd:element ref="dc:title" maxOccurs="1" ma:index="5"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A22395-92A4-49D7-86DB-C84D1B2C30ED}">
  <ds:schemaRefs>
    <ds:schemaRef ds:uri="http://purl.org/dc/elements/1.1/"/>
    <ds:schemaRef ds:uri="http://schemas.microsoft.com/office/2006/metadata/properties"/>
    <ds:schemaRef ds:uri="http://schemas.microsoft.com/office/2006/documentManagement/types"/>
    <ds:schemaRef ds:uri="bccc557f-341c-459a-a57c-7666aeaa6161"/>
    <ds:schemaRef ds:uri="http://purl.org/dc/terms/"/>
    <ds:schemaRef ds:uri="http://purl.org/dc/dcmitype/"/>
    <ds:schemaRef ds:uri="http://schemas.microsoft.com/office/infopath/2007/PartnerControls"/>
    <ds:schemaRef ds:uri="http://schemas.openxmlformats.org/package/2006/metadata/core-properties"/>
    <ds:schemaRef ds:uri="41625750-6c0c-47be-914a-de2ac3404325"/>
    <ds:schemaRef ds:uri="http://www.w3.org/XML/1998/namespace"/>
    <ds:schemaRef ds:uri="3e2bdac8-db2c-4fa1-99f8-9dc6d4c144db"/>
    <ds:schemaRef ds:uri="0c9b038e-1498-4ef3-8982-5e5f98e4e9e6"/>
    <ds:schemaRef ds:uri="1699860f-b0ec-4408-9b79-68e50fe99926"/>
    <ds:schemaRef ds:uri="460b19f4-b35b-4827-88fd-d9b84cadf8d3"/>
  </ds:schemaRefs>
</ds:datastoreItem>
</file>

<file path=customXml/itemProps2.xml><?xml version="1.0" encoding="utf-8"?>
<ds:datastoreItem xmlns:ds="http://schemas.openxmlformats.org/officeDocument/2006/customXml" ds:itemID="{C29A1CAD-0853-4EF7-A600-7A332AD21196}">
  <ds:schemaRefs>
    <ds:schemaRef ds:uri="http://schemas.microsoft.com/sharepoint/v3/contenttype/forms"/>
  </ds:schemaRefs>
</ds:datastoreItem>
</file>

<file path=customXml/itemProps3.xml><?xml version="1.0" encoding="utf-8"?>
<ds:datastoreItem xmlns:ds="http://schemas.openxmlformats.org/officeDocument/2006/customXml" ds:itemID="{A89FD148-34C4-4A1E-A430-661FE0539555}"/>
</file>

<file path=docProps/app.xml><?xml version="1.0" encoding="utf-8"?>
<Properties xmlns="http://schemas.openxmlformats.org/officeDocument/2006/extended-properties" xmlns:vt="http://schemas.openxmlformats.org/officeDocument/2006/docPropsVTypes">
  <Template>New Premera PPT template</Template>
  <TotalTime>1008</TotalTime>
  <Words>882</Words>
  <Application>Microsoft Office PowerPoint</Application>
  <PresentationFormat>On-screen Show (16:9)</PresentationFormat>
  <Paragraphs>95</Paragraphs>
  <Slides>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Courier New</vt:lpstr>
      <vt:lpstr>Lora</vt:lpstr>
      <vt:lpstr>Lora Regular</vt:lpstr>
      <vt:lpstr>Roboto Light</vt:lpstr>
      <vt:lpstr>Roboto Medium</vt:lpstr>
      <vt:lpstr>New Premera PPT template</vt:lpstr>
      <vt:lpstr>Behavioral Health Solution for Children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Brightline PPT PBC</dc:title>
  <dc:creator>Lucinda Kruy</dc:creator>
  <cp:lastModifiedBy>Justin Moen</cp:lastModifiedBy>
  <cp:revision>32</cp:revision>
  <dcterms:created xsi:type="dcterms:W3CDTF">2021-12-03T19:01:15Z</dcterms:created>
  <dcterms:modified xsi:type="dcterms:W3CDTF">2022-06-08T21:54:31Z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2D0A6CD4-D939-4BE7-B4CF-94C60B647188</vt:lpwstr>
  </property>
  <property fmtid="{D5CDD505-2E9C-101B-9397-08002B2CF9AE}" pid="3" name="ArticulatePath">
    <vt:lpwstr>MyCare_PRF1</vt:lpwstr>
  </property>
  <property fmtid="{D5CDD505-2E9C-101B-9397-08002B2CF9AE}" pid="4" name="ContentTypeId">
    <vt:lpwstr>0x01010048998E49275BD9479B035C211C4B7BDB009FC3CB41F6E6DA4F9E9CAFD1F55F8C47</vt:lpwstr>
  </property>
  <property fmtid="{D5CDD505-2E9C-101B-9397-08002B2CF9AE}" pid="5" name="RevisionID">
    <vt:r8>129035</vt:r8>
  </property>
  <property fmtid="{D5CDD505-2E9C-101B-9397-08002B2CF9AE}" pid="6" name="dStatus">
    <vt:lpwstr>RELEASED</vt:lpwstr>
  </property>
  <property fmtid="{D5CDD505-2E9C-101B-9397-08002B2CF9AE}" pid="7" name="Account">
    <vt:lpwstr>iDocumentAdministration</vt:lpwstr>
  </property>
  <property fmtid="{D5CDD505-2E9C-101B-9397-08002B2CF9AE}" pid="8" name="TypeOfContent">
    <vt:lpwstr>Native Art</vt:lpwstr>
  </property>
  <property fmtid="{D5CDD505-2E9C-101B-9397-08002B2CF9AE}" pid="9" name="Orphan1">
    <vt:bool>false</vt:bool>
  </property>
  <property fmtid="{D5CDD505-2E9C-101B-9397-08002B2CF9AE}" pid="10" name="Orphan">
    <vt:lpwstr>Enter Choice #1</vt:lpwstr>
  </property>
  <property fmtid="{D5CDD505-2E9C-101B-9397-08002B2CF9AE}" pid="11" name="Rendition">
    <vt:lpwstr>pptx</vt:lpwstr>
  </property>
  <property fmtid="{D5CDD505-2E9C-101B-9397-08002B2CF9AE}" pid="12" name="_dlc_DocIdItemGuid">
    <vt:lpwstr>6bc26be5-e283-4fa9-a4d0-ea4d587359eb</vt:lpwstr>
  </property>
  <property fmtid="{D5CDD505-2E9C-101B-9397-08002B2CF9AE}" pid="13" name="ItemNumber">
    <vt:lpwstr>057717</vt:lpwstr>
  </property>
  <property fmtid="{D5CDD505-2E9C-101B-9397-08002B2CF9AE}" pid="14" name="WebsiteArea">
    <vt:lpwstr>Internet and Intranet Sites</vt:lpwstr>
  </property>
  <property fmtid="{D5CDD505-2E9C-101B-9397-08002B2CF9AE}" pid="15" name="OriginalFileName">
    <vt:lpwstr>057717_10-13-2021.pptx</vt:lpwstr>
  </property>
  <property fmtid="{D5CDD505-2E9C-101B-9397-08002B2CF9AE}" pid="16" name="TargetSite">
    <vt:lpwstr>;#Premera Blue Cross;#</vt:lpwstr>
  </property>
  <property fmtid="{D5CDD505-2E9C-101B-9397-08002B2CF9AE}" pid="17" name="Order">
    <vt:r8>8585300</vt:r8>
  </property>
  <property fmtid="{D5CDD505-2E9C-101B-9397-08002B2CF9AE}" pid="18" name="OrphanOLD">
    <vt:lpwstr>Enter Choice #1</vt:lpwstr>
  </property>
  <property fmtid="{D5CDD505-2E9C-101B-9397-08002B2CF9AE}" pid="19" name="Document ID Value">
    <vt:lpwstr>6C4FPC5H4JMD-5-85853</vt:lpwstr>
  </property>
  <property fmtid="{D5CDD505-2E9C-101B-9397-08002B2CF9AE}" pid="20" name="MediaServiceImageTags">
    <vt:lpwstr/>
  </property>
</Properties>
</file>