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76" r:id="rId2"/>
  </p:sldMasterIdLst>
  <p:sldIdLst>
    <p:sldId id="297" r:id="rId3"/>
    <p:sldId id="277" r:id="rId4"/>
    <p:sldId id="282" r:id="rId5"/>
    <p:sldId id="280" r:id="rId6"/>
    <p:sldId id="298" r:id="rId7"/>
    <p:sldId id="299" r:id="rId8"/>
    <p:sldId id="300" r:id="rId9"/>
    <p:sldId id="279" r:id="rId10"/>
    <p:sldId id="301" r:id="rId11"/>
    <p:sldId id="302" r:id="rId12"/>
    <p:sldId id="303" r:id="rId13"/>
    <p:sldId id="281" r:id="rId14"/>
    <p:sldId id="306" r:id="rId15"/>
    <p:sldId id="304" r:id="rId16"/>
    <p:sldId id="305" r:id="rId17"/>
    <p:sldId id="307" r:id="rId18"/>
    <p:sldId id="311" r:id="rId19"/>
    <p:sldId id="310" r:id="rId20"/>
    <p:sldId id="309" r:id="rId21"/>
    <p:sldId id="314" r:id="rId22"/>
    <p:sldId id="472" r:id="rId23"/>
    <p:sldId id="308" r:id="rId24"/>
    <p:sldId id="313" r:id="rId25"/>
    <p:sldId id="317" r:id="rId26"/>
    <p:sldId id="319" r:id="rId27"/>
    <p:sldId id="318" r:id="rId28"/>
    <p:sldId id="316" r:id="rId29"/>
    <p:sldId id="315" r:id="rId30"/>
    <p:sldId id="325" r:id="rId31"/>
    <p:sldId id="478" r:id="rId32"/>
    <p:sldId id="473" r:id="rId33"/>
    <p:sldId id="471" r:id="rId34"/>
    <p:sldId id="322" r:id="rId35"/>
    <p:sldId id="328" r:id="rId36"/>
    <p:sldId id="434" r:id="rId37"/>
    <p:sldId id="327" r:id="rId38"/>
    <p:sldId id="326" r:id="rId39"/>
    <p:sldId id="321" r:id="rId40"/>
    <p:sldId id="320" r:id="rId41"/>
    <p:sldId id="333" r:id="rId42"/>
    <p:sldId id="332" r:id="rId43"/>
    <p:sldId id="331" r:id="rId44"/>
    <p:sldId id="330" r:id="rId45"/>
    <p:sldId id="338" r:id="rId46"/>
    <p:sldId id="436" r:id="rId47"/>
    <p:sldId id="337" r:id="rId48"/>
    <p:sldId id="336" r:id="rId49"/>
    <p:sldId id="335" r:id="rId50"/>
    <p:sldId id="470" r:id="rId51"/>
    <p:sldId id="343" r:id="rId52"/>
    <p:sldId id="477" r:id="rId53"/>
    <p:sldId id="433" r:id="rId54"/>
    <p:sldId id="475" r:id="rId55"/>
    <p:sldId id="329" r:id="rId56"/>
    <p:sldId id="476" r:id="rId57"/>
    <p:sldId id="474" r:id="rId58"/>
    <p:sldId id="342" r:id="rId59"/>
    <p:sldId id="283" r:id="rId60"/>
    <p:sldId id="341" r:id="rId61"/>
    <p:sldId id="435" r:id="rId6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0A3629A-9161-BA49-892C-5229F952F61F}">
          <p14:sldIdLst>
            <p14:sldId id="297"/>
            <p14:sldId id="277"/>
            <p14:sldId id="282"/>
            <p14:sldId id="280"/>
            <p14:sldId id="298"/>
            <p14:sldId id="299"/>
            <p14:sldId id="300"/>
            <p14:sldId id="279"/>
            <p14:sldId id="301"/>
            <p14:sldId id="302"/>
            <p14:sldId id="303"/>
            <p14:sldId id="281"/>
            <p14:sldId id="306"/>
            <p14:sldId id="304"/>
            <p14:sldId id="305"/>
            <p14:sldId id="307"/>
            <p14:sldId id="311"/>
            <p14:sldId id="310"/>
            <p14:sldId id="309"/>
            <p14:sldId id="314"/>
            <p14:sldId id="472"/>
            <p14:sldId id="308"/>
            <p14:sldId id="313"/>
            <p14:sldId id="317"/>
            <p14:sldId id="319"/>
            <p14:sldId id="318"/>
            <p14:sldId id="316"/>
            <p14:sldId id="315"/>
            <p14:sldId id="325"/>
            <p14:sldId id="478"/>
            <p14:sldId id="473"/>
            <p14:sldId id="471"/>
            <p14:sldId id="322"/>
            <p14:sldId id="328"/>
            <p14:sldId id="434"/>
            <p14:sldId id="327"/>
            <p14:sldId id="326"/>
            <p14:sldId id="321"/>
            <p14:sldId id="320"/>
            <p14:sldId id="333"/>
            <p14:sldId id="332"/>
            <p14:sldId id="331"/>
            <p14:sldId id="330"/>
            <p14:sldId id="338"/>
            <p14:sldId id="436"/>
            <p14:sldId id="337"/>
            <p14:sldId id="336"/>
            <p14:sldId id="335"/>
            <p14:sldId id="470"/>
            <p14:sldId id="343"/>
            <p14:sldId id="477"/>
            <p14:sldId id="433"/>
            <p14:sldId id="475"/>
            <p14:sldId id="329"/>
            <p14:sldId id="476"/>
            <p14:sldId id="474"/>
            <p14:sldId id="342"/>
            <p14:sldId id="283"/>
            <p14:sldId id="341"/>
            <p14:sldId id="435"/>
          </p14:sldIdLst>
        </p14:section>
      </p14:sectionLst>
    </p:ext>
    <p:ext uri="{EFAFB233-063F-42B5-8137-9DF3F51BA10A}">
      <p15:sldGuideLst xmlns:p15="http://schemas.microsoft.com/office/powerpoint/2012/main">
        <p15:guide id="1" orient="horz" pos="298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64" autoAdjust="0"/>
    <p:restoredTop sz="96327"/>
  </p:normalViewPr>
  <p:slideViewPr>
    <p:cSldViewPr snapToGrid="0" snapToObjects="1">
      <p:cViewPr varScale="1">
        <p:scale>
          <a:sx n="146" d="100"/>
          <a:sy n="146" d="100"/>
        </p:scale>
        <p:origin x="804" y="114"/>
      </p:cViewPr>
      <p:guideLst>
        <p:guide orient="horz" pos="298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PBC_Option 1">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391703"/>
            <a:ext cx="8595360" cy="865565"/>
          </a:xfrm>
        </p:spPr>
        <p:txBody>
          <a:bodyPr anchor="t" anchorCtr="0">
            <a:noAutofit/>
          </a:bodyPr>
          <a:lstStyle>
            <a:lvl1pPr>
              <a:defRPr>
                <a:solidFill>
                  <a:schemeClr val="bg1"/>
                </a:solidFill>
                <a:latin typeface="Lora Regular"/>
                <a:cs typeface="Lora Regular"/>
              </a:defRPr>
            </a:lvl1pPr>
          </a:lstStyle>
          <a:p>
            <a:r>
              <a:rPr lang="en-US" dirty="0"/>
              <a:t>This is your headline area</a:t>
            </a:r>
          </a:p>
        </p:txBody>
      </p:sp>
      <p:sp>
        <p:nvSpPr>
          <p:cNvPr id="3" name="Subtitle 2"/>
          <p:cNvSpPr>
            <a:spLocks noGrp="1"/>
          </p:cNvSpPr>
          <p:nvPr>
            <p:ph type="subTitle" idx="1" hasCustomPrompt="1"/>
          </p:nvPr>
        </p:nvSpPr>
        <p:spPr>
          <a:xfrm>
            <a:off x="274320" y="2846579"/>
            <a:ext cx="8595360" cy="1190945"/>
          </a:xfrm>
        </p:spPr>
        <p:txBody>
          <a:bodyPr anchor="t" anchorCtr="0">
            <a:noAutofit/>
          </a:bodyPr>
          <a:lstStyle>
            <a:lvl1pPr marL="0" indent="0" algn="ctr">
              <a:lnSpc>
                <a:spcPct val="110000"/>
              </a:lnSpc>
              <a:buNone/>
              <a:defRPr sz="1400" baseline="0">
                <a:solidFill>
                  <a:srgbClr val="FFFFFF"/>
                </a:solidFill>
                <a:latin typeface="Roboto Light"/>
                <a:cs typeface="Robot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your subhead area</a:t>
            </a:r>
          </a:p>
          <a:p>
            <a:r>
              <a:rPr lang="en-US" dirty="0"/>
              <a:t>February 15, 2022</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cxnSp>
        <p:nvCxnSpPr>
          <p:cNvPr id="9" name="Straight Connector 8"/>
          <p:cNvCxnSpPr/>
          <p:nvPr userDrawn="1"/>
        </p:nvCxnSpPr>
        <p:spPr>
          <a:xfrm>
            <a:off x="4412242" y="2501898"/>
            <a:ext cx="320040" cy="0"/>
          </a:xfrm>
          <a:prstGeom prst="line">
            <a:avLst/>
          </a:prstGeom>
          <a:noFill/>
          <a:ln w="50800" cap="flat" cmpd="sng" algn="ctr">
            <a:solidFill>
              <a:sysClr val="window" lastClr="FFFFFF"/>
            </a:solidFill>
            <a:prstDash val="solid"/>
          </a:ln>
          <a:effectLst/>
        </p:spPr>
      </p:cxnSp>
      <p:pic>
        <p:nvPicPr>
          <p:cNvPr id="11" name="Picture 10"/>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465526" y="4313634"/>
            <a:ext cx="1115136" cy="360448"/>
          </a:xfrm>
          <a:prstGeom prst="rect">
            <a:avLst/>
          </a:prstGeom>
        </p:spPr>
      </p:pic>
      <p:sp>
        <p:nvSpPr>
          <p:cNvPr id="15" name="Text Placeholder 14"/>
          <p:cNvSpPr>
            <a:spLocks noGrp="1"/>
          </p:cNvSpPr>
          <p:nvPr>
            <p:ph type="body" sz="quarter" idx="12" hasCustomPrompt="1"/>
          </p:nvPr>
        </p:nvSpPr>
        <p:spPr>
          <a:xfrm>
            <a:off x="249238" y="4923896"/>
            <a:ext cx="3463925" cy="177271"/>
          </a:xfrm>
        </p:spPr>
        <p:txBody>
          <a:bodyPr>
            <a:noAutofit/>
          </a:bodyPr>
          <a:lstStyle>
            <a:lvl1pPr marL="0" indent="0">
              <a:buNone/>
              <a:defRPr sz="700" baseline="0">
                <a:solidFill>
                  <a:srgbClr val="FFFFFF"/>
                </a:solidFill>
                <a:latin typeface="Roboto Light"/>
                <a:cs typeface="Roboto Light"/>
              </a:defRPr>
            </a:lvl1pPr>
          </a:lstStyle>
          <a:p>
            <a:pPr lvl="0"/>
            <a:r>
              <a:rPr lang="en-US" dirty="0"/>
              <a:t>© 2022 </a:t>
            </a:r>
            <a:r>
              <a:rPr lang="en-US" dirty="0" err="1"/>
              <a:t>Premera</a:t>
            </a:r>
            <a:r>
              <a:rPr lang="en-US" dirty="0"/>
              <a:t>. Proprietary and Confidential.</a:t>
            </a:r>
          </a:p>
        </p:txBody>
      </p:sp>
    </p:spTree>
    <p:extLst>
      <p:ext uri="{BB962C8B-B14F-4D97-AF65-F5344CB8AC3E}">
        <p14:creationId xmlns:p14="http://schemas.microsoft.com/office/powerpoint/2010/main" val="269496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ption 2_Premera">
    <p:bg>
      <p:bgPr>
        <a:gradFill flip="none" rotWithShape="1">
          <a:gsLst>
            <a:gs pos="1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6DF3C3-3806-634B-BA18-5B33C53893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0966" cy="5143500"/>
          </a:xfrm>
          <a:prstGeom prst="rect">
            <a:avLst/>
          </a:prstGeom>
        </p:spPr>
      </p:pic>
      <p:sp>
        <p:nvSpPr>
          <p:cNvPr id="3" name="Text Placeholder 2"/>
          <p:cNvSpPr>
            <a:spLocks noGrp="1"/>
          </p:cNvSpPr>
          <p:nvPr>
            <p:ph type="body" idx="1" hasCustomPrompt="1"/>
          </p:nvPr>
        </p:nvSpPr>
        <p:spPr>
          <a:xfrm>
            <a:off x="432222" y="2770099"/>
            <a:ext cx="5369138" cy="1125140"/>
          </a:xfrm>
        </p:spPr>
        <p:txBody>
          <a:bodyPr lIns="0" anchor="ctr" anchorCtr="0">
            <a:noAutofit/>
          </a:bodyPr>
          <a:lstStyle>
            <a:lvl1pPr marL="0" indent="0">
              <a:buNone/>
              <a:defRPr sz="1600" baseline="0">
                <a:solidFill>
                  <a:schemeClr val="tx1"/>
                </a:solidFill>
                <a:latin typeface="Roboto Light"/>
                <a:cs typeface="Roboto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your subhead area</a:t>
            </a:r>
          </a:p>
          <a:p>
            <a:pPr lvl="0"/>
            <a:r>
              <a:rPr lang="en-US" dirty="0"/>
              <a:t>February 15, 2022</a:t>
            </a:r>
          </a:p>
        </p:txBody>
      </p:sp>
      <p:cxnSp>
        <p:nvCxnSpPr>
          <p:cNvPr id="9" name="Straight Connector 8"/>
          <p:cNvCxnSpPr/>
          <p:nvPr userDrawn="1"/>
        </p:nvCxnSpPr>
        <p:spPr>
          <a:xfrm>
            <a:off x="432222" y="2766924"/>
            <a:ext cx="320040" cy="0"/>
          </a:xfrm>
          <a:prstGeom prst="line">
            <a:avLst/>
          </a:prstGeom>
          <a:noFill/>
          <a:ln w="50800" cap="flat" cmpd="sng" algn="ctr">
            <a:solidFill>
              <a:schemeClr val="tx1"/>
            </a:solidFill>
            <a:prstDash val="solid"/>
          </a:ln>
          <a:effectLst/>
        </p:spPr>
      </p:cxnSp>
      <p:pic>
        <p:nvPicPr>
          <p:cNvPr id="10" name="Picture 9"/>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32221" y="4263453"/>
            <a:ext cx="1673352" cy="302133"/>
          </a:xfrm>
          <a:prstGeom prst="rect">
            <a:avLst/>
          </a:prstGeom>
        </p:spPr>
      </p:pic>
      <p:sp>
        <p:nvSpPr>
          <p:cNvPr id="14" name="TextBox 13"/>
          <p:cNvSpPr txBox="1"/>
          <p:nvPr userDrawn="1"/>
        </p:nvSpPr>
        <p:spPr>
          <a:xfrm>
            <a:off x="432222" y="4845005"/>
            <a:ext cx="3851804" cy="200055"/>
          </a:xfrm>
          <a:prstGeom prst="rect">
            <a:avLst/>
          </a:prstGeom>
          <a:noFill/>
        </p:spPr>
        <p:txBody>
          <a:bodyPr wrap="square" lIns="0" tIns="0" rIns="0" bIns="0" rtlCol="0">
            <a:noAutofit/>
          </a:bodyPr>
          <a:lstStyle/>
          <a:p>
            <a:r>
              <a:rPr lang="en-US" sz="700" dirty="0">
                <a:solidFill>
                  <a:schemeClr val="tx1"/>
                </a:solidFill>
                <a:latin typeface="Roboto Light"/>
                <a:cs typeface="Roboto Light"/>
              </a:rPr>
              <a:t>© 2022 </a:t>
            </a:r>
            <a:r>
              <a:rPr lang="en-US" sz="700" dirty="0" err="1">
                <a:solidFill>
                  <a:schemeClr val="tx1"/>
                </a:solidFill>
                <a:latin typeface="Roboto Light"/>
                <a:cs typeface="Roboto Light"/>
              </a:rPr>
              <a:t>Premera</a:t>
            </a:r>
            <a:r>
              <a:rPr lang="en-US" sz="700" dirty="0">
                <a:solidFill>
                  <a:schemeClr val="tx1"/>
                </a:solidFill>
                <a:latin typeface="Roboto Light"/>
                <a:cs typeface="Roboto Light"/>
              </a:rPr>
              <a:t>. Proprietary and Confidential.</a:t>
            </a:r>
          </a:p>
        </p:txBody>
      </p:sp>
      <p:sp>
        <p:nvSpPr>
          <p:cNvPr id="11" name="Title 1">
            <a:extLst>
              <a:ext uri="{FF2B5EF4-FFF2-40B4-BE49-F238E27FC236}">
                <a16:creationId xmlns:a16="http://schemas.microsoft.com/office/drawing/2014/main" id="{DF9FC42E-0DBF-B541-811A-6BC4426E8822}"/>
              </a:ext>
            </a:extLst>
          </p:cNvPr>
          <p:cNvSpPr>
            <a:spLocks noGrp="1"/>
          </p:cNvSpPr>
          <p:nvPr>
            <p:ph type="title" hasCustomPrompt="1"/>
          </p:nvPr>
        </p:nvSpPr>
        <p:spPr>
          <a:xfrm>
            <a:off x="432221" y="1098550"/>
            <a:ext cx="5369139" cy="1473200"/>
          </a:xfrm>
        </p:spPr>
        <p:txBody>
          <a:bodyPr lIns="0" anchor="t">
            <a:noAutofit/>
          </a:bodyPr>
          <a:lstStyle>
            <a:lvl1pPr algn="l">
              <a:defRPr sz="4000" b="0" cap="none" baseline="0">
                <a:latin typeface="Lora Regular"/>
                <a:cs typeface="Lora Regular"/>
              </a:defRPr>
            </a:lvl1pPr>
          </a:lstStyle>
          <a:p>
            <a:r>
              <a:rPr lang="en-US" dirty="0"/>
              <a:t>This is your </a:t>
            </a:r>
            <a:br>
              <a:rPr lang="en-US" dirty="0"/>
            </a:br>
            <a:r>
              <a:rPr lang="en-US" dirty="0"/>
              <a:t>headline area</a:t>
            </a:r>
          </a:p>
        </p:txBody>
      </p:sp>
    </p:spTree>
    <p:extLst>
      <p:ext uri="{BB962C8B-B14F-4D97-AF65-F5344CB8AC3E}">
        <p14:creationId xmlns:p14="http://schemas.microsoft.com/office/powerpoint/2010/main" val="388832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Divider_Premera_Option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17C7DAD-AEF7-2243-978F-114B0F96CD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E3977E23-FBED-6147-9F05-85B977065A40}"/>
              </a:ext>
            </a:extLst>
          </p:cNvPr>
          <p:cNvSpPr/>
          <p:nvPr userDrawn="1"/>
        </p:nvSpPr>
        <p:spPr>
          <a:xfrm>
            <a:off x="0" y="0"/>
            <a:ext cx="5108331" cy="5143500"/>
          </a:xfrm>
          <a:prstGeom prst="rect">
            <a:avLst/>
          </a:prstGeom>
          <a:gradFill flip="none" rotWithShape="1">
            <a:gsLst>
              <a:gs pos="0">
                <a:schemeClr val="bg1">
                  <a:alpha val="0"/>
                </a:schemeClr>
              </a:gs>
              <a:gs pos="63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rot="10800000">
            <a:off x="274320" y="274318"/>
            <a:ext cx="8595360" cy="4569681"/>
          </a:xfrm>
          <a:prstGeom prst="rect">
            <a:avLst/>
          </a:prstGeom>
          <a:noFill/>
          <a:ln w="69850" cmpd="sng">
            <a:gradFill flip="none" rotWithShape="1">
              <a:gsLst>
                <a:gs pos="100000">
                  <a:srgbClr val="009BDB"/>
                </a:gs>
                <a:gs pos="0">
                  <a:srgbClr val="3AAFA9"/>
                </a:gs>
              </a:gsLst>
              <a:lin ang="12000000" scaled="0"/>
              <a:tileRect/>
            </a:gradFill>
            <a:miter lim="800000"/>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680029" y="790596"/>
            <a:ext cx="3911282" cy="1391920"/>
          </a:xfrm>
        </p:spPr>
        <p:txBody>
          <a:bodyPr lIns="0">
            <a:noAutofit/>
          </a:bodyPr>
          <a:lstStyle>
            <a:lvl1pPr marL="0" indent="0">
              <a:spcBef>
                <a:spcPts val="0"/>
              </a:spcBef>
              <a:buNone/>
              <a:defRPr sz="4000" baseline="0">
                <a:latin typeface="Lora Regular"/>
                <a:cs typeface="Lora Regular"/>
              </a:defRPr>
            </a:lvl1pPr>
          </a:lstStyle>
          <a:p>
            <a:pPr lvl="0"/>
            <a:r>
              <a:rPr lang="en-US" dirty="0"/>
              <a:t>This is your </a:t>
            </a:r>
            <a:br>
              <a:rPr lang="en-US" dirty="0"/>
            </a:br>
            <a:r>
              <a:rPr lang="en-US" dirty="0"/>
              <a:t>headline area</a:t>
            </a:r>
          </a:p>
        </p:txBody>
      </p:sp>
      <p:cxnSp>
        <p:nvCxnSpPr>
          <p:cNvPr id="12" name="Straight Connector 11"/>
          <p:cNvCxnSpPr/>
          <p:nvPr userDrawn="1"/>
        </p:nvCxnSpPr>
        <p:spPr>
          <a:xfrm>
            <a:off x="680029" y="2439921"/>
            <a:ext cx="320040" cy="0"/>
          </a:xfrm>
          <a:prstGeom prst="line">
            <a:avLst/>
          </a:prstGeom>
          <a:noFill/>
          <a:ln w="50800" cap="flat" cmpd="sng" algn="ctr">
            <a:solidFill>
              <a:schemeClr val="tx1"/>
            </a:solidFill>
            <a:prstDash val="solid"/>
          </a:ln>
          <a:effectLst/>
        </p:spPr>
      </p:cxnSp>
      <p:sp>
        <p:nvSpPr>
          <p:cNvPr id="14" name="Text Placeholder 13"/>
          <p:cNvSpPr>
            <a:spLocks noGrp="1"/>
          </p:cNvSpPr>
          <p:nvPr>
            <p:ph type="body" sz="quarter" idx="11" hasCustomPrompt="1"/>
          </p:nvPr>
        </p:nvSpPr>
        <p:spPr>
          <a:xfrm>
            <a:off x="680029" y="2801959"/>
            <a:ext cx="4775200" cy="1604962"/>
          </a:xfrm>
        </p:spPr>
        <p:txBody>
          <a:bodyPr lIns="0">
            <a:noAutofit/>
          </a:bodyPr>
          <a:lstStyle>
            <a:lvl1pPr marL="0" indent="0">
              <a:lnSpc>
                <a:spcPct val="120000"/>
              </a:lnSpc>
              <a:buNone/>
              <a:defRPr sz="1400" baseline="0">
                <a:latin typeface="Roboto Light"/>
                <a:cs typeface="Roboto Light"/>
              </a:defRPr>
            </a:lvl1pPr>
          </a:lstStyle>
          <a:p>
            <a:pPr lvl="0"/>
            <a:r>
              <a:rPr lang="en-US" dirty="0"/>
              <a:t>This is your subhead area</a:t>
            </a:r>
            <a:br>
              <a:rPr lang="en-US" dirty="0"/>
            </a:br>
            <a:r>
              <a:rPr lang="en-US" dirty="0"/>
              <a:t>February 15, 2022</a:t>
            </a:r>
          </a:p>
        </p:txBody>
      </p:sp>
      <p:pic>
        <p:nvPicPr>
          <p:cNvPr id="19" name="Picture 18">
            <a:extLst>
              <a:ext uri="{FF2B5EF4-FFF2-40B4-BE49-F238E27FC236}">
                <a16:creationId xmlns:a16="http://schemas.microsoft.com/office/drawing/2014/main" id="{C182EFBC-92B0-1844-BDEE-3F99EE8274A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0029" y="4136920"/>
            <a:ext cx="1673352" cy="302133"/>
          </a:xfrm>
          <a:prstGeom prst="rect">
            <a:avLst/>
          </a:prstGeom>
        </p:spPr>
      </p:pic>
    </p:spTree>
    <p:extLst>
      <p:ext uri="{BB962C8B-B14F-4D97-AF65-F5344CB8AC3E}">
        <p14:creationId xmlns:p14="http://schemas.microsoft.com/office/powerpoint/2010/main" val="4053171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de Divider_Premera_Option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9D9288-2ED0-064F-81D3-C3B275B25B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08" y="-8025"/>
            <a:ext cx="7739436" cy="5143500"/>
          </a:xfrm>
          <a:prstGeom prst="rect">
            <a:avLst/>
          </a:prstGeom>
        </p:spPr>
      </p:pic>
      <p:sp>
        <p:nvSpPr>
          <p:cNvPr id="14" name="Text Placeholder 13"/>
          <p:cNvSpPr>
            <a:spLocks noGrp="1"/>
          </p:cNvSpPr>
          <p:nvPr>
            <p:ph type="body" sz="quarter" idx="10" hasCustomPrompt="1"/>
          </p:nvPr>
        </p:nvSpPr>
        <p:spPr>
          <a:xfrm>
            <a:off x="4710381" y="896938"/>
            <a:ext cx="4188081" cy="1514387"/>
          </a:xfrm>
        </p:spPr>
        <p:txBody>
          <a:bodyPr lIns="0">
            <a:noAutofit/>
          </a:bodyPr>
          <a:lstStyle>
            <a:lvl1pPr marL="0" indent="0">
              <a:spcBef>
                <a:spcPts val="0"/>
              </a:spcBef>
              <a:buNone/>
              <a:defRPr sz="4000">
                <a:latin typeface="Lora Regular"/>
                <a:cs typeface="Lora Regular"/>
              </a:defRPr>
            </a:lvl1pPr>
          </a:lstStyle>
          <a:p>
            <a:pPr lvl="0"/>
            <a:r>
              <a:rPr lang="en-US" dirty="0"/>
              <a:t>This is a slide divider title</a:t>
            </a:r>
          </a:p>
        </p:txBody>
      </p:sp>
      <p:cxnSp>
        <p:nvCxnSpPr>
          <p:cNvPr id="15" name="Straight Connector 14"/>
          <p:cNvCxnSpPr/>
          <p:nvPr userDrawn="1"/>
        </p:nvCxnSpPr>
        <p:spPr>
          <a:xfrm>
            <a:off x="4710381" y="2563725"/>
            <a:ext cx="312247" cy="0"/>
          </a:xfrm>
          <a:prstGeom prst="line">
            <a:avLst/>
          </a:prstGeom>
          <a:noFill/>
          <a:ln w="50800" cap="flat" cmpd="sng" algn="ctr">
            <a:solidFill>
              <a:schemeClr val="tx1"/>
            </a:solidFill>
            <a:prstDash val="solid"/>
          </a:ln>
          <a:effectLst/>
        </p:spPr>
      </p:cxnSp>
      <p:sp>
        <p:nvSpPr>
          <p:cNvPr id="17" name="Text Placeholder 16"/>
          <p:cNvSpPr>
            <a:spLocks noGrp="1"/>
          </p:cNvSpPr>
          <p:nvPr>
            <p:ph type="body" sz="quarter" idx="11" hasCustomPrompt="1"/>
          </p:nvPr>
        </p:nvSpPr>
        <p:spPr>
          <a:xfrm>
            <a:off x="4710381" y="2768600"/>
            <a:ext cx="4188081" cy="1016000"/>
          </a:xfrm>
        </p:spPr>
        <p:txBody>
          <a:bodyPr lIns="0">
            <a:noAutofit/>
          </a:bodyPr>
          <a:lstStyle>
            <a:lvl1pPr marL="0" indent="0">
              <a:buFont typeface="Arial"/>
              <a:buNone/>
              <a:defRPr sz="1400">
                <a:latin typeface="Roboto Light"/>
                <a:cs typeface="Roboto Light"/>
              </a:defRPr>
            </a:lvl1pPr>
          </a:lstStyle>
          <a:p>
            <a:pPr lvl="0"/>
            <a:r>
              <a:rPr lang="en-US" dirty="0"/>
              <a:t>This is your subhead area</a:t>
            </a:r>
          </a:p>
          <a:p>
            <a:pPr lvl="0"/>
            <a:r>
              <a:rPr lang="en-US" dirty="0"/>
              <a:t>February 15, 2017</a:t>
            </a:r>
          </a:p>
        </p:txBody>
      </p:sp>
      <p:pic>
        <p:nvPicPr>
          <p:cNvPr id="18" name="Picture 17"/>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68488" y="4397247"/>
            <a:ext cx="1673352" cy="302133"/>
          </a:xfrm>
          <a:prstGeom prst="rect">
            <a:avLst/>
          </a:prstGeom>
        </p:spPr>
      </p:pic>
    </p:spTree>
    <p:extLst>
      <p:ext uri="{BB962C8B-B14F-4D97-AF65-F5344CB8AC3E}">
        <p14:creationId xmlns:p14="http://schemas.microsoft.com/office/powerpoint/2010/main" val="1502868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 Divider_Premera_Option3">
    <p:bg>
      <p:bgPr>
        <a:gradFill flip="none" rotWithShape="1">
          <a:gsLst>
            <a:gs pos="47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DB5485-8EFB-B949-AFFC-FB237F1A7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1" name="Rectangle 20">
            <a:extLst>
              <a:ext uri="{FF2B5EF4-FFF2-40B4-BE49-F238E27FC236}">
                <a16:creationId xmlns:a16="http://schemas.microsoft.com/office/drawing/2014/main" id="{F7E23537-EA3A-BF42-A3FC-CB7CE54A47CF}"/>
              </a:ext>
            </a:extLst>
          </p:cNvPr>
          <p:cNvSpPr/>
          <p:nvPr userDrawn="1"/>
        </p:nvSpPr>
        <p:spPr>
          <a:xfrm>
            <a:off x="3782947" y="1"/>
            <a:ext cx="5361054" cy="5143500"/>
          </a:xfrm>
          <a:prstGeom prst="rect">
            <a:avLst/>
          </a:prstGeom>
          <a:gradFill>
            <a:gsLst>
              <a:gs pos="0">
                <a:srgbClr val="00A7B5"/>
              </a:gs>
              <a:gs pos="100000">
                <a:srgbClr val="0085CA"/>
              </a:gs>
            </a:gsLs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a:ea typeface="+mn-ea"/>
              <a:cs typeface="+mn-cs"/>
            </a:endParaRPr>
          </a:p>
        </p:txBody>
      </p:sp>
      <p:sp>
        <p:nvSpPr>
          <p:cNvPr id="9" name="Text Placeholder 8"/>
          <p:cNvSpPr>
            <a:spLocks noGrp="1"/>
          </p:cNvSpPr>
          <p:nvPr>
            <p:ph type="body" sz="quarter" idx="10" hasCustomPrompt="1"/>
          </p:nvPr>
        </p:nvSpPr>
        <p:spPr>
          <a:xfrm>
            <a:off x="4241800" y="980758"/>
            <a:ext cx="4902200" cy="1524000"/>
          </a:xfrm>
        </p:spPr>
        <p:txBody>
          <a:bodyPr lIns="0">
            <a:noAutofit/>
          </a:bodyPr>
          <a:lstStyle>
            <a:lvl1pPr marL="0" indent="0">
              <a:spcBef>
                <a:spcPts val="0"/>
              </a:spcBef>
              <a:buNone/>
              <a:defRPr sz="4000" baseline="0">
                <a:solidFill>
                  <a:schemeClr val="bg1"/>
                </a:solidFill>
                <a:latin typeface="Lora Regular"/>
                <a:cs typeface="Lora Regular"/>
              </a:defRPr>
            </a:lvl1pPr>
          </a:lstStyle>
          <a:p>
            <a:pPr lvl="0"/>
            <a:r>
              <a:rPr lang="en-US" dirty="0"/>
              <a:t>This is a slide divider title</a:t>
            </a:r>
          </a:p>
        </p:txBody>
      </p:sp>
      <p:cxnSp>
        <p:nvCxnSpPr>
          <p:cNvPr id="10" name="Straight Connector 9"/>
          <p:cNvCxnSpPr>
            <a:cxnSpLocks/>
          </p:cNvCxnSpPr>
          <p:nvPr userDrawn="1"/>
        </p:nvCxnSpPr>
        <p:spPr>
          <a:xfrm>
            <a:off x="4241800" y="2719818"/>
            <a:ext cx="61680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1" hasCustomPrompt="1"/>
          </p:nvPr>
        </p:nvSpPr>
        <p:spPr>
          <a:xfrm>
            <a:off x="4241800" y="2928620"/>
            <a:ext cx="4902200" cy="1092200"/>
          </a:xfrm>
        </p:spPr>
        <p:txBody>
          <a:bodyPr lIns="0">
            <a:noAutofit/>
          </a:bodyPr>
          <a:lstStyle>
            <a:lvl1pPr marL="0" indent="0">
              <a:buNone/>
              <a:defRPr sz="1400" baseline="0">
                <a:solidFill>
                  <a:srgbClr val="FFFFFF"/>
                </a:solidFill>
                <a:latin typeface="Roboto Light"/>
                <a:cs typeface="Roboto Light"/>
              </a:defRPr>
            </a:lvl1pPr>
          </a:lstStyle>
          <a:p>
            <a:pPr lvl="0"/>
            <a:r>
              <a:rPr lang="en-US" dirty="0"/>
              <a:t>This is your subhead area</a:t>
            </a:r>
            <a:br>
              <a:rPr lang="en-US" dirty="0"/>
            </a:br>
            <a:r>
              <a:rPr lang="en-US" dirty="0"/>
              <a:t>February 15, 2022</a:t>
            </a:r>
          </a:p>
        </p:txBody>
      </p:sp>
      <p:pic>
        <p:nvPicPr>
          <p:cNvPr id="23" name="Picture 14">
            <a:extLst>
              <a:ext uri="{FF2B5EF4-FFF2-40B4-BE49-F238E27FC236}">
                <a16:creationId xmlns:a16="http://schemas.microsoft.com/office/drawing/2014/main" id="{E3BCE004-C66D-C34F-813B-F47692AEB10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auto">
          <a:xfrm>
            <a:off x="7165075" y="4460901"/>
            <a:ext cx="1600502" cy="28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394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_Premera">
    <p:spTree>
      <p:nvGrpSpPr>
        <p:cNvPr id="1" name=""/>
        <p:cNvGrpSpPr/>
        <p:nvPr/>
      </p:nvGrpSpPr>
      <p:grpSpPr>
        <a:xfrm>
          <a:off x="0" y="0"/>
          <a:ext cx="0" cy="0"/>
          <a:chOff x="0" y="0"/>
          <a:chExt cx="0" cy="0"/>
        </a:xfrm>
      </p:grpSpPr>
      <p:sp>
        <p:nvSpPr>
          <p:cNvPr id="7" name="Rectangle 6"/>
          <p:cNvSpPr/>
          <p:nvPr userDrawn="1"/>
        </p:nvSpPr>
        <p:spPr>
          <a:xfrm rot="10800000">
            <a:off x="1" y="4695466"/>
            <a:ext cx="9144000" cy="448031"/>
          </a:xfrm>
          <a:prstGeom prst="rect">
            <a:avLst/>
          </a:prstGeom>
          <a:gradFill flip="none" rotWithShape="1">
            <a:gsLst>
              <a:gs pos="15000">
                <a:srgbClr val="009BDB"/>
              </a:gs>
              <a:gs pos="100000">
                <a:schemeClr val="accent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457200" y="0"/>
            <a:ext cx="8495119" cy="775115"/>
          </a:xfrm>
        </p:spPr>
        <p:txBody>
          <a:bodyPr lIns="0" anchor="b" anchorCtr="0">
            <a:noAutofit/>
          </a:bodyPr>
          <a:lstStyle>
            <a:lvl1pPr marL="0" indent="0">
              <a:buNone/>
              <a:defRPr sz="2600" baseline="0">
                <a:latin typeface="Lora Regular"/>
                <a:cs typeface="Lora Regular"/>
              </a:defRPr>
            </a:lvl1pPr>
          </a:lstStyle>
          <a:p>
            <a:pPr lvl="0"/>
            <a:r>
              <a:rPr lang="en-US" dirty="0"/>
              <a:t>This is a headline</a:t>
            </a:r>
          </a:p>
        </p:txBody>
      </p:sp>
      <p:sp>
        <p:nvSpPr>
          <p:cNvPr id="14" name="Text Placeholder 13"/>
          <p:cNvSpPr>
            <a:spLocks noGrp="1"/>
          </p:cNvSpPr>
          <p:nvPr>
            <p:ph type="body" sz="quarter" idx="11" hasCustomPrompt="1"/>
          </p:nvPr>
        </p:nvSpPr>
        <p:spPr>
          <a:xfrm>
            <a:off x="457200" y="1489496"/>
            <a:ext cx="8495119" cy="2404520"/>
          </a:xfrm>
        </p:spPr>
        <p:txBody>
          <a:bodyPr lIns="0">
            <a:noAutofit/>
          </a:bodyPr>
          <a:lstStyle>
            <a:lvl1pPr marL="228600" indent="-228600">
              <a:buSzPct val="75000"/>
              <a:defRPr sz="1600">
                <a:latin typeface="Roboto Light"/>
                <a:cs typeface="Roboto Light"/>
              </a:defRPr>
            </a:lvl1pPr>
            <a:lvl2pPr marL="458788" indent="-230188">
              <a:buSzPct val="60000"/>
              <a:buFont typeface="Courier New"/>
              <a:buChar char="o"/>
              <a:defRPr sz="1600">
                <a:latin typeface="Roboto Light"/>
                <a:cs typeface="Roboto Light"/>
              </a:defRPr>
            </a:lvl2pPr>
            <a:lvl3pPr marL="685800" indent="-227013">
              <a:buSzPct val="75000"/>
              <a:defRPr sz="1600">
                <a:latin typeface="Roboto Light"/>
                <a:cs typeface="Roboto Light"/>
              </a:defRPr>
            </a:lvl3pPr>
            <a:lvl4pPr marL="914400" indent="-228600">
              <a:buSzPct val="60000"/>
              <a:defRPr sz="1600">
                <a:latin typeface="Roboto Light"/>
                <a:cs typeface="Roboto Light"/>
              </a:defRPr>
            </a:lvl4pPr>
            <a:lvl5pPr marL="1143000" indent="-228600">
              <a:buSzPct val="75000"/>
              <a:defRPr sz="1600">
                <a:latin typeface="Roboto Light"/>
                <a:cs typeface="Roboto Light"/>
              </a:defRPr>
            </a:lvl5pPr>
          </a:lstStyle>
          <a:p>
            <a:pPr lvl="0"/>
            <a:r>
              <a:rPr lang="en-US" dirty="0"/>
              <a:t>This is the first bullet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E3D94141-2BA3-5141-A22F-7EE2FDF54D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622" t="-7725" r="-2490" b="-18191"/>
          <a:stretch/>
        </p:blipFill>
        <p:spPr>
          <a:xfrm>
            <a:off x="7458501" y="4779370"/>
            <a:ext cx="1282890" cy="280225"/>
          </a:xfrm>
          <a:prstGeom prst="rect">
            <a:avLst/>
          </a:prstGeom>
        </p:spPr>
      </p:pic>
      <p:sp>
        <p:nvSpPr>
          <p:cNvPr id="10" name="Text Placeholder 9">
            <a:extLst>
              <a:ext uri="{FF2B5EF4-FFF2-40B4-BE49-F238E27FC236}">
                <a16:creationId xmlns:a16="http://schemas.microsoft.com/office/drawing/2014/main" id="{8AB76AA3-7D81-4749-AE31-355B42A2A962}"/>
              </a:ext>
            </a:extLst>
          </p:cNvPr>
          <p:cNvSpPr>
            <a:spLocks noGrp="1"/>
          </p:cNvSpPr>
          <p:nvPr>
            <p:ph type="body" sz="quarter" idx="12" hasCustomPrompt="1"/>
          </p:nvPr>
        </p:nvSpPr>
        <p:spPr>
          <a:xfrm>
            <a:off x="457200" y="883740"/>
            <a:ext cx="8229600" cy="292100"/>
          </a:xfrm>
        </p:spPr>
        <p:txBody>
          <a:bodyPr lIns="0"/>
          <a:lstStyle>
            <a:lvl1pPr marL="0" indent="0">
              <a:buFontTx/>
              <a:buNone/>
              <a:defRPr b="0" i="0">
                <a:latin typeface="Roboto" panose="02000000000000000000" pitchFamily="2" charset="0"/>
                <a:ea typeface="Roboto" panose="02000000000000000000" pitchFamily="2" charset="0"/>
                <a:cs typeface="Roboto"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This is a subhead</a:t>
            </a:r>
          </a:p>
        </p:txBody>
      </p:sp>
    </p:spTree>
    <p:extLst>
      <p:ext uri="{BB962C8B-B14F-4D97-AF65-F5344CB8AC3E}">
        <p14:creationId xmlns:p14="http://schemas.microsoft.com/office/powerpoint/2010/main" val="2160941805"/>
      </p:ext>
    </p:extLst>
  </p:cSld>
  <p:clrMapOvr>
    <a:masterClrMapping/>
  </p:clrMapOvr>
  <p:extLst>
    <p:ext uri="{DCECCB84-F9BA-43D5-87BE-67443E8EF086}">
      <p15:sldGuideLst xmlns:p15="http://schemas.microsoft.com/office/powerpoint/2012/main">
        <p15:guide id="1" pos="2880">
          <p15:clr>
            <a:srgbClr val="FBAE40"/>
          </p15:clr>
        </p15:guide>
        <p15:guide id="2" pos="288">
          <p15:clr>
            <a:srgbClr val="FBAE40"/>
          </p15:clr>
        </p15:guide>
        <p15:guide id="3" pos="54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hank you slide_Premera">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629686"/>
            <a:ext cx="8595360" cy="865565"/>
          </a:xfrm>
        </p:spPr>
        <p:txBody>
          <a:bodyPr anchor="t" anchorCtr="0">
            <a:noAutofit/>
          </a:bodyPr>
          <a:lstStyle>
            <a:lvl1pPr>
              <a:defRPr>
                <a:solidFill>
                  <a:schemeClr val="bg1"/>
                </a:solidFill>
                <a:latin typeface="Lora Regular"/>
                <a:cs typeface="Lora Regular"/>
              </a:defRPr>
            </a:lvl1pPr>
          </a:lstStyle>
          <a:p>
            <a:r>
              <a:rPr lang="en-US" dirty="0"/>
              <a:t>Thank you</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pic>
        <p:nvPicPr>
          <p:cNvPr id="6" name="Graphic 5">
            <a:extLst>
              <a:ext uri="{FF2B5EF4-FFF2-40B4-BE49-F238E27FC236}">
                <a16:creationId xmlns:a16="http://schemas.microsoft.com/office/drawing/2014/main" id="{5CEE6B18-1010-9044-A01E-DC10B0BF95F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622" t="-7725" r="-2490" b="-18191"/>
          <a:stretch/>
        </p:blipFill>
        <p:spPr>
          <a:xfrm>
            <a:off x="7297772" y="4393857"/>
            <a:ext cx="1282890" cy="280225"/>
          </a:xfrm>
          <a:prstGeom prst="rect">
            <a:avLst/>
          </a:prstGeom>
        </p:spPr>
      </p:pic>
    </p:spTree>
    <p:extLst>
      <p:ext uri="{BB962C8B-B14F-4D97-AF65-F5344CB8AC3E}">
        <p14:creationId xmlns:p14="http://schemas.microsoft.com/office/powerpoint/2010/main" val="3898567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ption 1_Premera">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391703"/>
            <a:ext cx="8595360" cy="865565"/>
          </a:xfrm>
        </p:spPr>
        <p:txBody>
          <a:bodyPr anchor="t" anchorCtr="0">
            <a:noAutofit/>
          </a:bodyPr>
          <a:lstStyle>
            <a:lvl1pPr>
              <a:defRPr>
                <a:solidFill>
                  <a:schemeClr val="bg1"/>
                </a:solidFill>
                <a:latin typeface="Lora Regular"/>
                <a:cs typeface="Lora Regular"/>
              </a:defRPr>
            </a:lvl1pPr>
          </a:lstStyle>
          <a:p>
            <a:r>
              <a:rPr lang="en-US" dirty="0"/>
              <a:t>This is your headline area</a:t>
            </a:r>
          </a:p>
        </p:txBody>
      </p:sp>
      <p:sp>
        <p:nvSpPr>
          <p:cNvPr id="3" name="Subtitle 2"/>
          <p:cNvSpPr>
            <a:spLocks noGrp="1"/>
          </p:cNvSpPr>
          <p:nvPr>
            <p:ph type="subTitle" idx="1" hasCustomPrompt="1"/>
          </p:nvPr>
        </p:nvSpPr>
        <p:spPr>
          <a:xfrm>
            <a:off x="274320" y="2846579"/>
            <a:ext cx="8595360" cy="1190945"/>
          </a:xfrm>
        </p:spPr>
        <p:txBody>
          <a:bodyPr anchor="t" anchorCtr="0">
            <a:noAutofit/>
          </a:bodyPr>
          <a:lstStyle>
            <a:lvl1pPr marL="0" indent="0" algn="ctr">
              <a:lnSpc>
                <a:spcPct val="110000"/>
              </a:lnSpc>
              <a:buNone/>
              <a:defRPr sz="1400" baseline="0">
                <a:solidFill>
                  <a:srgbClr val="FFFFFF"/>
                </a:solidFill>
                <a:latin typeface="Roboto Light"/>
                <a:cs typeface="Robot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your subhead area</a:t>
            </a:r>
          </a:p>
          <a:p>
            <a:r>
              <a:rPr lang="en-US" dirty="0"/>
              <a:t>February 15, 2022</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cxnSp>
        <p:nvCxnSpPr>
          <p:cNvPr id="9" name="Straight Connector 8"/>
          <p:cNvCxnSpPr/>
          <p:nvPr userDrawn="1"/>
        </p:nvCxnSpPr>
        <p:spPr>
          <a:xfrm>
            <a:off x="4412242" y="2501898"/>
            <a:ext cx="320040" cy="0"/>
          </a:xfrm>
          <a:prstGeom prst="line">
            <a:avLst/>
          </a:prstGeom>
          <a:noFill/>
          <a:ln w="50800" cap="flat" cmpd="sng" algn="ctr">
            <a:solidFill>
              <a:sysClr val="window" lastClr="FFFFFF"/>
            </a:solidFill>
            <a:prstDash val="solid"/>
          </a:ln>
          <a:effectLst/>
        </p:spPr>
      </p:cxnSp>
      <p:pic>
        <p:nvPicPr>
          <p:cNvPr id="11" name="Picture 10"/>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49164" y="4285397"/>
            <a:ext cx="1304213" cy="311097"/>
          </a:xfrm>
          <a:prstGeom prst="rect">
            <a:avLst/>
          </a:prstGeom>
        </p:spPr>
      </p:pic>
      <p:sp>
        <p:nvSpPr>
          <p:cNvPr id="15" name="Text Placeholder 14"/>
          <p:cNvSpPr>
            <a:spLocks noGrp="1"/>
          </p:cNvSpPr>
          <p:nvPr>
            <p:ph type="body" sz="quarter" idx="12" hasCustomPrompt="1"/>
          </p:nvPr>
        </p:nvSpPr>
        <p:spPr>
          <a:xfrm>
            <a:off x="249238" y="4923896"/>
            <a:ext cx="3463925" cy="177271"/>
          </a:xfrm>
        </p:spPr>
        <p:txBody>
          <a:bodyPr>
            <a:noAutofit/>
          </a:bodyPr>
          <a:lstStyle>
            <a:lvl1pPr marL="0" indent="0">
              <a:buNone/>
              <a:defRPr sz="700" baseline="0">
                <a:solidFill>
                  <a:srgbClr val="FFFFFF"/>
                </a:solidFill>
                <a:latin typeface="Roboto Light"/>
                <a:cs typeface="Roboto Light"/>
              </a:defRPr>
            </a:lvl1pPr>
          </a:lstStyle>
          <a:p>
            <a:pPr lvl="0"/>
            <a:r>
              <a:rPr lang="en-US" dirty="0"/>
              <a:t>© 2022 </a:t>
            </a:r>
            <a:r>
              <a:rPr lang="en-US" dirty="0" err="1"/>
              <a:t>Premera</a:t>
            </a:r>
            <a:r>
              <a:rPr lang="en-US" dirty="0"/>
              <a:t>. Proprietary and Confidential.</a:t>
            </a:r>
          </a:p>
        </p:txBody>
      </p:sp>
    </p:spTree>
    <p:extLst>
      <p:ext uri="{BB962C8B-B14F-4D97-AF65-F5344CB8AC3E}">
        <p14:creationId xmlns:p14="http://schemas.microsoft.com/office/powerpoint/2010/main" val="239555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_PBC_AK_Option 2">
    <p:bg>
      <p:bgPr>
        <a:gradFill flip="none" rotWithShape="1">
          <a:gsLst>
            <a:gs pos="1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6DF3C3-3806-634B-BA18-5B33C53893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0966" cy="5143500"/>
          </a:xfrm>
          <a:prstGeom prst="rect">
            <a:avLst/>
          </a:prstGeom>
        </p:spPr>
      </p:pic>
      <p:sp>
        <p:nvSpPr>
          <p:cNvPr id="3" name="Text Placeholder 2"/>
          <p:cNvSpPr>
            <a:spLocks noGrp="1"/>
          </p:cNvSpPr>
          <p:nvPr>
            <p:ph type="body" idx="1" hasCustomPrompt="1"/>
          </p:nvPr>
        </p:nvSpPr>
        <p:spPr>
          <a:xfrm>
            <a:off x="432222" y="2770099"/>
            <a:ext cx="5369138" cy="1125140"/>
          </a:xfrm>
        </p:spPr>
        <p:txBody>
          <a:bodyPr lIns="0" anchor="ctr" anchorCtr="0">
            <a:noAutofit/>
          </a:bodyPr>
          <a:lstStyle>
            <a:lvl1pPr marL="0" indent="0">
              <a:buNone/>
              <a:defRPr sz="1600" baseline="0">
                <a:solidFill>
                  <a:schemeClr val="tx1"/>
                </a:solidFill>
                <a:latin typeface="Roboto Light"/>
                <a:cs typeface="Roboto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your subhead area</a:t>
            </a:r>
          </a:p>
          <a:p>
            <a:pPr lvl="0"/>
            <a:r>
              <a:rPr lang="en-US" dirty="0"/>
              <a:t>February 15, 2022</a:t>
            </a:r>
          </a:p>
        </p:txBody>
      </p:sp>
      <p:cxnSp>
        <p:nvCxnSpPr>
          <p:cNvPr id="9" name="Straight Connector 8"/>
          <p:cNvCxnSpPr/>
          <p:nvPr userDrawn="1"/>
        </p:nvCxnSpPr>
        <p:spPr>
          <a:xfrm>
            <a:off x="432222" y="2766924"/>
            <a:ext cx="320040" cy="0"/>
          </a:xfrm>
          <a:prstGeom prst="line">
            <a:avLst/>
          </a:prstGeom>
          <a:noFill/>
          <a:ln w="50800" cap="flat" cmpd="sng" algn="ctr">
            <a:solidFill>
              <a:schemeClr val="tx1"/>
            </a:solidFill>
            <a:prstDash val="solid"/>
          </a:ln>
          <a:effectLst/>
        </p:spPr>
      </p:cxnSp>
      <p:pic>
        <p:nvPicPr>
          <p:cNvPr id="10" name="Picture 9"/>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32221" y="4211004"/>
            <a:ext cx="1673352" cy="407031"/>
          </a:xfrm>
          <a:prstGeom prst="rect">
            <a:avLst/>
          </a:prstGeom>
        </p:spPr>
      </p:pic>
      <p:sp>
        <p:nvSpPr>
          <p:cNvPr id="14" name="TextBox 13"/>
          <p:cNvSpPr txBox="1"/>
          <p:nvPr userDrawn="1"/>
        </p:nvSpPr>
        <p:spPr>
          <a:xfrm>
            <a:off x="432222" y="4845005"/>
            <a:ext cx="3851804" cy="200055"/>
          </a:xfrm>
          <a:prstGeom prst="rect">
            <a:avLst/>
          </a:prstGeom>
          <a:noFill/>
        </p:spPr>
        <p:txBody>
          <a:bodyPr wrap="square" lIns="0" tIns="0" rIns="0" bIns="0" rtlCol="0">
            <a:noAutofit/>
          </a:bodyPr>
          <a:lstStyle/>
          <a:p>
            <a:r>
              <a:rPr lang="en-US" sz="700" dirty="0">
                <a:solidFill>
                  <a:schemeClr val="tx1"/>
                </a:solidFill>
                <a:latin typeface="Roboto Light"/>
                <a:cs typeface="Roboto Light"/>
              </a:rPr>
              <a:t>© 2022 </a:t>
            </a:r>
            <a:r>
              <a:rPr lang="en-US" sz="700" dirty="0" err="1">
                <a:solidFill>
                  <a:schemeClr val="tx1"/>
                </a:solidFill>
                <a:latin typeface="Roboto Light"/>
                <a:cs typeface="Roboto Light"/>
              </a:rPr>
              <a:t>Premera</a:t>
            </a:r>
            <a:r>
              <a:rPr lang="en-US" sz="700" dirty="0">
                <a:solidFill>
                  <a:schemeClr val="tx1"/>
                </a:solidFill>
                <a:latin typeface="Roboto Light"/>
                <a:cs typeface="Roboto Light"/>
              </a:rPr>
              <a:t>. Proprietary and Confidential.</a:t>
            </a:r>
          </a:p>
        </p:txBody>
      </p:sp>
      <p:sp>
        <p:nvSpPr>
          <p:cNvPr id="11" name="Title 1">
            <a:extLst>
              <a:ext uri="{FF2B5EF4-FFF2-40B4-BE49-F238E27FC236}">
                <a16:creationId xmlns:a16="http://schemas.microsoft.com/office/drawing/2014/main" id="{C5E3693E-EFCE-AC4D-90D9-8B3315ACC184}"/>
              </a:ext>
            </a:extLst>
          </p:cNvPr>
          <p:cNvSpPr>
            <a:spLocks noGrp="1"/>
          </p:cNvSpPr>
          <p:nvPr>
            <p:ph type="title" hasCustomPrompt="1"/>
          </p:nvPr>
        </p:nvSpPr>
        <p:spPr>
          <a:xfrm>
            <a:off x="432221" y="1098550"/>
            <a:ext cx="5369139" cy="1473200"/>
          </a:xfrm>
        </p:spPr>
        <p:txBody>
          <a:bodyPr lIns="0" anchor="t">
            <a:noAutofit/>
          </a:bodyPr>
          <a:lstStyle>
            <a:lvl1pPr algn="l">
              <a:defRPr sz="4000" b="0" cap="none" baseline="0">
                <a:latin typeface="Lora Regular"/>
                <a:cs typeface="Lora Regular"/>
              </a:defRPr>
            </a:lvl1pPr>
          </a:lstStyle>
          <a:p>
            <a:r>
              <a:rPr lang="en-US" dirty="0"/>
              <a:t>This is your </a:t>
            </a:r>
            <a:br>
              <a:rPr lang="en-US" dirty="0"/>
            </a:br>
            <a:r>
              <a:rPr lang="en-US" dirty="0"/>
              <a:t>headline area</a:t>
            </a:r>
          </a:p>
        </p:txBody>
      </p:sp>
    </p:spTree>
    <p:extLst>
      <p:ext uri="{BB962C8B-B14F-4D97-AF65-F5344CB8AC3E}">
        <p14:creationId xmlns:p14="http://schemas.microsoft.com/office/powerpoint/2010/main" val="2258694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ide Divider_PBC_AK_Option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17C7DAD-AEF7-2243-978F-114B0F96CD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E3977E23-FBED-6147-9F05-85B977065A40}"/>
              </a:ext>
            </a:extLst>
          </p:cNvPr>
          <p:cNvSpPr/>
          <p:nvPr userDrawn="1"/>
        </p:nvSpPr>
        <p:spPr>
          <a:xfrm>
            <a:off x="0" y="0"/>
            <a:ext cx="5108331" cy="5143500"/>
          </a:xfrm>
          <a:prstGeom prst="rect">
            <a:avLst/>
          </a:prstGeom>
          <a:gradFill flip="none" rotWithShape="1">
            <a:gsLst>
              <a:gs pos="0">
                <a:schemeClr val="bg1">
                  <a:alpha val="0"/>
                </a:schemeClr>
              </a:gs>
              <a:gs pos="63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rot="10800000">
            <a:off x="274320" y="274318"/>
            <a:ext cx="8595360" cy="4569681"/>
          </a:xfrm>
          <a:prstGeom prst="rect">
            <a:avLst/>
          </a:prstGeom>
          <a:noFill/>
          <a:ln w="69850" cmpd="sng">
            <a:gradFill flip="none" rotWithShape="1">
              <a:gsLst>
                <a:gs pos="100000">
                  <a:srgbClr val="009BDB"/>
                </a:gs>
                <a:gs pos="0">
                  <a:srgbClr val="3AAFA9"/>
                </a:gs>
              </a:gsLst>
              <a:lin ang="12000000" scaled="0"/>
              <a:tileRect/>
            </a:gradFill>
            <a:miter lim="800000"/>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680029" y="790596"/>
            <a:ext cx="3911282" cy="1391920"/>
          </a:xfrm>
        </p:spPr>
        <p:txBody>
          <a:bodyPr lIns="0">
            <a:noAutofit/>
          </a:bodyPr>
          <a:lstStyle>
            <a:lvl1pPr marL="0" indent="0">
              <a:spcBef>
                <a:spcPts val="0"/>
              </a:spcBef>
              <a:buNone/>
              <a:defRPr sz="4000" baseline="0">
                <a:latin typeface="Lora Regular"/>
                <a:cs typeface="Lora Regular"/>
              </a:defRPr>
            </a:lvl1pPr>
          </a:lstStyle>
          <a:p>
            <a:pPr lvl="0"/>
            <a:r>
              <a:rPr lang="en-US" dirty="0"/>
              <a:t>This is your </a:t>
            </a:r>
            <a:br>
              <a:rPr lang="en-US" dirty="0"/>
            </a:br>
            <a:r>
              <a:rPr lang="en-US" dirty="0"/>
              <a:t>headline area</a:t>
            </a:r>
          </a:p>
        </p:txBody>
      </p:sp>
      <p:cxnSp>
        <p:nvCxnSpPr>
          <p:cNvPr id="12" name="Straight Connector 11"/>
          <p:cNvCxnSpPr/>
          <p:nvPr userDrawn="1"/>
        </p:nvCxnSpPr>
        <p:spPr>
          <a:xfrm>
            <a:off x="680029" y="2439921"/>
            <a:ext cx="320040" cy="0"/>
          </a:xfrm>
          <a:prstGeom prst="line">
            <a:avLst/>
          </a:prstGeom>
          <a:noFill/>
          <a:ln w="50800" cap="flat" cmpd="sng" algn="ctr">
            <a:solidFill>
              <a:schemeClr val="tx1"/>
            </a:solidFill>
            <a:prstDash val="solid"/>
          </a:ln>
          <a:effectLst/>
        </p:spPr>
      </p:cxnSp>
      <p:sp>
        <p:nvSpPr>
          <p:cNvPr id="14" name="Text Placeholder 13"/>
          <p:cNvSpPr>
            <a:spLocks noGrp="1"/>
          </p:cNvSpPr>
          <p:nvPr>
            <p:ph type="body" sz="quarter" idx="11" hasCustomPrompt="1"/>
          </p:nvPr>
        </p:nvSpPr>
        <p:spPr>
          <a:xfrm>
            <a:off x="680029" y="2801959"/>
            <a:ext cx="4775200" cy="1604962"/>
          </a:xfrm>
        </p:spPr>
        <p:txBody>
          <a:bodyPr lIns="0">
            <a:noAutofit/>
          </a:bodyPr>
          <a:lstStyle>
            <a:lvl1pPr marL="0" indent="0">
              <a:lnSpc>
                <a:spcPct val="120000"/>
              </a:lnSpc>
              <a:buNone/>
              <a:defRPr sz="1400" baseline="0">
                <a:latin typeface="Roboto Light"/>
                <a:cs typeface="Roboto Light"/>
              </a:defRPr>
            </a:lvl1pPr>
          </a:lstStyle>
          <a:p>
            <a:pPr lvl="0"/>
            <a:r>
              <a:rPr lang="en-US" dirty="0"/>
              <a:t>This is your subhead area</a:t>
            </a:r>
            <a:br>
              <a:rPr lang="en-US" dirty="0"/>
            </a:br>
            <a:r>
              <a:rPr lang="en-US" dirty="0"/>
              <a:t>February 15, 2022</a:t>
            </a:r>
          </a:p>
        </p:txBody>
      </p:sp>
      <p:pic>
        <p:nvPicPr>
          <p:cNvPr id="19" name="Picture 18">
            <a:extLst>
              <a:ext uri="{FF2B5EF4-FFF2-40B4-BE49-F238E27FC236}">
                <a16:creationId xmlns:a16="http://schemas.microsoft.com/office/drawing/2014/main" id="{C182EFBC-92B0-1844-BDEE-3F99EE8274A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0029" y="4084471"/>
            <a:ext cx="1673352" cy="407031"/>
          </a:xfrm>
          <a:prstGeom prst="rect">
            <a:avLst/>
          </a:prstGeom>
        </p:spPr>
      </p:pic>
    </p:spTree>
    <p:extLst>
      <p:ext uri="{BB962C8B-B14F-4D97-AF65-F5344CB8AC3E}">
        <p14:creationId xmlns:p14="http://schemas.microsoft.com/office/powerpoint/2010/main" val="527655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lide Divider_PBC_AK_Option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9D9288-2ED0-064F-81D3-C3B275B25B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08" y="-8025"/>
            <a:ext cx="7739436" cy="5143500"/>
          </a:xfrm>
          <a:prstGeom prst="rect">
            <a:avLst/>
          </a:prstGeom>
        </p:spPr>
      </p:pic>
      <p:sp>
        <p:nvSpPr>
          <p:cNvPr id="14" name="Text Placeholder 13"/>
          <p:cNvSpPr>
            <a:spLocks noGrp="1"/>
          </p:cNvSpPr>
          <p:nvPr>
            <p:ph type="body" sz="quarter" idx="10" hasCustomPrompt="1"/>
          </p:nvPr>
        </p:nvSpPr>
        <p:spPr>
          <a:xfrm>
            <a:off x="4710381" y="896938"/>
            <a:ext cx="4188081" cy="1514387"/>
          </a:xfrm>
        </p:spPr>
        <p:txBody>
          <a:bodyPr lIns="0">
            <a:noAutofit/>
          </a:bodyPr>
          <a:lstStyle>
            <a:lvl1pPr marL="0" indent="0">
              <a:spcBef>
                <a:spcPts val="0"/>
              </a:spcBef>
              <a:buNone/>
              <a:defRPr sz="4000">
                <a:latin typeface="Lora Regular"/>
                <a:cs typeface="Lora Regular"/>
              </a:defRPr>
            </a:lvl1pPr>
          </a:lstStyle>
          <a:p>
            <a:pPr lvl="0"/>
            <a:r>
              <a:rPr lang="en-US" dirty="0"/>
              <a:t>This is a slide divider title</a:t>
            </a:r>
          </a:p>
        </p:txBody>
      </p:sp>
      <p:cxnSp>
        <p:nvCxnSpPr>
          <p:cNvPr id="15" name="Straight Connector 14"/>
          <p:cNvCxnSpPr/>
          <p:nvPr userDrawn="1"/>
        </p:nvCxnSpPr>
        <p:spPr>
          <a:xfrm>
            <a:off x="4710381" y="2563725"/>
            <a:ext cx="312247" cy="0"/>
          </a:xfrm>
          <a:prstGeom prst="line">
            <a:avLst/>
          </a:prstGeom>
          <a:noFill/>
          <a:ln w="50800" cap="flat" cmpd="sng" algn="ctr">
            <a:solidFill>
              <a:schemeClr val="tx1"/>
            </a:solidFill>
            <a:prstDash val="solid"/>
          </a:ln>
          <a:effectLst/>
        </p:spPr>
      </p:cxnSp>
      <p:sp>
        <p:nvSpPr>
          <p:cNvPr id="17" name="Text Placeholder 16"/>
          <p:cNvSpPr>
            <a:spLocks noGrp="1"/>
          </p:cNvSpPr>
          <p:nvPr>
            <p:ph type="body" sz="quarter" idx="11" hasCustomPrompt="1"/>
          </p:nvPr>
        </p:nvSpPr>
        <p:spPr>
          <a:xfrm>
            <a:off x="4710381" y="2768600"/>
            <a:ext cx="4188081" cy="1016000"/>
          </a:xfrm>
        </p:spPr>
        <p:txBody>
          <a:bodyPr lIns="0">
            <a:noAutofit/>
          </a:bodyPr>
          <a:lstStyle>
            <a:lvl1pPr marL="0" indent="0">
              <a:buFont typeface="Arial"/>
              <a:buNone/>
              <a:defRPr sz="1400">
                <a:latin typeface="Roboto Light"/>
                <a:cs typeface="Roboto Light"/>
              </a:defRPr>
            </a:lvl1pPr>
          </a:lstStyle>
          <a:p>
            <a:pPr lvl="0"/>
            <a:r>
              <a:rPr lang="en-US" dirty="0"/>
              <a:t>This is your subhead area</a:t>
            </a:r>
          </a:p>
          <a:p>
            <a:pPr lvl="0"/>
            <a:r>
              <a:rPr lang="en-US" dirty="0"/>
              <a:t>February 15, 2017</a:t>
            </a:r>
          </a:p>
        </p:txBody>
      </p:sp>
      <p:pic>
        <p:nvPicPr>
          <p:cNvPr id="18" name="Picture 17"/>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68488" y="4344798"/>
            <a:ext cx="1673352" cy="407031"/>
          </a:xfrm>
          <a:prstGeom prst="rect">
            <a:avLst/>
          </a:prstGeom>
        </p:spPr>
      </p:pic>
    </p:spTree>
    <p:extLst>
      <p:ext uri="{BB962C8B-B14F-4D97-AF65-F5344CB8AC3E}">
        <p14:creationId xmlns:p14="http://schemas.microsoft.com/office/powerpoint/2010/main" val="365673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PBC_Option 2">
    <p:bg>
      <p:bgPr>
        <a:gradFill flip="none" rotWithShape="1">
          <a:gsLst>
            <a:gs pos="1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6DF3C3-3806-634B-BA18-5B33C53893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0966" cy="5143500"/>
          </a:xfrm>
          <a:prstGeom prst="rect">
            <a:avLst/>
          </a:prstGeom>
        </p:spPr>
      </p:pic>
      <p:sp>
        <p:nvSpPr>
          <p:cNvPr id="2" name="Title 1"/>
          <p:cNvSpPr>
            <a:spLocks noGrp="1"/>
          </p:cNvSpPr>
          <p:nvPr>
            <p:ph type="title" hasCustomPrompt="1"/>
          </p:nvPr>
        </p:nvSpPr>
        <p:spPr>
          <a:xfrm>
            <a:off x="432221" y="1098550"/>
            <a:ext cx="5369139" cy="1473200"/>
          </a:xfrm>
        </p:spPr>
        <p:txBody>
          <a:bodyPr lIns="0" anchor="t">
            <a:noAutofit/>
          </a:bodyPr>
          <a:lstStyle>
            <a:lvl1pPr algn="l">
              <a:lnSpc>
                <a:spcPct val="100000"/>
              </a:lnSpc>
              <a:defRPr sz="4000" b="0" cap="none" baseline="0">
                <a:latin typeface="Lora Regular"/>
                <a:cs typeface="Lora Regular"/>
              </a:defRPr>
            </a:lvl1pPr>
          </a:lstStyle>
          <a:p>
            <a:r>
              <a:rPr lang="en-US" dirty="0"/>
              <a:t>This is your </a:t>
            </a:r>
            <a:br>
              <a:rPr lang="en-US" dirty="0"/>
            </a:br>
            <a:r>
              <a:rPr lang="en-US" dirty="0"/>
              <a:t>headline area</a:t>
            </a:r>
          </a:p>
        </p:txBody>
      </p:sp>
      <p:sp>
        <p:nvSpPr>
          <p:cNvPr id="3" name="Text Placeholder 2"/>
          <p:cNvSpPr>
            <a:spLocks noGrp="1"/>
          </p:cNvSpPr>
          <p:nvPr>
            <p:ph type="body" idx="1" hasCustomPrompt="1"/>
          </p:nvPr>
        </p:nvSpPr>
        <p:spPr>
          <a:xfrm>
            <a:off x="432222" y="2770099"/>
            <a:ext cx="5369138" cy="1125140"/>
          </a:xfrm>
        </p:spPr>
        <p:txBody>
          <a:bodyPr lIns="0" anchor="ctr" anchorCtr="0">
            <a:noAutofit/>
          </a:bodyPr>
          <a:lstStyle>
            <a:lvl1pPr marL="0" indent="0">
              <a:buNone/>
              <a:defRPr sz="1600" baseline="0">
                <a:solidFill>
                  <a:schemeClr val="tx1"/>
                </a:solidFill>
                <a:latin typeface="Roboto Light"/>
                <a:cs typeface="Roboto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your subhead area</a:t>
            </a:r>
          </a:p>
          <a:p>
            <a:pPr lvl="0"/>
            <a:r>
              <a:rPr lang="en-US" dirty="0"/>
              <a:t>February 15, 2022</a:t>
            </a:r>
          </a:p>
        </p:txBody>
      </p:sp>
      <p:cxnSp>
        <p:nvCxnSpPr>
          <p:cNvPr id="9" name="Straight Connector 8"/>
          <p:cNvCxnSpPr/>
          <p:nvPr userDrawn="1"/>
        </p:nvCxnSpPr>
        <p:spPr>
          <a:xfrm>
            <a:off x="432222" y="2766924"/>
            <a:ext cx="320040" cy="0"/>
          </a:xfrm>
          <a:prstGeom prst="line">
            <a:avLst/>
          </a:prstGeom>
          <a:noFill/>
          <a:ln w="50800" cap="flat" cmpd="sng" algn="ctr">
            <a:solidFill>
              <a:schemeClr val="tx1"/>
            </a:solidFill>
            <a:prstDash val="solid"/>
          </a:ln>
          <a:effectLst/>
        </p:spPr>
      </p:cxnSp>
      <p:pic>
        <p:nvPicPr>
          <p:cNvPr id="10" name="Picture 9" descr="PBC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2221" y="4185920"/>
            <a:ext cx="1673352" cy="457200"/>
          </a:xfrm>
          <a:prstGeom prst="rect">
            <a:avLst/>
          </a:prstGeom>
        </p:spPr>
      </p:pic>
      <p:sp>
        <p:nvSpPr>
          <p:cNvPr id="14" name="TextBox 13"/>
          <p:cNvSpPr txBox="1"/>
          <p:nvPr userDrawn="1"/>
        </p:nvSpPr>
        <p:spPr>
          <a:xfrm>
            <a:off x="432222" y="4845005"/>
            <a:ext cx="3851804" cy="200055"/>
          </a:xfrm>
          <a:prstGeom prst="rect">
            <a:avLst/>
          </a:prstGeom>
          <a:noFill/>
        </p:spPr>
        <p:txBody>
          <a:bodyPr wrap="square" lIns="0" tIns="0" rIns="0" bIns="0" rtlCol="0">
            <a:noAutofit/>
          </a:bodyPr>
          <a:lstStyle/>
          <a:p>
            <a:r>
              <a:rPr lang="en-US" sz="700" dirty="0">
                <a:solidFill>
                  <a:schemeClr val="tx1"/>
                </a:solidFill>
                <a:latin typeface="Roboto Light"/>
                <a:cs typeface="Roboto Light"/>
              </a:rPr>
              <a:t>© 2022 </a:t>
            </a:r>
            <a:r>
              <a:rPr lang="en-US" sz="700" dirty="0" err="1">
                <a:solidFill>
                  <a:schemeClr val="tx1"/>
                </a:solidFill>
                <a:latin typeface="Roboto Light"/>
                <a:cs typeface="Roboto Light"/>
              </a:rPr>
              <a:t>Premera</a:t>
            </a:r>
            <a:r>
              <a:rPr lang="en-US" sz="700" dirty="0">
                <a:solidFill>
                  <a:schemeClr val="tx1"/>
                </a:solidFill>
                <a:latin typeface="Roboto Light"/>
                <a:cs typeface="Roboto Light"/>
              </a:rPr>
              <a:t>. Proprietary and Confidential.</a:t>
            </a:r>
          </a:p>
        </p:txBody>
      </p:sp>
    </p:spTree>
    <p:extLst>
      <p:ext uri="{BB962C8B-B14F-4D97-AF65-F5344CB8AC3E}">
        <p14:creationId xmlns:p14="http://schemas.microsoft.com/office/powerpoint/2010/main" val="2546219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lide Divider_PBC_AK_Option3">
    <p:bg>
      <p:bgPr>
        <a:gradFill flip="none" rotWithShape="1">
          <a:gsLst>
            <a:gs pos="47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DB5485-8EFB-B949-AFFC-FB237F1A7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1" name="Rectangle 20">
            <a:extLst>
              <a:ext uri="{FF2B5EF4-FFF2-40B4-BE49-F238E27FC236}">
                <a16:creationId xmlns:a16="http://schemas.microsoft.com/office/drawing/2014/main" id="{F7E23537-EA3A-BF42-A3FC-CB7CE54A47CF}"/>
              </a:ext>
            </a:extLst>
          </p:cNvPr>
          <p:cNvSpPr/>
          <p:nvPr userDrawn="1"/>
        </p:nvSpPr>
        <p:spPr>
          <a:xfrm>
            <a:off x="3782947" y="1"/>
            <a:ext cx="5361054" cy="5143500"/>
          </a:xfrm>
          <a:prstGeom prst="rect">
            <a:avLst/>
          </a:prstGeom>
          <a:gradFill>
            <a:gsLst>
              <a:gs pos="0">
                <a:srgbClr val="00A7B5"/>
              </a:gs>
              <a:gs pos="100000">
                <a:srgbClr val="0085CA"/>
              </a:gs>
            </a:gsLs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a:ea typeface="+mn-ea"/>
              <a:cs typeface="+mn-cs"/>
            </a:endParaRPr>
          </a:p>
        </p:txBody>
      </p:sp>
      <p:sp>
        <p:nvSpPr>
          <p:cNvPr id="9" name="Text Placeholder 8"/>
          <p:cNvSpPr>
            <a:spLocks noGrp="1"/>
          </p:cNvSpPr>
          <p:nvPr>
            <p:ph type="body" sz="quarter" idx="10" hasCustomPrompt="1"/>
          </p:nvPr>
        </p:nvSpPr>
        <p:spPr>
          <a:xfrm>
            <a:off x="4241800" y="980758"/>
            <a:ext cx="4902200" cy="1524000"/>
          </a:xfrm>
        </p:spPr>
        <p:txBody>
          <a:bodyPr lIns="0">
            <a:noAutofit/>
          </a:bodyPr>
          <a:lstStyle>
            <a:lvl1pPr marL="0" indent="0">
              <a:spcBef>
                <a:spcPts val="0"/>
              </a:spcBef>
              <a:buNone/>
              <a:defRPr sz="4000" baseline="0">
                <a:solidFill>
                  <a:schemeClr val="bg1"/>
                </a:solidFill>
                <a:latin typeface="Lora Regular"/>
                <a:cs typeface="Lora Regular"/>
              </a:defRPr>
            </a:lvl1pPr>
          </a:lstStyle>
          <a:p>
            <a:pPr lvl="0"/>
            <a:r>
              <a:rPr lang="en-US" dirty="0"/>
              <a:t>This is a slide divider title</a:t>
            </a:r>
          </a:p>
        </p:txBody>
      </p:sp>
      <p:cxnSp>
        <p:nvCxnSpPr>
          <p:cNvPr id="10" name="Straight Connector 9"/>
          <p:cNvCxnSpPr>
            <a:cxnSpLocks/>
          </p:cNvCxnSpPr>
          <p:nvPr userDrawn="1"/>
        </p:nvCxnSpPr>
        <p:spPr>
          <a:xfrm>
            <a:off x="4241800" y="2719818"/>
            <a:ext cx="61680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1" hasCustomPrompt="1"/>
          </p:nvPr>
        </p:nvSpPr>
        <p:spPr>
          <a:xfrm>
            <a:off x="4241800" y="2928620"/>
            <a:ext cx="4902200" cy="1092200"/>
          </a:xfrm>
        </p:spPr>
        <p:txBody>
          <a:bodyPr lIns="0">
            <a:noAutofit/>
          </a:bodyPr>
          <a:lstStyle>
            <a:lvl1pPr marL="0" indent="0">
              <a:buNone/>
              <a:defRPr sz="1400" baseline="0">
                <a:solidFill>
                  <a:srgbClr val="FFFFFF"/>
                </a:solidFill>
                <a:latin typeface="Roboto Light"/>
                <a:cs typeface="Roboto Light"/>
              </a:defRPr>
            </a:lvl1pPr>
          </a:lstStyle>
          <a:p>
            <a:pPr lvl="0"/>
            <a:r>
              <a:rPr lang="en-US" dirty="0"/>
              <a:t>This is your subhead area</a:t>
            </a:r>
            <a:br>
              <a:rPr lang="en-US" dirty="0"/>
            </a:br>
            <a:r>
              <a:rPr lang="en-US" dirty="0"/>
              <a:t>February 15, 2022</a:t>
            </a:r>
          </a:p>
        </p:txBody>
      </p:sp>
      <p:pic>
        <p:nvPicPr>
          <p:cNvPr id="23" name="Picture 14">
            <a:extLst>
              <a:ext uri="{FF2B5EF4-FFF2-40B4-BE49-F238E27FC236}">
                <a16:creationId xmlns:a16="http://schemas.microsoft.com/office/drawing/2014/main" id="{E3BCE004-C66D-C34F-813B-F47692AEB10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auto">
          <a:xfrm>
            <a:off x="7165075" y="4414505"/>
            <a:ext cx="1600502" cy="38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644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slide_PBC_AK">
    <p:spTree>
      <p:nvGrpSpPr>
        <p:cNvPr id="1" name=""/>
        <p:cNvGrpSpPr/>
        <p:nvPr/>
      </p:nvGrpSpPr>
      <p:grpSpPr>
        <a:xfrm>
          <a:off x="0" y="0"/>
          <a:ext cx="0" cy="0"/>
          <a:chOff x="0" y="0"/>
          <a:chExt cx="0" cy="0"/>
        </a:xfrm>
      </p:grpSpPr>
      <p:sp>
        <p:nvSpPr>
          <p:cNvPr id="7" name="Rectangle 6"/>
          <p:cNvSpPr/>
          <p:nvPr userDrawn="1"/>
        </p:nvSpPr>
        <p:spPr>
          <a:xfrm rot="10800000">
            <a:off x="1" y="4695466"/>
            <a:ext cx="9144000" cy="448031"/>
          </a:xfrm>
          <a:prstGeom prst="rect">
            <a:avLst/>
          </a:prstGeom>
          <a:gradFill flip="none" rotWithShape="1">
            <a:gsLst>
              <a:gs pos="15000">
                <a:srgbClr val="009BDB"/>
              </a:gs>
              <a:gs pos="100000">
                <a:schemeClr val="accent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457200" y="0"/>
            <a:ext cx="8495119" cy="775115"/>
          </a:xfrm>
        </p:spPr>
        <p:txBody>
          <a:bodyPr lIns="0" anchor="b" anchorCtr="0">
            <a:noAutofit/>
          </a:bodyPr>
          <a:lstStyle>
            <a:lvl1pPr marL="0" indent="0">
              <a:buNone/>
              <a:defRPr sz="2600" baseline="0">
                <a:latin typeface="Lora Regular"/>
                <a:cs typeface="Lora Regular"/>
              </a:defRPr>
            </a:lvl1pPr>
          </a:lstStyle>
          <a:p>
            <a:pPr lvl="0"/>
            <a:r>
              <a:rPr lang="en-US" dirty="0"/>
              <a:t>This is a headline</a:t>
            </a:r>
          </a:p>
        </p:txBody>
      </p:sp>
      <p:sp>
        <p:nvSpPr>
          <p:cNvPr id="14" name="Text Placeholder 13"/>
          <p:cNvSpPr>
            <a:spLocks noGrp="1"/>
          </p:cNvSpPr>
          <p:nvPr>
            <p:ph type="body" sz="quarter" idx="11" hasCustomPrompt="1"/>
          </p:nvPr>
        </p:nvSpPr>
        <p:spPr>
          <a:xfrm>
            <a:off x="457200" y="1489496"/>
            <a:ext cx="8495119" cy="2404520"/>
          </a:xfrm>
        </p:spPr>
        <p:txBody>
          <a:bodyPr lIns="0">
            <a:noAutofit/>
          </a:bodyPr>
          <a:lstStyle>
            <a:lvl1pPr marL="228600" indent="-228600">
              <a:buSzPct val="75000"/>
              <a:defRPr sz="1600">
                <a:latin typeface="Roboto Light"/>
                <a:cs typeface="Roboto Light"/>
              </a:defRPr>
            </a:lvl1pPr>
            <a:lvl2pPr marL="458788" indent="-230188">
              <a:buSzPct val="60000"/>
              <a:buFont typeface="Courier New"/>
              <a:buChar char="o"/>
              <a:defRPr sz="1600">
                <a:latin typeface="Roboto Light"/>
                <a:cs typeface="Roboto Light"/>
              </a:defRPr>
            </a:lvl2pPr>
            <a:lvl3pPr marL="685800" indent="-227013">
              <a:buSzPct val="75000"/>
              <a:defRPr sz="1600">
                <a:latin typeface="Roboto Light"/>
                <a:cs typeface="Roboto Light"/>
              </a:defRPr>
            </a:lvl3pPr>
            <a:lvl4pPr marL="914400" indent="-228600">
              <a:buSzPct val="60000"/>
              <a:defRPr sz="1600">
                <a:latin typeface="Roboto Light"/>
                <a:cs typeface="Roboto Light"/>
              </a:defRPr>
            </a:lvl4pPr>
            <a:lvl5pPr marL="1143000" indent="-228600">
              <a:buSzPct val="75000"/>
              <a:defRPr sz="1600">
                <a:latin typeface="Roboto Light"/>
                <a:cs typeface="Roboto Light"/>
              </a:defRPr>
            </a:lvl5pPr>
          </a:lstStyle>
          <a:p>
            <a:pPr lvl="0"/>
            <a:r>
              <a:rPr lang="en-US" dirty="0"/>
              <a:t>This is the first bullet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E3D94141-2BA3-5141-A22F-7EE2FDF54D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189" t="-8246" r="-3038"/>
          <a:stretch/>
        </p:blipFill>
        <p:spPr>
          <a:xfrm>
            <a:off x="7500638" y="4760647"/>
            <a:ext cx="1234958" cy="297542"/>
          </a:xfrm>
          <a:prstGeom prst="rect">
            <a:avLst/>
          </a:prstGeom>
        </p:spPr>
      </p:pic>
      <p:sp>
        <p:nvSpPr>
          <p:cNvPr id="10" name="Text Placeholder 9">
            <a:extLst>
              <a:ext uri="{FF2B5EF4-FFF2-40B4-BE49-F238E27FC236}">
                <a16:creationId xmlns:a16="http://schemas.microsoft.com/office/drawing/2014/main" id="{8AB76AA3-7D81-4749-AE31-355B42A2A962}"/>
              </a:ext>
            </a:extLst>
          </p:cNvPr>
          <p:cNvSpPr>
            <a:spLocks noGrp="1"/>
          </p:cNvSpPr>
          <p:nvPr>
            <p:ph type="body" sz="quarter" idx="12" hasCustomPrompt="1"/>
          </p:nvPr>
        </p:nvSpPr>
        <p:spPr>
          <a:xfrm>
            <a:off x="457200" y="883740"/>
            <a:ext cx="8229600" cy="292100"/>
          </a:xfrm>
        </p:spPr>
        <p:txBody>
          <a:bodyPr lIns="0"/>
          <a:lstStyle>
            <a:lvl1pPr marL="0" indent="0">
              <a:buFontTx/>
              <a:buNone/>
              <a:defRPr b="0" i="0">
                <a:latin typeface="Roboto" panose="02000000000000000000" pitchFamily="2" charset="0"/>
                <a:ea typeface="Roboto" panose="02000000000000000000" pitchFamily="2" charset="0"/>
                <a:cs typeface="Roboto"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This is a subhead</a:t>
            </a:r>
          </a:p>
        </p:txBody>
      </p:sp>
    </p:spTree>
    <p:extLst>
      <p:ext uri="{BB962C8B-B14F-4D97-AF65-F5344CB8AC3E}">
        <p14:creationId xmlns:p14="http://schemas.microsoft.com/office/powerpoint/2010/main" val="3939460637"/>
      </p:ext>
    </p:extLst>
  </p:cSld>
  <p:clrMapOvr>
    <a:masterClrMapping/>
  </p:clrMapOvr>
  <p:extLst>
    <p:ext uri="{DCECCB84-F9BA-43D5-87BE-67443E8EF086}">
      <p15:sldGuideLst xmlns:p15="http://schemas.microsoft.com/office/powerpoint/2012/main">
        <p15:guide id="1" pos="2880">
          <p15:clr>
            <a:srgbClr val="FBAE40"/>
          </p15:clr>
        </p15:guide>
        <p15:guide id="2" pos="288">
          <p15:clr>
            <a:srgbClr val="FBAE40"/>
          </p15:clr>
        </p15:guide>
        <p15:guide id="3" pos="54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hank you slide_PBC_AK">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629686"/>
            <a:ext cx="8595360" cy="865565"/>
          </a:xfrm>
        </p:spPr>
        <p:txBody>
          <a:bodyPr anchor="t" anchorCtr="0">
            <a:noAutofit/>
          </a:bodyPr>
          <a:lstStyle>
            <a:lvl1pPr>
              <a:defRPr>
                <a:solidFill>
                  <a:schemeClr val="bg1"/>
                </a:solidFill>
                <a:latin typeface="Lora Regular"/>
                <a:cs typeface="Lora Regular"/>
              </a:defRPr>
            </a:lvl1pPr>
          </a:lstStyle>
          <a:p>
            <a:r>
              <a:rPr lang="en-US" dirty="0"/>
              <a:t>Thank you</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pic>
        <p:nvPicPr>
          <p:cNvPr id="5" name="Picture 14">
            <a:extLst>
              <a:ext uri="{FF2B5EF4-FFF2-40B4-BE49-F238E27FC236}">
                <a16:creationId xmlns:a16="http://schemas.microsoft.com/office/drawing/2014/main" id="{47B11BB8-FFAC-0C4A-BAF2-4EC04DB07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auto">
          <a:xfrm>
            <a:off x="6973243" y="4280222"/>
            <a:ext cx="1600502" cy="38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5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PBC_Option 1">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391703"/>
            <a:ext cx="8595360" cy="865565"/>
          </a:xfrm>
        </p:spPr>
        <p:txBody>
          <a:bodyPr anchor="t" anchorCtr="0">
            <a:noAutofit/>
          </a:bodyPr>
          <a:lstStyle>
            <a:lvl1pPr>
              <a:defRPr>
                <a:solidFill>
                  <a:schemeClr val="bg1"/>
                </a:solidFill>
                <a:latin typeface="Lora Regular"/>
                <a:cs typeface="Lora Regular"/>
              </a:defRPr>
            </a:lvl1pPr>
          </a:lstStyle>
          <a:p>
            <a:r>
              <a:rPr lang="en-US" dirty="0"/>
              <a:t>This is your headline area</a:t>
            </a:r>
          </a:p>
        </p:txBody>
      </p:sp>
      <p:sp>
        <p:nvSpPr>
          <p:cNvPr id="3" name="Subtitle 2"/>
          <p:cNvSpPr>
            <a:spLocks noGrp="1"/>
          </p:cNvSpPr>
          <p:nvPr>
            <p:ph type="subTitle" idx="1" hasCustomPrompt="1"/>
          </p:nvPr>
        </p:nvSpPr>
        <p:spPr>
          <a:xfrm>
            <a:off x="274320" y="2846579"/>
            <a:ext cx="8595360" cy="1190945"/>
          </a:xfrm>
        </p:spPr>
        <p:txBody>
          <a:bodyPr anchor="t" anchorCtr="0">
            <a:noAutofit/>
          </a:bodyPr>
          <a:lstStyle>
            <a:lvl1pPr marL="0" indent="0" algn="ctr">
              <a:lnSpc>
                <a:spcPct val="110000"/>
              </a:lnSpc>
              <a:buNone/>
              <a:defRPr sz="1400" baseline="0">
                <a:solidFill>
                  <a:srgbClr val="FFFFFF"/>
                </a:solidFill>
                <a:latin typeface="Roboto Light"/>
                <a:cs typeface="Robot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your subhead area</a:t>
            </a:r>
          </a:p>
          <a:p>
            <a:r>
              <a:rPr lang="en-US" dirty="0"/>
              <a:t>February 15, 2022</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cxnSp>
        <p:nvCxnSpPr>
          <p:cNvPr id="9" name="Straight Connector 8"/>
          <p:cNvCxnSpPr/>
          <p:nvPr userDrawn="1"/>
        </p:nvCxnSpPr>
        <p:spPr>
          <a:xfrm>
            <a:off x="4412242" y="2501898"/>
            <a:ext cx="320040" cy="0"/>
          </a:xfrm>
          <a:prstGeom prst="line">
            <a:avLst/>
          </a:prstGeom>
          <a:noFill/>
          <a:ln w="50800" cap="flat" cmpd="sng" algn="ctr">
            <a:solidFill>
              <a:sysClr val="window" lastClr="FFFFFF"/>
            </a:solidFill>
            <a:prstDash val="solid"/>
          </a:ln>
          <a:effectLst/>
        </p:spPr>
      </p:cxnSp>
      <p:pic>
        <p:nvPicPr>
          <p:cNvPr id="11" name="Picture 10"/>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465526" y="4313634"/>
            <a:ext cx="1115136" cy="360448"/>
          </a:xfrm>
          <a:prstGeom prst="rect">
            <a:avLst/>
          </a:prstGeom>
        </p:spPr>
      </p:pic>
      <p:sp>
        <p:nvSpPr>
          <p:cNvPr id="15" name="Text Placeholder 14"/>
          <p:cNvSpPr>
            <a:spLocks noGrp="1"/>
          </p:cNvSpPr>
          <p:nvPr>
            <p:ph type="body" sz="quarter" idx="12" hasCustomPrompt="1"/>
          </p:nvPr>
        </p:nvSpPr>
        <p:spPr>
          <a:xfrm>
            <a:off x="249238" y="4923896"/>
            <a:ext cx="3463925" cy="177271"/>
          </a:xfrm>
        </p:spPr>
        <p:txBody>
          <a:bodyPr>
            <a:noAutofit/>
          </a:bodyPr>
          <a:lstStyle>
            <a:lvl1pPr marL="0" indent="0">
              <a:buNone/>
              <a:defRPr sz="700" baseline="0">
                <a:solidFill>
                  <a:srgbClr val="FFFFFF"/>
                </a:solidFill>
                <a:latin typeface="Roboto Light"/>
                <a:cs typeface="Roboto Light"/>
              </a:defRPr>
            </a:lvl1pPr>
          </a:lstStyle>
          <a:p>
            <a:pPr lvl="0"/>
            <a:r>
              <a:rPr lang="en-US" dirty="0"/>
              <a:t>© 2022 </a:t>
            </a:r>
            <a:r>
              <a:rPr lang="en-US" dirty="0" err="1"/>
              <a:t>Premera</a:t>
            </a:r>
            <a:r>
              <a:rPr lang="en-US" dirty="0"/>
              <a:t>. Proprietary and Confidential.</a:t>
            </a:r>
          </a:p>
        </p:txBody>
      </p:sp>
    </p:spTree>
    <p:extLst>
      <p:ext uri="{BB962C8B-B14F-4D97-AF65-F5344CB8AC3E}">
        <p14:creationId xmlns:p14="http://schemas.microsoft.com/office/powerpoint/2010/main" val="1164179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PBC_Option 2">
    <p:bg>
      <p:bgPr>
        <a:gradFill flip="none" rotWithShape="1">
          <a:gsLst>
            <a:gs pos="1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6DF3C3-3806-634B-BA18-5B33C53893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0966" cy="5143500"/>
          </a:xfrm>
          <a:prstGeom prst="rect">
            <a:avLst/>
          </a:prstGeom>
        </p:spPr>
      </p:pic>
      <p:sp>
        <p:nvSpPr>
          <p:cNvPr id="2" name="Title 1"/>
          <p:cNvSpPr>
            <a:spLocks noGrp="1"/>
          </p:cNvSpPr>
          <p:nvPr>
            <p:ph type="title" hasCustomPrompt="1"/>
          </p:nvPr>
        </p:nvSpPr>
        <p:spPr>
          <a:xfrm>
            <a:off x="432221" y="1098550"/>
            <a:ext cx="5369139" cy="1473200"/>
          </a:xfrm>
        </p:spPr>
        <p:txBody>
          <a:bodyPr lIns="0" anchor="t">
            <a:noAutofit/>
          </a:bodyPr>
          <a:lstStyle>
            <a:lvl1pPr algn="l">
              <a:lnSpc>
                <a:spcPct val="100000"/>
              </a:lnSpc>
              <a:defRPr sz="4000" b="0" cap="none" baseline="0">
                <a:latin typeface="Lora Regular"/>
                <a:cs typeface="Lora Regular"/>
              </a:defRPr>
            </a:lvl1pPr>
          </a:lstStyle>
          <a:p>
            <a:r>
              <a:rPr lang="en-US" dirty="0"/>
              <a:t>This is your </a:t>
            </a:r>
            <a:br>
              <a:rPr lang="en-US" dirty="0"/>
            </a:br>
            <a:r>
              <a:rPr lang="en-US" dirty="0"/>
              <a:t>headline area</a:t>
            </a:r>
          </a:p>
        </p:txBody>
      </p:sp>
      <p:sp>
        <p:nvSpPr>
          <p:cNvPr id="3" name="Text Placeholder 2"/>
          <p:cNvSpPr>
            <a:spLocks noGrp="1"/>
          </p:cNvSpPr>
          <p:nvPr>
            <p:ph type="body" idx="1" hasCustomPrompt="1"/>
          </p:nvPr>
        </p:nvSpPr>
        <p:spPr>
          <a:xfrm>
            <a:off x="432222" y="2770099"/>
            <a:ext cx="5369138" cy="1125140"/>
          </a:xfrm>
        </p:spPr>
        <p:txBody>
          <a:bodyPr lIns="0" anchor="ctr" anchorCtr="0">
            <a:noAutofit/>
          </a:bodyPr>
          <a:lstStyle>
            <a:lvl1pPr marL="0" indent="0">
              <a:buNone/>
              <a:defRPr sz="1600" baseline="0">
                <a:solidFill>
                  <a:schemeClr val="tx1"/>
                </a:solidFill>
                <a:latin typeface="Roboto Light"/>
                <a:cs typeface="Roboto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your subhead area</a:t>
            </a:r>
          </a:p>
          <a:p>
            <a:pPr lvl="0"/>
            <a:r>
              <a:rPr lang="en-US" dirty="0"/>
              <a:t>February 15, 2022</a:t>
            </a:r>
          </a:p>
        </p:txBody>
      </p:sp>
      <p:cxnSp>
        <p:nvCxnSpPr>
          <p:cNvPr id="9" name="Straight Connector 8"/>
          <p:cNvCxnSpPr/>
          <p:nvPr userDrawn="1"/>
        </p:nvCxnSpPr>
        <p:spPr>
          <a:xfrm>
            <a:off x="432222" y="2766924"/>
            <a:ext cx="320040" cy="0"/>
          </a:xfrm>
          <a:prstGeom prst="line">
            <a:avLst/>
          </a:prstGeom>
          <a:noFill/>
          <a:ln w="50800" cap="flat" cmpd="sng" algn="ctr">
            <a:solidFill>
              <a:schemeClr val="tx1"/>
            </a:solidFill>
            <a:prstDash val="solid"/>
          </a:ln>
          <a:effectLst/>
        </p:spPr>
      </p:cxnSp>
      <p:pic>
        <p:nvPicPr>
          <p:cNvPr id="10" name="Picture 9" descr="PBC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2221" y="4185920"/>
            <a:ext cx="1673352" cy="457200"/>
          </a:xfrm>
          <a:prstGeom prst="rect">
            <a:avLst/>
          </a:prstGeom>
        </p:spPr>
      </p:pic>
      <p:sp>
        <p:nvSpPr>
          <p:cNvPr id="14" name="TextBox 13"/>
          <p:cNvSpPr txBox="1"/>
          <p:nvPr userDrawn="1"/>
        </p:nvSpPr>
        <p:spPr>
          <a:xfrm>
            <a:off x="432222" y="4845005"/>
            <a:ext cx="3851804" cy="200055"/>
          </a:xfrm>
          <a:prstGeom prst="rect">
            <a:avLst/>
          </a:prstGeom>
          <a:noFill/>
        </p:spPr>
        <p:txBody>
          <a:bodyPr wrap="square" lIns="0" tIns="0" rIns="0" bIns="0" rtlCol="0">
            <a:noAutofit/>
          </a:bodyPr>
          <a:lstStyle/>
          <a:p>
            <a:r>
              <a:rPr lang="en-US" sz="700" dirty="0">
                <a:solidFill>
                  <a:schemeClr val="tx1"/>
                </a:solidFill>
                <a:latin typeface="Roboto Light"/>
                <a:cs typeface="Roboto Light"/>
              </a:rPr>
              <a:t>© 2022 Premera. Proprietary and Confidential.</a:t>
            </a:r>
          </a:p>
        </p:txBody>
      </p:sp>
    </p:spTree>
    <p:extLst>
      <p:ext uri="{BB962C8B-B14F-4D97-AF65-F5344CB8AC3E}">
        <p14:creationId xmlns:p14="http://schemas.microsoft.com/office/powerpoint/2010/main" val="3499873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Divider_PBC_Option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17C7DAD-AEF7-2243-978F-114B0F96CD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E3977E23-FBED-6147-9F05-85B977065A40}"/>
              </a:ext>
            </a:extLst>
          </p:cNvPr>
          <p:cNvSpPr/>
          <p:nvPr userDrawn="1"/>
        </p:nvSpPr>
        <p:spPr>
          <a:xfrm>
            <a:off x="0" y="0"/>
            <a:ext cx="5108331" cy="5143500"/>
          </a:xfrm>
          <a:prstGeom prst="rect">
            <a:avLst/>
          </a:prstGeom>
          <a:gradFill flip="none" rotWithShape="1">
            <a:gsLst>
              <a:gs pos="0">
                <a:schemeClr val="bg1">
                  <a:alpha val="0"/>
                </a:schemeClr>
              </a:gs>
              <a:gs pos="63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rot="10800000">
            <a:off x="274320" y="274318"/>
            <a:ext cx="8595360" cy="4569681"/>
          </a:xfrm>
          <a:prstGeom prst="rect">
            <a:avLst/>
          </a:prstGeom>
          <a:noFill/>
          <a:ln w="69850" cmpd="sng">
            <a:gradFill flip="none" rotWithShape="1">
              <a:gsLst>
                <a:gs pos="100000">
                  <a:srgbClr val="009BDB"/>
                </a:gs>
                <a:gs pos="0">
                  <a:srgbClr val="3AAFA9"/>
                </a:gs>
              </a:gsLst>
              <a:lin ang="12000000" scaled="0"/>
              <a:tileRect/>
            </a:gradFill>
            <a:miter lim="800000"/>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680029" y="790596"/>
            <a:ext cx="3911282" cy="1391920"/>
          </a:xfrm>
        </p:spPr>
        <p:txBody>
          <a:bodyPr lIns="0">
            <a:noAutofit/>
          </a:bodyPr>
          <a:lstStyle>
            <a:lvl1pPr marL="0" indent="0">
              <a:spcBef>
                <a:spcPts val="0"/>
              </a:spcBef>
              <a:buNone/>
              <a:defRPr sz="4000" baseline="0">
                <a:latin typeface="Lora Regular"/>
                <a:cs typeface="Lora Regular"/>
              </a:defRPr>
            </a:lvl1pPr>
          </a:lstStyle>
          <a:p>
            <a:pPr lvl="0"/>
            <a:r>
              <a:rPr lang="en-US" dirty="0"/>
              <a:t>This is your </a:t>
            </a:r>
            <a:br>
              <a:rPr lang="en-US" dirty="0"/>
            </a:br>
            <a:r>
              <a:rPr lang="en-US" dirty="0"/>
              <a:t>headline area</a:t>
            </a:r>
          </a:p>
        </p:txBody>
      </p:sp>
      <p:cxnSp>
        <p:nvCxnSpPr>
          <p:cNvPr id="12" name="Straight Connector 11"/>
          <p:cNvCxnSpPr/>
          <p:nvPr userDrawn="1"/>
        </p:nvCxnSpPr>
        <p:spPr>
          <a:xfrm>
            <a:off x="680029" y="2439921"/>
            <a:ext cx="320040" cy="0"/>
          </a:xfrm>
          <a:prstGeom prst="line">
            <a:avLst/>
          </a:prstGeom>
          <a:noFill/>
          <a:ln w="50800" cap="flat" cmpd="sng" algn="ctr">
            <a:solidFill>
              <a:schemeClr val="tx1"/>
            </a:solidFill>
            <a:prstDash val="solid"/>
          </a:ln>
          <a:effectLst/>
        </p:spPr>
      </p:cxnSp>
      <p:sp>
        <p:nvSpPr>
          <p:cNvPr id="14" name="Text Placeholder 13"/>
          <p:cNvSpPr>
            <a:spLocks noGrp="1"/>
          </p:cNvSpPr>
          <p:nvPr>
            <p:ph type="body" sz="quarter" idx="11" hasCustomPrompt="1"/>
          </p:nvPr>
        </p:nvSpPr>
        <p:spPr>
          <a:xfrm>
            <a:off x="680029" y="2801959"/>
            <a:ext cx="4775200" cy="1604962"/>
          </a:xfrm>
        </p:spPr>
        <p:txBody>
          <a:bodyPr lIns="0">
            <a:noAutofit/>
          </a:bodyPr>
          <a:lstStyle>
            <a:lvl1pPr marL="0" indent="0">
              <a:lnSpc>
                <a:spcPct val="120000"/>
              </a:lnSpc>
              <a:buNone/>
              <a:defRPr sz="1400" baseline="0">
                <a:latin typeface="Roboto Light"/>
                <a:cs typeface="Roboto Light"/>
              </a:defRPr>
            </a:lvl1pPr>
          </a:lstStyle>
          <a:p>
            <a:pPr lvl="0"/>
            <a:r>
              <a:rPr lang="en-US" dirty="0"/>
              <a:t>This is your subhead area</a:t>
            </a:r>
            <a:br>
              <a:rPr lang="en-US" dirty="0"/>
            </a:br>
            <a:r>
              <a:rPr lang="en-US" dirty="0"/>
              <a:t>February 15, 2022</a:t>
            </a:r>
          </a:p>
        </p:txBody>
      </p:sp>
      <p:pic>
        <p:nvPicPr>
          <p:cNvPr id="19" name="Picture 18" descr="PBC_Blue.png">
            <a:extLst>
              <a:ext uri="{FF2B5EF4-FFF2-40B4-BE49-F238E27FC236}">
                <a16:creationId xmlns:a16="http://schemas.microsoft.com/office/drawing/2014/main" id="{C182EFBC-92B0-1844-BDEE-3F99EE8274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0029" y="4059387"/>
            <a:ext cx="1673352" cy="457200"/>
          </a:xfrm>
          <a:prstGeom prst="rect">
            <a:avLst/>
          </a:prstGeom>
        </p:spPr>
      </p:pic>
    </p:spTree>
    <p:extLst>
      <p:ext uri="{BB962C8B-B14F-4D97-AF65-F5344CB8AC3E}">
        <p14:creationId xmlns:p14="http://schemas.microsoft.com/office/powerpoint/2010/main" val="3507853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Divider_PBC_Option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9D9288-2ED0-064F-81D3-C3B275B25B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08" y="-8025"/>
            <a:ext cx="7739436" cy="5143500"/>
          </a:xfrm>
          <a:prstGeom prst="rect">
            <a:avLst/>
          </a:prstGeom>
        </p:spPr>
      </p:pic>
      <p:sp>
        <p:nvSpPr>
          <p:cNvPr id="14" name="Text Placeholder 13"/>
          <p:cNvSpPr>
            <a:spLocks noGrp="1"/>
          </p:cNvSpPr>
          <p:nvPr>
            <p:ph type="body" sz="quarter" idx="10" hasCustomPrompt="1"/>
          </p:nvPr>
        </p:nvSpPr>
        <p:spPr>
          <a:xfrm>
            <a:off x="4710381" y="896938"/>
            <a:ext cx="4188081" cy="1514387"/>
          </a:xfrm>
        </p:spPr>
        <p:txBody>
          <a:bodyPr lIns="0">
            <a:noAutofit/>
          </a:bodyPr>
          <a:lstStyle>
            <a:lvl1pPr marL="0" indent="0">
              <a:spcBef>
                <a:spcPts val="0"/>
              </a:spcBef>
              <a:buNone/>
              <a:defRPr sz="4000">
                <a:latin typeface="Lora Regular"/>
                <a:cs typeface="Lora Regular"/>
              </a:defRPr>
            </a:lvl1pPr>
          </a:lstStyle>
          <a:p>
            <a:pPr lvl="0"/>
            <a:r>
              <a:rPr lang="en-US" dirty="0"/>
              <a:t>This is a slide divider title</a:t>
            </a:r>
          </a:p>
        </p:txBody>
      </p:sp>
      <p:cxnSp>
        <p:nvCxnSpPr>
          <p:cNvPr id="15" name="Straight Connector 14"/>
          <p:cNvCxnSpPr/>
          <p:nvPr userDrawn="1"/>
        </p:nvCxnSpPr>
        <p:spPr>
          <a:xfrm>
            <a:off x="4710381" y="2563725"/>
            <a:ext cx="312247" cy="0"/>
          </a:xfrm>
          <a:prstGeom prst="line">
            <a:avLst/>
          </a:prstGeom>
          <a:noFill/>
          <a:ln w="50800" cap="flat" cmpd="sng" algn="ctr">
            <a:solidFill>
              <a:schemeClr val="tx1"/>
            </a:solidFill>
            <a:prstDash val="solid"/>
          </a:ln>
          <a:effectLst/>
        </p:spPr>
      </p:cxnSp>
      <p:sp>
        <p:nvSpPr>
          <p:cNvPr id="17" name="Text Placeholder 16"/>
          <p:cNvSpPr>
            <a:spLocks noGrp="1"/>
          </p:cNvSpPr>
          <p:nvPr>
            <p:ph type="body" sz="quarter" idx="11" hasCustomPrompt="1"/>
          </p:nvPr>
        </p:nvSpPr>
        <p:spPr>
          <a:xfrm>
            <a:off x="4710381" y="2768600"/>
            <a:ext cx="4188081" cy="1016000"/>
          </a:xfrm>
        </p:spPr>
        <p:txBody>
          <a:bodyPr lIns="0">
            <a:noAutofit/>
          </a:bodyPr>
          <a:lstStyle>
            <a:lvl1pPr marL="0" indent="0">
              <a:buFont typeface="Arial"/>
              <a:buNone/>
              <a:defRPr sz="1400">
                <a:latin typeface="Roboto Light"/>
                <a:cs typeface="Roboto Light"/>
              </a:defRPr>
            </a:lvl1pPr>
          </a:lstStyle>
          <a:p>
            <a:pPr lvl="0"/>
            <a:r>
              <a:rPr lang="en-US" dirty="0"/>
              <a:t>This is your subhead area</a:t>
            </a:r>
          </a:p>
          <a:p>
            <a:pPr lvl="0"/>
            <a:r>
              <a:rPr lang="en-US" dirty="0"/>
              <a:t>February 15, 2017</a:t>
            </a:r>
          </a:p>
        </p:txBody>
      </p:sp>
      <p:pic>
        <p:nvPicPr>
          <p:cNvPr id="18" name="Picture 17" descr="PBC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8488" y="4319714"/>
            <a:ext cx="1673352" cy="457200"/>
          </a:xfrm>
          <a:prstGeom prst="rect">
            <a:avLst/>
          </a:prstGeom>
        </p:spPr>
      </p:pic>
    </p:spTree>
    <p:extLst>
      <p:ext uri="{BB962C8B-B14F-4D97-AF65-F5344CB8AC3E}">
        <p14:creationId xmlns:p14="http://schemas.microsoft.com/office/powerpoint/2010/main" val="2173474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Divider_PBC_Option3">
    <p:bg>
      <p:bgPr>
        <a:gradFill flip="none" rotWithShape="1">
          <a:gsLst>
            <a:gs pos="47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DB5485-8EFB-B949-AFFC-FB237F1A7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1" name="Rectangle 20">
            <a:extLst>
              <a:ext uri="{FF2B5EF4-FFF2-40B4-BE49-F238E27FC236}">
                <a16:creationId xmlns:a16="http://schemas.microsoft.com/office/drawing/2014/main" id="{F7E23537-EA3A-BF42-A3FC-CB7CE54A47CF}"/>
              </a:ext>
            </a:extLst>
          </p:cNvPr>
          <p:cNvSpPr/>
          <p:nvPr userDrawn="1"/>
        </p:nvSpPr>
        <p:spPr>
          <a:xfrm>
            <a:off x="3782947" y="1"/>
            <a:ext cx="5361054" cy="5143500"/>
          </a:xfrm>
          <a:prstGeom prst="rect">
            <a:avLst/>
          </a:prstGeom>
          <a:gradFill>
            <a:gsLst>
              <a:gs pos="0">
                <a:srgbClr val="00A7B5"/>
              </a:gs>
              <a:gs pos="100000">
                <a:srgbClr val="0085CA"/>
              </a:gs>
            </a:gsLs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a:ea typeface="+mn-ea"/>
              <a:cs typeface="+mn-cs"/>
            </a:endParaRPr>
          </a:p>
        </p:txBody>
      </p:sp>
      <p:sp>
        <p:nvSpPr>
          <p:cNvPr id="9" name="Text Placeholder 8"/>
          <p:cNvSpPr>
            <a:spLocks noGrp="1"/>
          </p:cNvSpPr>
          <p:nvPr>
            <p:ph type="body" sz="quarter" idx="10" hasCustomPrompt="1"/>
          </p:nvPr>
        </p:nvSpPr>
        <p:spPr>
          <a:xfrm>
            <a:off x="4241800" y="980758"/>
            <a:ext cx="4902200" cy="1524000"/>
          </a:xfrm>
        </p:spPr>
        <p:txBody>
          <a:bodyPr lIns="0">
            <a:noAutofit/>
          </a:bodyPr>
          <a:lstStyle>
            <a:lvl1pPr marL="0" indent="0">
              <a:spcBef>
                <a:spcPts val="0"/>
              </a:spcBef>
              <a:buNone/>
              <a:defRPr sz="4000" baseline="0">
                <a:solidFill>
                  <a:schemeClr val="bg1"/>
                </a:solidFill>
                <a:latin typeface="Lora Regular"/>
                <a:cs typeface="Lora Regular"/>
              </a:defRPr>
            </a:lvl1pPr>
          </a:lstStyle>
          <a:p>
            <a:pPr lvl="0"/>
            <a:r>
              <a:rPr lang="en-US" dirty="0"/>
              <a:t>This is a slide divider title</a:t>
            </a:r>
          </a:p>
        </p:txBody>
      </p:sp>
      <p:cxnSp>
        <p:nvCxnSpPr>
          <p:cNvPr id="10" name="Straight Connector 9"/>
          <p:cNvCxnSpPr>
            <a:cxnSpLocks/>
          </p:cNvCxnSpPr>
          <p:nvPr userDrawn="1"/>
        </p:nvCxnSpPr>
        <p:spPr>
          <a:xfrm>
            <a:off x="4241800" y="2719818"/>
            <a:ext cx="61680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1" hasCustomPrompt="1"/>
          </p:nvPr>
        </p:nvSpPr>
        <p:spPr>
          <a:xfrm>
            <a:off x="4241800" y="2928620"/>
            <a:ext cx="4902200" cy="1092200"/>
          </a:xfrm>
        </p:spPr>
        <p:txBody>
          <a:bodyPr lIns="0">
            <a:noAutofit/>
          </a:bodyPr>
          <a:lstStyle>
            <a:lvl1pPr marL="0" indent="0">
              <a:buNone/>
              <a:defRPr sz="1400" baseline="0">
                <a:solidFill>
                  <a:srgbClr val="FFFFFF"/>
                </a:solidFill>
                <a:latin typeface="Roboto Light"/>
                <a:cs typeface="Roboto Light"/>
              </a:defRPr>
            </a:lvl1pPr>
          </a:lstStyle>
          <a:p>
            <a:pPr lvl="0"/>
            <a:r>
              <a:rPr lang="en-US" dirty="0"/>
              <a:t>This is your subhead area</a:t>
            </a:r>
            <a:br>
              <a:rPr lang="en-US" dirty="0"/>
            </a:br>
            <a:r>
              <a:rPr lang="en-US" dirty="0"/>
              <a:t>February 15, 2022</a:t>
            </a:r>
          </a:p>
        </p:txBody>
      </p:sp>
      <p:pic>
        <p:nvPicPr>
          <p:cNvPr id="23" name="Picture 14">
            <a:extLst>
              <a:ext uri="{FF2B5EF4-FFF2-40B4-BE49-F238E27FC236}">
                <a16:creationId xmlns:a16="http://schemas.microsoft.com/office/drawing/2014/main" id="{E3BCE004-C66D-C34F-813B-F47692AEB10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165075" y="4386863"/>
            <a:ext cx="1600502" cy="43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641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_PBC">
    <p:spTree>
      <p:nvGrpSpPr>
        <p:cNvPr id="1" name=""/>
        <p:cNvGrpSpPr/>
        <p:nvPr/>
      </p:nvGrpSpPr>
      <p:grpSpPr>
        <a:xfrm>
          <a:off x="0" y="0"/>
          <a:ext cx="0" cy="0"/>
          <a:chOff x="0" y="0"/>
          <a:chExt cx="0" cy="0"/>
        </a:xfrm>
      </p:grpSpPr>
      <p:sp>
        <p:nvSpPr>
          <p:cNvPr id="7" name="Rectangle 6"/>
          <p:cNvSpPr/>
          <p:nvPr userDrawn="1"/>
        </p:nvSpPr>
        <p:spPr>
          <a:xfrm rot="10800000">
            <a:off x="1" y="4695466"/>
            <a:ext cx="9144000" cy="448031"/>
          </a:xfrm>
          <a:prstGeom prst="rect">
            <a:avLst/>
          </a:prstGeom>
          <a:gradFill flip="none" rotWithShape="1">
            <a:gsLst>
              <a:gs pos="15000">
                <a:srgbClr val="009BDB"/>
              </a:gs>
              <a:gs pos="100000">
                <a:schemeClr val="accent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457200" y="0"/>
            <a:ext cx="8495119" cy="775115"/>
          </a:xfrm>
        </p:spPr>
        <p:txBody>
          <a:bodyPr lIns="0" anchor="b" anchorCtr="0">
            <a:noAutofit/>
          </a:bodyPr>
          <a:lstStyle>
            <a:lvl1pPr marL="0" indent="0">
              <a:buNone/>
              <a:defRPr sz="2600" baseline="0">
                <a:latin typeface="Lora Regular"/>
                <a:cs typeface="Lora Regular"/>
              </a:defRPr>
            </a:lvl1pPr>
          </a:lstStyle>
          <a:p>
            <a:pPr lvl="0"/>
            <a:r>
              <a:rPr lang="en-US" dirty="0"/>
              <a:t>This is a headline</a:t>
            </a:r>
          </a:p>
        </p:txBody>
      </p:sp>
      <p:sp>
        <p:nvSpPr>
          <p:cNvPr id="14" name="Text Placeholder 13"/>
          <p:cNvSpPr>
            <a:spLocks noGrp="1"/>
          </p:cNvSpPr>
          <p:nvPr>
            <p:ph type="body" sz="quarter" idx="11" hasCustomPrompt="1"/>
          </p:nvPr>
        </p:nvSpPr>
        <p:spPr>
          <a:xfrm>
            <a:off x="457200" y="1489496"/>
            <a:ext cx="8495119" cy="2404520"/>
          </a:xfrm>
        </p:spPr>
        <p:txBody>
          <a:bodyPr lIns="0">
            <a:noAutofit/>
          </a:bodyPr>
          <a:lstStyle>
            <a:lvl1pPr marL="228600" indent="-228600">
              <a:buSzPct val="75000"/>
              <a:defRPr sz="1600">
                <a:latin typeface="Roboto Light"/>
                <a:cs typeface="Roboto Light"/>
              </a:defRPr>
            </a:lvl1pPr>
            <a:lvl2pPr marL="458788" indent="-230188">
              <a:buSzPct val="60000"/>
              <a:buFont typeface="Courier New"/>
              <a:buChar char="o"/>
              <a:defRPr sz="1600">
                <a:latin typeface="Roboto Light"/>
                <a:cs typeface="Roboto Light"/>
              </a:defRPr>
            </a:lvl2pPr>
            <a:lvl3pPr marL="685800" indent="-227013">
              <a:buSzPct val="75000"/>
              <a:defRPr sz="1600">
                <a:latin typeface="Roboto Light"/>
                <a:cs typeface="Roboto Light"/>
              </a:defRPr>
            </a:lvl3pPr>
            <a:lvl4pPr marL="914400" indent="-228600">
              <a:buSzPct val="60000"/>
              <a:defRPr sz="1600">
                <a:latin typeface="Roboto Light"/>
                <a:cs typeface="Roboto Light"/>
              </a:defRPr>
            </a:lvl4pPr>
            <a:lvl5pPr marL="1143000" indent="-228600">
              <a:buSzPct val="75000"/>
              <a:defRPr sz="1600">
                <a:latin typeface="Roboto Light"/>
                <a:cs typeface="Roboto Light"/>
              </a:defRPr>
            </a:lvl5pPr>
          </a:lstStyle>
          <a:p>
            <a:pPr lvl="0"/>
            <a:r>
              <a:rPr lang="en-US" dirty="0"/>
              <a:t>This is the first bullet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E3D94141-2BA3-5141-A22F-7EE2FDF54D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15328"/>
          <a:stretch/>
        </p:blipFill>
        <p:spPr>
          <a:xfrm>
            <a:off x="7739954" y="4789912"/>
            <a:ext cx="946846" cy="259141"/>
          </a:xfrm>
          <a:prstGeom prst="rect">
            <a:avLst/>
          </a:prstGeom>
        </p:spPr>
      </p:pic>
      <p:sp>
        <p:nvSpPr>
          <p:cNvPr id="10" name="Text Placeholder 9">
            <a:extLst>
              <a:ext uri="{FF2B5EF4-FFF2-40B4-BE49-F238E27FC236}">
                <a16:creationId xmlns:a16="http://schemas.microsoft.com/office/drawing/2014/main" id="{8AB76AA3-7D81-4749-AE31-355B42A2A962}"/>
              </a:ext>
            </a:extLst>
          </p:cNvPr>
          <p:cNvSpPr>
            <a:spLocks noGrp="1"/>
          </p:cNvSpPr>
          <p:nvPr>
            <p:ph type="body" sz="quarter" idx="12" hasCustomPrompt="1"/>
          </p:nvPr>
        </p:nvSpPr>
        <p:spPr>
          <a:xfrm>
            <a:off x="457200" y="883740"/>
            <a:ext cx="8229600" cy="292100"/>
          </a:xfrm>
        </p:spPr>
        <p:txBody>
          <a:bodyPr lIns="0"/>
          <a:lstStyle>
            <a:lvl1pPr marL="0" indent="0">
              <a:buFontTx/>
              <a:buNone/>
              <a:defRPr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This is a subhead</a:t>
            </a:r>
          </a:p>
        </p:txBody>
      </p:sp>
    </p:spTree>
    <p:extLst>
      <p:ext uri="{BB962C8B-B14F-4D97-AF65-F5344CB8AC3E}">
        <p14:creationId xmlns:p14="http://schemas.microsoft.com/office/powerpoint/2010/main" val="3469704031"/>
      </p:ext>
    </p:extLst>
  </p:cSld>
  <p:clrMapOvr>
    <a:masterClrMapping/>
  </p:clrMapOvr>
  <p:extLst>
    <p:ext uri="{DCECCB84-F9BA-43D5-87BE-67443E8EF086}">
      <p15:sldGuideLst xmlns:p15="http://schemas.microsoft.com/office/powerpoint/2012/main">
        <p15:guide id="1" pos="2880">
          <p15:clr>
            <a:srgbClr val="FBAE40"/>
          </p15:clr>
        </p15:guide>
        <p15:guide id="2" pos="288">
          <p15:clr>
            <a:srgbClr val="FBAE40"/>
          </p15:clr>
        </p15:guide>
        <p15:guide id="3" pos="547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lide_PBC">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629686"/>
            <a:ext cx="8595360" cy="865565"/>
          </a:xfrm>
        </p:spPr>
        <p:txBody>
          <a:bodyPr anchor="t" anchorCtr="0">
            <a:noAutofit/>
          </a:bodyPr>
          <a:lstStyle>
            <a:lvl1pPr>
              <a:defRPr>
                <a:solidFill>
                  <a:schemeClr val="bg1"/>
                </a:solidFill>
                <a:latin typeface="Lora Regular"/>
                <a:cs typeface="Lora Regular"/>
              </a:defRPr>
            </a:lvl1pPr>
          </a:lstStyle>
          <a:p>
            <a:r>
              <a:rPr lang="en-US" dirty="0"/>
              <a:t>Thank you</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pic>
        <p:nvPicPr>
          <p:cNvPr id="11" name="Picture 10"/>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465526" y="4313634"/>
            <a:ext cx="1115136" cy="360448"/>
          </a:xfrm>
          <a:prstGeom prst="rect">
            <a:avLst/>
          </a:prstGeom>
        </p:spPr>
      </p:pic>
    </p:spTree>
    <p:extLst>
      <p:ext uri="{BB962C8B-B14F-4D97-AF65-F5344CB8AC3E}">
        <p14:creationId xmlns:p14="http://schemas.microsoft.com/office/powerpoint/2010/main" val="13498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ivider_PBC_Option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17C7DAD-AEF7-2243-978F-114B0F96CD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E3977E23-FBED-6147-9F05-85B977065A40}"/>
              </a:ext>
            </a:extLst>
          </p:cNvPr>
          <p:cNvSpPr/>
          <p:nvPr userDrawn="1"/>
        </p:nvSpPr>
        <p:spPr>
          <a:xfrm>
            <a:off x="0" y="0"/>
            <a:ext cx="5108331" cy="5143500"/>
          </a:xfrm>
          <a:prstGeom prst="rect">
            <a:avLst/>
          </a:prstGeom>
          <a:gradFill flip="none" rotWithShape="1">
            <a:gsLst>
              <a:gs pos="0">
                <a:schemeClr val="bg1">
                  <a:alpha val="0"/>
                </a:schemeClr>
              </a:gs>
              <a:gs pos="63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rot="10800000">
            <a:off x="274320" y="274318"/>
            <a:ext cx="8595360" cy="4569681"/>
          </a:xfrm>
          <a:prstGeom prst="rect">
            <a:avLst/>
          </a:prstGeom>
          <a:noFill/>
          <a:ln w="69850" cmpd="sng">
            <a:gradFill flip="none" rotWithShape="1">
              <a:gsLst>
                <a:gs pos="100000">
                  <a:srgbClr val="009BDB"/>
                </a:gs>
                <a:gs pos="0">
                  <a:srgbClr val="3AAFA9"/>
                </a:gs>
              </a:gsLst>
              <a:lin ang="12000000" scaled="0"/>
              <a:tileRect/>
            </a:gradFill>
            <a:miter lim="800000"/>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680029" y="790596"/>
            <a:ext cx="3911282" cy="1391920"/>
          </a:xfrm>
        </p:spPr>
        <p:txBody>
          <a:bodyPr lIns="0">
            <a:noAutofit/>
          </a:bodyPr>
          <a:lstStyle>
            <a:lvl1pPr marL="0" indent="0">
              <a:spcBef>
                <a:spcPts val="0"/>
              </a:spcBef>
              <a:buNone/>
              <a:defRPr sz="4000" baseline="0">
                <a:latin typeface="Lora Regular"/>
                <a:cs typeface="Lora Regular"/>
              </a:defRPr>
            </a:lvl1pPr>
          </a:lstStyle>
          <a:p>
            <a:pPr lvl="0"/>
            <a:r>
              <a:rPr lang="en-US" dirty="0"/>
              <a:t>This is your </a:t>
            </a:r>
            <a:br>
              <a:rPr lang="en-US" dirty="0"/>
            </a:br>
            <a:r>
              <a:rPr lang="en-US" dirty="0"/>
              <a:t>headline area</a:t>
            </a:r>
          </a:p>
        </p:txBody>
      </p:sp>
      <p:cxnSp>
        <p:nvCxnSpPr>
          <p:cNvPr id="12" name="Straight Connector 11"/>
          <p:cNvCxnSpPr/>
          <p:nvPr userDrawn="1"/>
        </p:nvCxnSpPr>
        <p:spPr>
          <a:xfrm>
            <a:off x="680029" y="2439921"/>
            <a:ext cx="320040" cy="0"/>
          </a:xfrm>
          <a:prstGeom prst="line">
            <a:avLst/>
          </a:prstGeom>
          <a:noFill/>
          <a:ln w="50800" cap="flat" cmpd="sng" algn="ctr">
            <a:solidFill>
              <a:schemeClr val="tx1"/>
            </a:solidFill>
            <a:prstDash val="solid"/>
          </a:ln>
          <a:effectLst/>
        </p:spPr>
      </p:cxnSp>
      <p:sp>
        <p:nvSpPr>
          <p:cNvPr id="14" name="Text Placeholder 13"/>
          <p:cNvSpPr>
            <a:spLocks noGrp="1"/>
          </p:cNvSpPr>
          <p:nvPr>
            <p:ph type="body" sz="quarter" idx="11" hasCustomPrompt="1"/>
          </p:nvPr>
        </p:nvSpPr>
        <p:spPr>
          <a:xfrm>
            <a:off x="680029" y="2801959"/>
            <a:ext cx="4775200" cy="1604962"/>
          </a:xfrm>
        </p:spPr>
        <p:txBody>
          <a:bodyPr lIns="0">
            <a:noAutofit/>
          </a:bodyPr>
          <a:lstStyle>
            <a:lvl1pPr marL="0" indent="0">
              <a:lnSpc>
                <a:spcPct val="120000"/>
              </a:lnSpc>
              <a:buNone/>
              <a:defRPr sz="1400" baseline="0">
                <a:latin typeface="Roboto Light"/>
                <a:cs typeface="Roboto Light"/>
              </a:defRPr>
            </a:lvl1pPr>
          </a:lstStyle>
          <a:p>
            <a:pPr lvl="0"/>
            <a:r>
              <a:rPr lang="en-US" dirty="0"/>
              <a:t>This is your subhead area</a:t>
            </a:r>
            <a:br>
              <a:rPr lang="en-US" dirty="0"/>
            </a:br>
            <a:r>
              <a:rPr lang="en-US" dirty="0"/>
              <a:t>February 15, 2022</a:t>
            </a:r>
          </a:p>
        </p:txBody>
      </p:sp>
      <p:pic>
        <p:nvPicPr>
          <p:cNvPr id="19" name="Picture 18" descr="PBC_Blue.png">
            <a:extLst>
              <a:ext uri="{FF2B5EF4-FFF2-40B4-BE49-F238E27FC236}">
                <a16:creationId xmlns:a16="http://schemas.microsoft.com/office/drawing/2014/main" id="{C182EFBC-92B0-1844-BDEE-3F99EE8274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0029" y="4059387"/>
            <a:ext cx="1673352" cy="457200"/>
          </a:xfrm>
          <a:prstGeom prst="rect">
            <a:avLst/>
          </a:prstGeom>
        </p:spPr>
      </p:pic>
    </p:spTree>
    <p:extLst>
      <p:ext uri="{BB962C8B-B14F-4D97-AF65-F5344CB8AC3E}">
        <p14:creationId xmlns:p14="http://schemas.microsoft.com/office/powerpoint/2010/main" val="894737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461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ption 1_Premera">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391703"/>
            <a:ext cx="8595360" cy="865565"/>
          </a:xfrm>
        </p:spPr>
        <p:txBody>
          <a:bodyPr anchor="t" anchorCtr="0">
            <a:noAutofit/>
          </a:bodyPr>
          <a:lstStyle>
            <a:lvl1pPr>
              <a:defRPr>
                <a:solidFill>
                  <a:schemeClr val="bg1"/>
                </a:solidFill>
                <a:latin typeface="Lora Regular"/>
                <a:cs typeface="Lora Regular"/>
              </a:defRPr>
            </a:lvl1pPr>
          </a:lstStyle>
          <a:p>
            <a:r>
              <a:rPr lang="en-US" dirty="0"/>
              <a:t>This is your headline area</a:t>
            </a:r>
          </a:p>
        </p:txBody>
      </p:sp>
      <p:sp>
        <p:nvSpPr>
          <p:cNvPr id="3" name="Subtitle 2"/>
          <p:cNvSpPr>
            <a:spLocks noGrp="1"/>
          </p:cNvSpPr>
          <p:nvPr>
            <p:ph type="subTitle" idx="1" hasCustomPrompt="1"/>
          </p:nvPr>
        </p:nvSpPr>
        <p:spPr>
          <a:xfrm>
            <a:off x="274320" y="2846579"/>
            <a:ext cx="8595360" cy="1190945"/>
          </a:xfrm>
        </p:spPr>
        <p:txBody>
          <a:bodyPr anchor="t" anchorCtr="0">
            <a:noAutofit/>
          </a:bodyPr>
          <a:lstStyle>
            <a:lvl1pPr marL="0" indent="0" algn="ctr">
              <a:lnSpc>
                <a:spcPct val="110000"/>
              </a:lnSpc>
              <a:buNone/>
              <a:defRPr sz="1400" baseline="0">
                <a:solidFill>
                  <a:srgbClr val="FFFFFF"/>
                </a:solidFill>
                <a:latin typeface="Roboto Light"/>
                <a:cs typeface="Robot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your subhead area</a:t>
            </a:r>
          </a:p>
          <a:p>
            <a:r>
              <a:rPr lang="en-US" dirty="0"/>
              <a:t>February 15, 2022</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cxnSp>
        <p:nvCxnSpPr>
          <p:cNvPr id="9" name="Straight Connector 8"/>
          <p:cNvCxnSpPr/>
          <p:nvPr userDrawn="1"/>
        </p:nvCxnSpPr>
        <p:spPr>
          <a:xfrm>
            <a:off x="4412242" y="2501898"/>
            <a:ext cx="320040" cy="0"/>
          </a:xfrm>
          <a:prstGeom prst="line">
            <a:avLst/>
          </a:prstGeom>
          <a:noFill/>
          <a:ln w="50800" cap="flat" cmpd="sng" algn="ctr">
            <a:solidFill>
              <a:sysClr val="window" lastClr="FFFFFF"/>
            </a:solidFill>
            <a:prstDash val="solid"/>
          </a:ln>
          <a:effectLst/>
        </p:spPr>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465526" y="4391221"/>
            <a:ext cx="1115136" cy="205273"/>
          </a:xfrm>
          <a:prstGeom prst="rect">
            <a:avLst/>
          </a:prstGeom>
        </p:spPr>
      </p:pic>
      <p:sp>
        <p:nvSpPr>
          <p:cNvPr id="15" name="Text Placeholder 14"/>
          <p:cNvSpPr>
            <a:spLocks noGrp="1"/>
          </p:cNvSpPr>
          <p:nvPr>
            <p:ph type="body" sz="quarter" idx="12" hasCustomPrompt="1"/>
          </p:nvPr>
        </p:nvSpPr>
        <p:spPr>
          <a:xfrm>
            <a:off x="249238" y="4923896"/>
            <a:ext cx="3463925" cy="177271"/>
          </a:xfrm>
        </p:spPr>
        <p:txBody>
          <a:bodyPr>
            <a:noAutofit/>
          </a:bodyPr>
          <a:lstStyle>
            <a:lvl1pPr marL="0" indent="0">
              <a:buNone/>
              <a:defRPr sz="700" baseline="0">
                <a:solidFill>
                  <a:srgbClr val="FFFFFF"/>
                </a:solidFill>
                <a:latin typeface="Roboto Light"/>
                <a:cs typeface="Roboto Light"/>
              </a:defRPr>
            </a:lvl1pPr>
          </a:lstStyle>
          <a:p>
            <a:pPr lvl="0"/>
            <a:r>
              <a:rPr lang="en-US" dirty="0"/>
              <a:t>© 2022 </a:t>
            </a:r>
            <a:r>
              <a:rPr lang="en-US" dirty="0" err="1"/>
              <a:t>Premera</a:t>
            </a:r>
            <a:r>
              <a:rPr lang="en-US" dirty="0"/>
              <a:t>. Proprietary and Confidential.</a:t>
            </a:r>
          </a:p>
        </p:txBody>
      </p:sp>
    </p:spTree>
    <p:extLst>
      <p:ext uri="{BB962C8B-B14F-4D97-AF65-F5344CB8AC3E}">
        <p14:creationId xmlns:p14="http://schemas.microsoft.com/office/powerpoint/2010/main" val="3163230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ption 2_Premera">
    <p:bg>
      <p:bgPr>
        <a:gradFill flip="none" rotWithShape="1">
          <a:gsLst>
            <a:gs pos="1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6DF3C3-3806-634B-BA18-5B33C53893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0966" cy="5143500"/>
          </a:xfrm>
          <a:prstGeom prst="rect">
            <a:avLst/>
          </a:prstGeom>
        </p:spPr>
      </p:pic>
      <p:sp>
        <p:nvSpPr>
          <p:cNvPr id="3" name="Text Placeholder 2"/>
          <p:cNvSpPr>
            <a:spLocks noGrp="1"/>
          </p:cNvSpPr>
          <p:nvPr>
            <p:ph type="body" idx="1" hasCustomPrompt="1"/>
          </p:nvPr>
        </p:nvSpPr>
        <p:spPr>
          <a:xfrm>
            <a:off x="432222" y="2770099"/>
            <a:ext cx="5369138" cy="1125140"/>
          </a:xfrm>
        </p:spPr>
        <p:txBody>
          <a:bodyPr lIns="0" anchor="ctr" anchorCtr="0">
            <a:noAutofit/>
          </a:bodyPr>
          <a:lstStyle>
            <a:lvl1pPr marL="0" indent="0">
              <a:buNone/>
              <a:defRPr sz="1600" baseline="0">
                <a:solidFill>
                  <a:schemeClr val="tx1"/>
                </a:solidFill>
                <a:latin typeface="Roboto Light"/>
                <a:cs typeface="Roboto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your subhead area</a:t>
            </a:r>
          </a:p>
          <a:p>
            <a:pPr lvl="0"/>
            <a:r>
              <a:rPr lang="en-US" dirty="0"/>
              <a:t>February 15, 2022</a:t>
            </a:r>
          </a:p>
        </p:txBody>
      </p:sp>
      <p:cxnSp>
        <p:nvCxnSpPr>
          <p:cNvPr id="9" name="Straight Connector 8"/>
          <p:cNvCxnSpPr/>
          <p:nvPr userDrawn="1"/>
        </p:nvCxnSpPr>
        <p:spPr>
          <a:xfrm>
            <a:off x="432222" y="2766924"/>
            <a:ext cx="320040" cy="0"/>
          </a:xfrm>
          <a:prstGeom prst="line">
            <a:avLst/>
          </a:prstGeom>
          <a:noFill/>
          <a:ln w="50800" cap="flat" cmpd="sng" algn="ctr">
            <a:solidFill>
              <a:schemeClr val="tx1"/>
            </a:solidFill>
            <a:prstDash val="solid"/>
          </a:ln>
          <a:effectLst/>
        </p:spPr>
      </p:cxnSp>
      <p:pic>
        <p:nvPicPr>
          <p:cNvPr id="10" name="Picture 9"/>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32221" y="4263453"/>
            <a:ext cx="1673352" cy="302133"/>
          </a:xfrm>
          <a:prstGeom prst="rect">
            <a:avLst/>
          </a:prstGeom>
        </p:spPr>
      </p:pic>
      <p:sp>
        <p:nvSpPr>
          <p:cNvPr id="14" name="TextBox 13"/>
          <p:cNvSpPr txBox="1"/>
          <p:nvPr userDrawn="1"/>
        </p:nvSpPr>
        <p:spPr>
          <a:xfrm>
            <a:off x="432222" y="4845005"/>
            <a:ext cx="3851804" cy="200055"/>
          </a:xfrm>
          <a:prstGeom prst="rect">
            <a:avLst/>
          </a:prstGeom>
          <a:noFill/>
        </p:spPr>
        <p:txBody>
          <a:bodyPr wrap="square" lIns="0" tIns="0" rIns="0" bIns="0" rtlCol="0">
            <a:noAutofit/>
          </a:bodyPr>
          <a:lstStyle/>
          <a:p>
            <a:r>
              <a:rPr lang="en-US" sz="700" dirty="0">
                <a:solidFill>
                  <a:schemeClr val="tx1"/>
                </a:solidFill>
                <a:latin typeface="Roboto Light"/>
                <a:cs typeface="Roboto Light"/>
              </a:rPr>
              <a:t>© 2022 Premera. Proprietary and Confidential.</a:t>
            </a:r>
          </a:p>
        </p:txBody>
      </p:sp>
      <p:sp>
        <p:nvSpPr>
          <p:cNvPr id="11" name="Title 1">
            <a:extLst>
              <a:ext uri="{FF2B5EF4-FFF2-40B4-BE49-F238E27FC236}">
                <a16:creationId xmlns:a16="http://schemas.microsoft.com/office/drawing/2014/main" id="{DF9FC42E-0DBF-B541-811A-6BC4426E8822}"/>
              </a:ext>
            </a:extLst>
          </p:cNvPr>
          <p:cNvSpPr>
            <a:spLocks noGrp="1"/>
          </p:cNvSpPr>
          <p:nvPr>
            <p:ph type="title" hasCustomPrompt="1"/>
          </p:nvPr>
        </p:nvSpPr>
        <p:spPr>
          <a:xfrm>
            <a:off x="432221" y="1098550"/>
            <a:ext cx="5369139" cy="1473200"/>
          </a:xfrm>
        </p:spPr>
        <p:txBody>
          <a:bodyPr lIns="0" anchor="t">
            <a:noAutofit/>
          </a:bodyPr>
          <a:lstStyle>
            <a:lvl1pPr algn="l">
              <a:defRPr sz="4000" b="0" cap="none" baseline="0">
                <a:latin typeface="Lora Regular"/>
                <a:cs typeface="Lora Regular"/>
              </a:defRPr>
            </a:lvl1pPr>
          </a:lstStyle>
          <a:p>
            <a:r>
              <a:rPr lang="en-US" dirty="0"/>
              <a:t>This is your </a:t>
            </a:r>
            <a:br>
              <a:rPr lang="en-US" dirty="0"/>
            </a:br>
            <a:r>
              <a:rPr lang="en-US" dirty="0"/>
              <a:t>headline area</a:t>
            </a:r>
          </a:p>
        </p:txBody>
      </p:sp>
    </p:spTree>
    <p:extLst>
      <p:ext uri="{BB962C8B-B14F-4D97-AF65-F5344CB8AC3E}">
        <p14:creationId xmlns:p14="http://schemas.microsoft.com/office/powerpoint/2010/main" val="3853967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lide Divider_Premera_Option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17C7DAD-AEF7-2243-978F-114B0F96CD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E3977E23-FBED-6147-9F05-85B977065A40}"/>
              </a:ext>
            </a:extLst>
          </p:cNvPr>
          <p:cNvSpPr/>
          <p:nvPr userDrawn="1"/>
        </p:nvSpPr>
        <p:spPr>
          <a:xfrm>
            <a:off x="0" y="0"/>
            <a:ext cx="5108331" cy="5143500"/>
          </a:xfrm>
          <a:prstGeom prst="rect">
            <a:avLst/>
          </a:prstGeom>
          <a:gradFill flip="none" rotWithShape="1">
            <a:gsLst>
              <a:gs pos="0">
                <a:schemeClr val="bg1">
                  <a:alpha val="0"/>
                </a:schemeClr>
              </a:gs>
              <a:gs pos="63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rot="10800000">
            <a:off x="274320" y="274318"/>
            <a:ext cx="8595360" cy="4569681"/>
          </a:xfrm>
          <a:prstGeom prst="rect">
            <a:avLst/>
          </a:prstGeom>
          <a:noFill/>
          <a:ln w="69850" cmpd="sng">
            <a:gradFill flip="none" rotWithShape="1">
              <a:gsLst>
                <a:gs pos="100000">
                  <a:srgbClr val="009BDB"/>
                </a:gs>
                <a:gs pos="0">
                  <a:srgbClr val="3AAFA9"/>
                </a:gs>
              </a:gsLst>
              <a:lin ang="12000000" scaled="0"/>
              <a:tileRect/>
            </a:gradFill>
            <a:miter lim="800000"/>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680029" y="790596"/>
            <a:ext cx="3911282" cy="1391920"/>
          </a:xfrm>
        </p:spPr>
        <p:txBody>
          <a:bodyPr lIns="0">
            <a:noAutofit/>
          </a:bodyPr>
          <a:lstStyle>
            <a:lvl1pPr marL="0" indent="0">
              <a:spcBef>
                <a:spcPts val="0"/>
              </a:spcBef>
              <a:buNone/>
              <a:defRPr sz="4000" baseline="0">
                <a:latin typeface="Lora Regular"/>
                <a:cs typeface="Lora Regular"/>
              </a:defRPr>
            </a:lvl1pPr>
          </a:lstStyle>
          <a:p>
            <a:pPr lvl="0"/>
            <a:r>
              <a:rPr lang="en-US" dirty="0"/>
              <a:t>This is your </a:t>
            </a:r>
            <a:br>
              <a:rPr lang="en-US" dirty="0"/>
            </a:br>
            <a:r>
              <a:rPr lang="en-US" dirty="0"/>
              <a:t>headline area</a:t>
            </a:r>
          </a:p>
        </p:txBody>
      </p:sp>
      <p:cxnSp>
        <p:nvCxnSpPr>
          <p:cNvPr id="12" name="Straight Connector 11"/>
          <p:cNvCxnSpPr/>
          <p:nvPr userDrawn="1"/>
        </p:nvCxnSpPr>
        <p:spPr>
          <a:xfrm>
            <a:off x="680029" y="2439921"/>
            <a:ext cx="320040" cy="0"/>
          </a:xfrm>
          <a:prstGeom prst="line">
            <a:avLst/>
          </a:prstGeom>
          <a:noFill/>
          <a:ln w="50800" cap="flat" cmpd="sng" algn="ctr">
            <a:solidFill>
              <a:schemeClr val="tx1"/>
            </a:solidFill>
            <a:prstDash val="solid"/>
          </a:ln>
          <a:effectLst/>
        </p:spPr>
      </p:cxnSp>
      <p:sp>
        <p:nvSpPr>
          <p:cNvPr id="14" name="Text Placeholder 13"/>
          <p:cNvSpPr>
            <a:spLocks noGrp="1"/>
          </p:cNvSpPr>
          <p:nvPr>
            <p:ph type="body" sz="quarter" idx="11" hasCustomPrompt="1"/>
          </p:nvPr>
        </p:nvSpPr>
        <p:spPr>
          <a:xfrm>
            <a:off x="680029" y="2801959"/>
            <a:ext cx="4775200" cy="1604962"/>
          </a:xfrm>
        </p:spPr>
        <p:txBody>
          <a:bodyPr lIns="0">
            <a:noAutofit/>
          </a:bodyPr>
          <a:lstStyle>
            <a:lvl1pPr marL="0" indent="0">
              <a:lnSpc>
                <a:spcPct val="120000"/>
              </a:lnSpc>
              <a:buNone/>
              <a:defRPr sz="1400" baseline="0">
                <a:latin typeface="Roboto Light"/>
                <a:cs typeface="Roboto Light"/>
              </a:defRPr>
            </a:lvl1pPr>
          </a:lstStyle>
          <a:p>
            <a:pPr lvl="0"/>
            <a:r>
              <a:rPr lang="en-US" dirty="0"/>
              <a:t>This is your subhead area</a:t>
            </a:r>
            <a:br>
              <a:rPr lang="en-US" dirty="0"/>
            </a:br>
            <a:r>
              <a:rPr lang="en-US" dirty="0"/>
              <a:t>February 15, 2022</a:t>
            </a:r>
          </a:p>
        </p:txBody>
      </p:sp>
      <p:pic>
        <p:nvPicPr>
          <p:cNvPr id="19" name="Picture 18">
            <a:extLst>
              <a:ext uri="{FF2B5EF4-FFF2-40B4-BE49-F238E27FC236}">
                <a16:creationId xmlns:a16="http://schemas.microsoft.com/office/drawing/2014/main" id="{C182EFBC-92B0-1844-BDEE-3F99EE8274A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0029" y="4136920"/>
            <a:ext cx="1673352" cy="302133"/>
          </a:xfrm>
          <a:prstGeom prst="rect">
            <a:avLst/>
          </a:prstGeom>
        </p:spPr>
      </p:pic>
    </p:spTree>
    <p:extLst>
      <p:ext uri="{BB962C8B-B14F-4D97-AF65-F5344CB8AC3E}">
        <p14:creationId xmlns:p14="http://schemas.microsoft.com/office/powerpoint/2010/main" val="420329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lide Divider_Premera_Option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9D9288-2ED0-064F-81D3-C3B275B25B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08" y="-8025"/>
            <a:ext cx="7739436" cy="5143500"/>
          </a:xfrm>
          <a:prstGeom prst="rect">
            <a:avLst/>
          </a:prstGeom>
        </p:spPr>
      </p:pic>
      <p:sp>
        <p:nvSpPr>
          <p:cNvPr id="14" name="Text Placeholder 13"/>
          <p:cNvSpPr>
            <a:spLocks noGrp="1"/>
          </p:cNvSpPr>
          <p:nvPr>
            <p:ph type="body" sz="quarter" idx="10" hasCustomPrompt="1"/>
          </p:nvPr>
        </p:nvSpPr>
        <p:spPr>
          <a:xfrm>
            <a:off x="4710381" y="896938"/>
            <a:ext cx="4188081" cy="1514387"/>
          </a:xfrm>
        </p:spPr>
        <p:txBody>
          <a:bodyPr lIns="0">
            <a:noAutofit/>
          </a:bodyPr>
          <a:lstStyle>
            <a:lvl1pPr marL="0" indent="0">
              <a:spcBef>
                <a:spcPts val="0"/>
              </a:spcBef>
              <a:buNone/>
              <a:defRPr sz="4000">
                <a:latin typeface="Lora Regular"/>
                <a:cs typeface="Lora Regular"/>
              </a:defRPr>
            </a:lvl1pPr>
          </a:lstStyle>
          <a:p>
            <a:pPr lvl="0"/>
            <a:r>
              <a:rPr lang="en-US" dirty="0"/>
              <a:t>This is a slide divider title</a:t>
            </a:r>
          </a:p>
        </p:txBody>
      </p:sp>
      <p:cxnSp>
        <p:nvCxnSpPr>
          <p:cNvPr id="15" name="Straight Connector 14"/>
          <p:cNvCxnSpPr/>
          <p:nvPr userDrawn="1"/>
        </p:nvCxnSpPr>
        <p:spPr>
          <a:xfrm>
            <a:off x="4710381" y="2563725"/>
            <a:ext cx="312247" cy="0"/>
          </a:xfrm>
          <a:prstGeom prst="line">
            <a:avLst/>
          </a:prstGeom>
          <a:noFill/>
          <a:ln w="50800" cap="flat" cmpd="sng" algn="ctr">
            <a:solidFill>
              <a:schemeClr val="tx1"/>
            </a:solidFill>
            <a:prstDash val="solid"/>
          </a:ln>
          <a:effectLst/>
        </p:spPr>
      </p:cxnSp>
      <p:sp>
        <p:nvSpPr>
          <p:cNvPr id="17" name="Text Placeholder 16"/>
          <p:cNvSpPr>
            <a:spLocks noGrp="1"/>
          </p:cNvSpPr>
          <p:nvPr>
            <p:ph type="body" sz="quarter" idx="11" hasCustomPrompt="1"/>
          </p:nvPr>
        </p:nvSpPr>
        <p:spPr>
          <a:xfrm>
            <a:off x="4710381" y="2768600"/>
            <a:ext cx="4188081" cy="1016000"/>
          </a:xfrm>
        </p:spPr>
        <p:txBody>
          <a:bodyPr lIns="0">
            <a:noAutofit/>
          </a:bodyPr>
          <a:lstStyle>
            <a:lvl1pPr marL="0" indent="0">
              <a:buFont typeface="Arial"/>
              <a:buNone/>
              <a:defRPr sz="1400">
                <a:latin typeface="Roboto Light"/>
                <a:cs typeface="Roboto Light"/>
              </a:defRPr>
            </a:lvl1pPr>
          </a:lstStyle>
          <a:p>
            <a:pPr lvl="0"/>
            <a:r>
              <a:rPr lang="en-US" dirty="0"/>
              <a:t>This is your subhead area</a:t>
            </a:r>
          </a:p>
          <a:p>
            <a:pPr lvl="0"/>
            <a:r>
              <a:rPr lang="en-US" dirty="0"/>
              <a:t>February 15, 2017</a:t>
            </a:r>
          </a:p>
        </p:txBody>
      </p:sp>
      <p:pic>
        <p:nvPicPr>
          <p:cNvPr id="18" name="Picture 17"/>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68488" y="4397247"/>
            <a:ext cx="1673352" cy="302133"/>
          </a:xfrm>
          <a:prstGeom prst="rect">
            <a:avLst/>
          </a:prstGeom>
        </p:spPr>
      </p:pic>
    </p:spTree>
    <p:extLst>
      <p:ext uri="{BB962C8B-B14F-4D97-AF65-F5344CB8AC3E}">
        <p14:creationId xmlns:p14="http://schemas.microsoft.com/office/powerpoint/2010/main" val="2763847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lide Divider_Premera_Option3">
    <p:bg>
      <p:bgPr>
        <a:gradFill flip="none" rotWithShape="1">
          <a:gsLst>
            <a:gs pos="47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DB5485-8EFB-B949-AFFC-FB237F1A7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1" name="Rectangle 20">
            <a:extLst>
              <a:ext uri="{FF2B5EF4-FFF2-40B4-BE49-F238E27FC236}">
                <a16:creationId xmlns:a16="http://schemas.microsoft.com/office/drawing/2014/main" id="{F7E23537-EA3A-BF42-A3FC-CB7CE54A47CF}"/>
              </a:ext>
            </a:extLst>
          </p:cNvPr>
          <p:cNvSpPr/>
          <p:nvPr userDrawn="1"/>
        </p:nvSpPr>
        <p:spPr>
          <a:xfrm>
            <a:off x="3782947" y="1"/>
            <a:ext cx="5361054" cy="5143500"/>
          </a:xfrm>
          <a:prstGeom prst="rect">
            <a:avLst/>
          </a:prstGeom>
          <a:gradFill>
            <a:gsLst>
              <a:gs pos="0">
                <a:srgbClr val="00A7B5"/>
              </a:gs>
              <a:gs pos="100000">
                <a:srgbClr val="0085CA"/>
              </a:gs>
            </a:gsLs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a:ea typeface="+mn-ea"/>
              <a:cs typeface="+mn-cs"/>
            </a:endParaRPr>
          </a:p>
        </p:txBody>
      </p:sp>
      <p:sp>
        <p:nvSpPr>
          <p:cNvPr id="9" name="Text Placeholder 8"/>
          <p:cNvSpPr>
            <a:spLocks noGrp="1"/>
          </p:cNvSpPr>
          <p:nvPr>
            <p:ph type="body" sz="quarter" idx="10" hasCustomPrompt="1"/>
          </p:nvPr>
        </p:nvSpPr>
        <p:spPr>
          <a:xfrm>
            <a:off x="4241800" y="980758"/>
            <a:ext cx="4902200" cy="1524000"/>
          </a:xfrm>
        </p:spPr>
        <p:txBody>
          <a:bodyPr lIns="0">
            <a:noAutofit/>
          </a:bodyPr>
          <a:lstStyle>
            <a:lvl1pPr marL="0" indent="0">
              <a:spcBef>
                <a:spcPts val="0"/>
              </a:spcBef>
              <a:buNone/>
              <a:defRPr sz="4000" baseline="0">
                <a:solidFill>
                  <a:schemeClr val="bg1"/>
                </a:solidFill>
                <a:latin typeface="Lora Regular"/>
                <a:cs typeface="Lora Regular"/>
              </a:defRPr>
            </a:lvl1pPr>
          </a:lstStyle>
          <a:p>
            <a:pPr lvl="0"/>
            <a:r>
              <a:rPr lang="en-US" dirty="0"/>
              <a:t>This is a slide divider title</a:t>
            </a:r>
          </a:p>
        </p:txBody>
      </p:sp>
      <p:cxnSp>
        <p:nvCxnSpPr>
          <p:cNvPr id="10" name="Straight Connector 9"/>
          <p:cNvCxnSpPr>
            <a:cxnSpLocks/>
          </p:cNvCxnSpPr>
          <p:nvPr userDrawn="1"/>
        </p:nvCxnSpPr>
        <p:spPr>
          <a:xfrm>
            <a:off x="4241800" y="2719818"/>
            <a:ext cx="61680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1" hasCustomPrompt="1"/>
          </p:nvPr>
        </p:nvSpPr>
        <p:spPr>
          <a:xfrm>
            <a:off x="4241800" y="2928620"/>
            <a:ext cx="4902200" cy="1092200"/>
          </a:xfrm>
        </p:spPr>
        <p:txBody>
          <a:bodyPr lIns="0">
            <a:noAutofit/>
          </a:bodyPr>
          <a:lstStyle>
            <a:lvl1pPr marL="0" indent="0">
              <a:buNone/>
              <a:defRPr sz="1400" baseline="0">
                <a:solidFill>
                  <a:srgbClr val="FFFFFF"/>
                </a:solidFill>
                <a:latin typeface="Roboto Light"/>
                <a:cs typeface="Roboto Light"/>
              </a:defRPr>
            </a:lvl1pPr>
          </a:lstStyle>
          <a:p>
            <a:pPr lvl="0"/>
            <a:r>
              <a:rPr lang="en-US" dirty="0"/>
              <a:t>This is your subhead area</a:t>
            </a:r>
            <a:br>
              <a:rPr lang="en-US" dirty="0"/>
            </a:br>
            <a:r>
              <a:rPr lang="en-US" dirty="0"/>
              <a:t>February 15, 2022</a:t>
            </a:r>
          </a:p>
        </p:txBody>
      </p:sp>
      <p:pic>
        <p:nvPicPr>
          <p:cNvPr id="23" name="Picture 14">
            <a:extLst>
              <a:ext uri="{FF2B5EF4-FFF2-40B4-BE49-F238E27FC236}">
                <a16:creationId xmlns:a16="http://schemas.microsoft.com/office/drawing/2014/main" id="{E3BCE004-C66D-C34F-813B-F47692AEB10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auto">
          <a:xfrm>
            <a:off x="7165075" y="4460901"/>
            <a:ext cx="1600502" cy="28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502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slide_Premera">
    <p:spTree>
      <p:nvGrpSpPr>
        <p:cNvPr id="1" name=""/>
        <p:cNvGrpSpPr/>
        <p:nvPr/>
      </p:nvGrpSpPr>
      <p:grpSpPr>
        <a:xfrm>
          <a:off x="0" y="0"/>
          <a:ext cx="0" cy="0"/>
          <a:chOff x="0" y="0"/>
          <a:chExt cx="0" cy="0"/>
        </a:xfrm>
      </p:grpSpPr>
      <p:sp>
        <p:nvSpPr>
          <p:cNvPr id="7" name="Rectangle 6"/>
          <p:cNvSpPr/>
          <p:nvPr userDrawn="1"/>
        </p:nvSpPr>
        <p:spPr>
          <a:xfrm rot="10800000">
            <a:off x="1" y="4695466"/>
            <a:ext cx="9144000" cy="448031"/>
          </a:xfrm>
          <a:prstGeom prst="rect">
            <a:avLst/>
          </a:prstGeom>
          <a:gradFill flip="none" rotWithShape="1">
            <a:gsLst>
              <a:gs pos="15000">
                <a:srgbClr val="009BDB"/>
              </a:gs>
              <a:gs pos="100000">
                <a:schemeClr val="accent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457200" y="0"/>
            <a:ext cx="8495119" cy="775115"/>
          </a:xfrm>
        </p:spPr>
        <p:txBody>
          <a:bodyPr lIns="0" anchor="b" anchorCtr="0">
            <a:noAutofit/>
          </a:bodyPr>
          <a:lstStyle>
            <a:lvl1pPr marL="0" indent="0">
              <a:buNone/>
              <a:defRPr sz="2600" baseline="0">
                <a:latin typeface="Lora Regular"/>
                <a:cs typeface="Lora Regular"/>
              </a:defRPr>
            </a:lvl1pPr>
          </a:lstStyle>
          <a:p>
            <a:pPr lvl="0"/>
            <a:r>
              <a:rPr lang="en-US" dirty="0"/>
              <a:t>This is a headline</a:t>
            </a:r>
          </a:p>
        </p:txBody>
      </p:sp>
      <p:sp>
        <p:nvSpPr>
          <p:cNvPr id="14" name="Text Placeholder 13"/>
          <p:cNvSpPr>
            <a:spLocks noGrp="1"/>
          </p:cNvSpPr>
          <p:nvPr>
            <p:ph type="body" sz="quarter" idx="11" hasCustomPrompt="1"/>
          </p:nvPr>
        </p:nvSpPr>
        <p:spPr>
          <a:xfrm>
            <a:off x="457200" y="1489496"/>
            <a:ext cx="8495119" cy="2404520"/>
          </a:xfrm>
        </p:spPr>
        <p:txBody>
          <a:bodyPr lIns="0">
            <a:noAutofit/>
          </a:bodyPr>
          <a:lstStyle>
            <a:lvl1pPr marL="228600" indent="-228600">
              <a:buSzPct val="75000"/>
              <a:defRPr sz="1600">
                <a:latin typeface="Roboto Light"/>
                <a:cs typeface="Roboto Light"/>
              </a:defRPr>
            </a:lvl1pPr>
            <a:lvl2pPr marL="458788" indent="-230188">
              <a:buSzPct val="60000"/>
              <a:buFont typeface="Courier New"/>
              <a:buChar char="o"/>
              <a:defRPr sz="1600">
                <a:latin typeface="Roboto Light"/>
                <a:cs typeface="Roboto Light"/>
              </a:defRPr>
            </a:lvl2pPr>
            <a:lvl3pPr marL="685800" indent="-227013">
              <a:buSzPct val="75000"/>
              <a:defRPr sz="1600">
                <a:latin typeface="Roboto Light"/>
                <a:cs typeface="Roboto Light"/>
              </a:defRPr>
            </a:lvl3pPr>
            <a:lvl4pPr marL="914400" indent="-228600">
              <a:buSzPct val="60000"/>
              <a:defRPr sz="1600">
                <a:latin typeface="Roboto Light"/>
                <a:cs typeface="Roboto Light"/>
              </a:defRPr>
            </a:lvl4pPr>
            <a:lvl5pPr marL="1143000" indent="-228600">
              <a:buSzPct val="75000"/>
              <a:defRPr sz="1600">
                <a:latin typeface="Roboto Light"/>
                <a:cs typeface="Roboto Light"/>
              </a:defRPr>
            </a:lvl5pPr>
          </a:lstStyle>
          <a:p>
            <a:pPr lvl="0"/>
            <a:r>
              <a:rPr lang="en-US" dirty="0"/>
              <a:t>This is the first bullet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E3D94141-2BA3-5141-A22F-7EE2FDF54D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622" t="-7725" r="-2490" b="-18191"/>
          <a:stretch/>
        </p:blipFill>
        <p:spPr>
          <a:xfrm>
            <a:off x="7458501" y="4779370"/>
            <a:ext cx="1282890" cy="280225"/>
          </a:xfrm>
          <a:prstGeom prst="rect">
            <a:avLst/>
          </a:prstGeom>
        </p:spPr>
      </p:pic>
      <p:sp>
        <p:nvSpPr>
          <p:cNvPr id="10" name="Text Placeholder 9">
            <a:extLst>
              <a:ext uri="{FF2B5EF4-FFF2-40B4-BE49-F238E27FC236}">
                <a16:creationId xmlns:a16="http://schemas.microsoft.com/office/drawing/2014/main" id="{8AB76AA3-7D81-4749-AE31-355B42A2A962}"/>
              </a:ext>
            </a:extLst>
          </p:cNvPr>
          <p:cNvSpPr>
            <a:spLocks noGrp="1"/>
          </p:cNvSpPr>
          <p:nvPr>
            <p:ph type="body" sz="quarter" idx="12" hasCustomPrompt="1"/>
          </p:nvPr>
        </p:nvSpPr>
        <p:spPr>
          <a:xfrm>
            <a:off x="457200" y="883740"/>
            <a:ext cx="8229600" cy="292100"/>
          </a:xfrm>
        </p:spPr>
        <p:txBody>
          <a:bodyPr lIns="0"/>
          <a:lstStyle>
            <a:lvl1pPr marL="0" indent="0">
              <a:buFontTx/>
              <a:buNone/>
              <a:defRPr b="0" i="0">
                <a:latin typeface="Roboto" panose="02000000000000000000" pitchFamily="2" charset="0"/>
                <a:ea typeface="Roboto" panose="02000000000000000000" pitchFamily="2" charset="0"/>
                <a:cs typeface="Roboto"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This is a subhead</a:t>
            </a:r>
          </a:p>
        </p:txBody>
      </p:sp>
    </p:spTree>
    <p:extLst>
      <p:ext uri="{BB962C8B-B14F-4D97-AF65-F5344CB8AC3E}">
        <p14:creationId xmlns:p14="http://schemas.microsoft.com/office/powerpoint/2010/main" val="4043331971"/>
      </p:ext>
    </p:extLst>
  </p:cSld>
  <p:clrMapOvr>
    <a:masterClrMapping/>
  </p:clrMapOvr>
  <p:extLst>
    <p:ext uri="{DCECCB84-F9BA-43D5-87BE-67443E8EF086}">
      <p15:sldGuideLst xmlns:p15="http://schemas.microsoft.com/office/powerpoint/2012/main">
        <p15:guide id="1" pos="2880">
          <p15:clr>
            <a:srgbClr val="FBAE40"/>
          </p15:clr>
        </p15:guide>
        <p15:guide id="2" pos="288">
          <p15:clr>
            <a:srgbClr val="FBAE40"/>
          </p15:clr>
        </p15:guide>
        <p15:guide id="3" pos="547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hank you slide_Premera">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629686"/>
            <a:ext cx="8595360" cy="865565"/>
          </a:xfrm>
        </p:spPr>
        <p:txBody>
          <a:bodyPr anchor="t" anchorCtr="0">
            <a:noAutofit/>
          </a:bodyPr>
          <a:lstStyle>
            <a:lvl1pPr>
              <a:defRPr>
                <a:solidFill>
                  <a:schemeClr val="bg1"/>
                </a:solidFill>
                <a:latin typeface="Lora Regular"/>
                <a:cs typeface="Lora Regular"/>
              </a:defRPr>
            </a:lvl1pPr>
          </a:lstStyle>
          <a:p>
            <a:r>
              <a:rPr lang="en-US" dirty="0"/>
              <a:t>Thank you</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pic>
        <p:nvPicPr>
          <p:cNvPr id="6" name="Graphic 5">
            <a:extLst>
              <a:ext uri="{FF2B5EF4-FFF2-40B4-BE49-F238E27FC236}">
                <a16:creationId xmlns:a16="http://schemas.microsoft.com/office/drawing/2014/main" id="{5CEE6B18-1010-9044-A01E-DC10B0BF95F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622" t="-7725" r="-2490" b="-18191"/>
          <a:stretch/>
        </p:blipFill>
        <p:spPr>
          <a:xfrm>
            <a:off x="7297772" y="4393857"/>
            <a:ext cx="1282890" cy="280225"/>
          </a:xfrm>
          <a:prstGeom prst="rect">
            <a:avLst/>
          </a:prstGeom>
        </p:spPr>
      </p:pic>
    </p:spTree>
    <p:extLst>
      <p:ext uri="{BB962C8B-B14F-4D97-AF65-F5344CB8AC3E}">
        <p14:creationId xmlns:p14="http://schemas.microsoft.com/office/powerpoint/2010/main" val="1323012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ption 1_Premera">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391703"/>
            <a:ext cx="8595360" cy="865565"/>
          </a:xfrm>
        </p:spPr>
        <p:txBody>
          <a:bodyPr anchor="t" anchorCtr="0">
            <a:noAutofit/>
          </a:bodyPr>
          <a:lstStyle>
            <a:lvl1pPr>
              <a:defRPr>
                <a:solidFill>
                  <a:schemeClr val="bg1"/>
                </a:solidFill>
                <a:latin typeface="Lora Regular"/>
                <a:cs typeface="Lora Regular"/>
              </a:defRPr>
            </a:lvl1pPr>
          </a:lstStyle>
          <a:p>
            <a:r>
              <a:rPr lang="en-US" dirty="0"/>
              <a:t>This is your headline area</a:t>
            </a:r>
          </a:p>
        </p:txBody>
      </p:sp>
      <p:sp>
        <p:nvSpPr>
          <p:cNvPr id="3" name="Subtitle 2"/>
          <p:cNvSpPr>
            <a:spLocks noGrp="1"/>
          </p:cNvSpPr>
          <p:nvPr>
            <p:ph type="subTitle" idx="1" hasCustomPrompt="1"/>
          </p:nvPr>
        </p:nvSpPr>
        <p:spPr>
          <a:xfrm>
            <a:off x="274320" y="2846579"/>
            <a:ext cx="8595360" cy="1190945"/>
          </a:xfrm>
        </p:spPr>
        <p:txBody>
          <a:bodyPr anchor="t" anchorCtr="0">
            <a:noAutofit/>
          </a:bodyPr>
          <a:lstStyle>
            <a:lvl1pPr marL="0" indent="0" algn="ctr">
              <a:lnSpc>
                <a:spcPct val="110000"/>
              </a:lnSpc>
              <a:buNone/>
              <a:defRPr sz="1400" baseline="0">
                <a:solidFill>
                  <a:srgbClr val="FFFFFF"/>
                </a:solidFill>
                <a:latin typeface="Roboto Light"/>
                <a:cs typeface="Robot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your subhead area</a:t>
            </a:r>
          </a:p>
          <a:p>
            <a:r>
              <a:rPr lang="en-US" dirty="0"/>
              <a:t>February 15, 2022</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cxnSp>
        <p:nvCxnSpPr>
          <p:cNvPr id="9" name="Straight Connector 8"/>
          <p:cNvCxnSpPr/>
          <p:nvPr userDrawn="1"/>
        </p:nvCxnSpPr>
        <p:spPr>
          <a:xfrm>
            <a:off x="4412242" y="2501898"/>
            <a:ext cx="320040" cy="0"/>
          </a:xfrm>
          <a:prstGeom prst="line">
            <a:avLst/>
          </a:prstGeom>
          <a:noFill/>
          <a:ln w="50800" cap="flat" cmpd="sng" algn="ctr">
            <a:solidFill>
              <a:sysClr val="window" lastClr="FFFFFF"/>
            </a:solidFill>
            <a:prstDash val="solid"/>
          </a:ln>
          <a:effectLst/>
        </p:spPr>
      </p:cxnSp>
      <p:pic>
        <p:nvPicPr>
          <p:cNvPr id="11" name="Picture 10"/>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49164" y="4285397"/>
            <a:ext cx="1304213" cy="311097"/>
          </a:xfrm>
          <a:prstGeom prst="rect">
            <a:avLst/>
          </a:prstGeom>
        </p:spPr>
      </p:pic>
      <p:sp>
        <p:nvSpPr>
          <p:cNvPr id="15" name="Text Placeholder 14"/>
          <p:cNvSpPr>
            <a:spLocks noGrp="1"/>
          </p:cNvSpPr>
          <p:nvPr>
            <p:ph type="body" sz="quarter" idx="12" hasCustomPrompt="1"/>
          </p:nvPr>
        </p:nvSpPr>
        <p:spPr>
          <a:xfrm>
            <a:off x="249238" y="4923896"/>
            <a:ext cx="3463925" cy="177271"/>
          </a:xfrm>
        </p:spPr>
        <p:txBody>
          <a:bodyPr>
            <a:noAutofit/>
          </a:bodyPr>
          <a:lstStyle>
            <a:lvl1pPr marL="0" indent="0">
              <a:buNone/>
              <a:defRPr sz="700" baseline="0">
                <a:solidFill>
                  <a:srgbClr val="FFFFFF"/>
                </a:solidFill>
                <a:latin typeface="Roboto Light"/>
                <a:cs typeface="Roboto Light"/>
              </a:defRPr>
            </a:lvl1pPr>
          </a:lstStyle>
          <a:p>
            <a:pPr lvl="0"/>
            <a:r>
              <a:rPr lang="en-US" dirty="0"/>
              <a:t>© 2022 </a:t>
            </a:r>
            <a:r>
              <a:rPr lang="en-US" dirty="0" err="1"/>
              <a:t>Premera</a:t>
            </a:r>
            <a:r>
              <a:rPr lang="en-US" dirty="0"/>
              <a:t>. Proprietary and Confidential.</a:t>
            </a:r>
          </a:p>
        </p:txBody>
      </p:sp>
    </p:spTree>
    <p:extLst>
      <p:ext uri="{BB962C8B-B14F-4D97-AF65-F5344CB8AC3E}">
        <p14:creationId xmlns:p14="http://schemas.microsoft.com/office/powerpoint/2010/main" val="38888748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_PBC_AK_Option 2">
    <p:bg>
      <p:bgPr>
        <a:gradFill flip="none" rotWithShape="1">
          <a:gsLst>
            <a:gs pos="1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6DF3C3-3806-634B-BA18-5B33C53893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0966" cy="5143500"/>
          </a:xfrm>
          <a:prstGeom prst="rect">
            <a:avLst/>
          </a:prstGeom>
        </p:spPr>
      </p:pic>
      <p:sp>
        <p:nvSpPr>
          <p:cNvPr id="3" name="Text Placeholder 2"/>
          <p:cNvSpPr>
            <a:spLocks noGrp="1"/>
          </p:cNvSpPr>
          <p:nvPr>
            <p:ph type="body" idx="1" hasCustomPrompt="1"/>
          </p:nvPr>
        </p:nvSpPr>
        <p:spPr>
          <a:xfrm>
            <a:off x="432222" y="2770099"/>
            <a:ext cx="5369138" cy="1125140"/>
          </a:xfrm>
        </p:spPr>
        <p:txBody>
          <a:bodyPr lIns="0" anchor="ctr" anchorCtr="0">
            <a:noAutofit/>
          </a:bodyPr>
          <a:lstStyle>
            <a:lvl1pPr marL="0" indent="0">
              <a:buNone/>
              <a:defRPr sz="1600" baseline="0">
                <a:solidFill>
                  <a:schemeClr val="tx1"/>
                </a:solidFill>
                <a:latin typeface="Roboto Light"/>
                <a:cs typeface="Roboto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your subhead area</a:t>
            </a:r>
          </a:p>
          <a:p>
            <a:pPr lvl="0"/>
            <a:r>
              <a:rPr lang="en-US" dirty="0"/>
              <a:t>February 15, 2022</a:t>
            </a:r>
          </a:p>
        </p:txBody>
      </p:sp>
      <p:cxnSp>
        <p:nvCxnSpPr>
          <p:cNvPr id="9" name="Straight Connector 8"/>
          <p:cNvCxnSpPr/>
          <p:nvPr userDrawn="1"/>
        </p:nvCxnSpPr>
        <p:spPr>
          <a:xfrm>
            <a:off x="432222" y="2766924"/>
            <a:ext cx="320040" cy="0"/>
          </a:xfrm>
          <a:prstGeom prst="line">
            <a:avLst/>
          </a:prstGeom>
          <a:noFill/>
          <a:ln w="50800" cap="flat" cmpd="sng" algn="ctr">
            <a:solidFill>
              <a:schemeClr val="tx1"/>
            </a:solidFill>
            <a:prstDash val="solid"/>
          </a:ln>
          <a:effectLst/>
        </p:spPr>
      </p:cxnSp>
      <p:pic>
        <p:nvPicPr>
          <p:cNvPr id="10" name="Picture 9"/>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32221" y="4211004"/>
            <a:ext cx="1673352" cy="407031"/>
          </a:xfrm>
          <a:prstGeom prst="rect">
            <a:avLst/>
          </a:prstGeom>
        </p:spPr>
      </p:pic>
      <p:sp>
        <p:nvSpPr>
          <p:cNvPr id="14" name="TextBox 13"/>
          <p:cNvSpPr txBox="1"/>
          <p:nvPr userDrawn="1"/>
        </p:nvSpPr>
        <p:spPr>
          <a:xfrm>
            <a:off x="432222" y="4845005"/>
            <a:ext cx="3851804" cy="200055"/>
          </a:xfrm>
          <a:prstGeom prst="rect">
            <a:avLst/>
          </a:prstGeom>
          <a:noFill/>
        </p:spPr>
        <p:txBody>
          <a:bodyPr wrap="square" lIns="0" tIns="0" rIns="0" bIns="0" rtlCol="0">
            <a:noAutofit/>
          </a:bodyPr>
          <a:lstStyle/>
          <a:p>
            <a:r>
              <a:rPr lang="en-US" sz="700" dirty="0">
                <a:solidFill>
                  <a:schemeClr val="tx1"/>
                </a:solidFill>
                <a:latin typeface="Roboto Light"/>
                <a:cs typeface="Roboto Light"/>
              </a:rPr>
              <a:t>© 2022 Premera. Proprietary and Confidential.</a:t>
            </a:r>
          </a:p>
        </p:txBody>
      </p:sp>
      <p:sp>
        <p:nvSpPr>
          <p:cNvPr id="11" name="Title 1">
            <a:extLst>
              <a:ext uri="{FF2B5EF4-FFF2-40B4-BE49-F238E27FC236}">
                <a16:creationId xmlns:a16="http://schemas.microsoft.com/office/drawing/2014/main" id="{C5E3693E-EFCE-AC4D-90D9-8B3315ACC184}"/>
              </a:ext>
            </a:extLst>
          </p:cNvPr>
          <p:cNvSpPr>
            <a:spLocks noGrp="1"/>
          </p:cNvSpPr>
          <p:nvPr>
            <p:ph type="title" hasCustomPrompt="1"/>
          </p:nvPr>
        </p:nvSpPr>
        <p:spPr>
          <a:xfrm>
            <a:off x="432221" y="1098550"/>
            <a:ext cx="5369139" cy="1473200"/>
          </a:xfrm>
        </p:spPr>
        <p:txBody>
          <a:bodyPr lIns="0" anchor="t">
            <a:noAutofit/>
          </a:bodyPr>
          <a:lstStyle>
            <a:lvl1pPr algn="l">
              <a:defRPr sz="4000" b="0" cap="none" baseline="0">
                <a:latin typeface="Lora Regular"/>
                <a:cs typeface="Lora Regular"/>
              </a:defRPr>
            </a:lvl1pPr>
          </a:lstStyle>
          <a:p>
            <a:r>
              <a:rPr lang="en-US" dirty="0"/>
              <a:t>This is your </a:t>
            </a:r>
            <a:br>
              <a:rPr lang="en-US" dirty="0"/>
            </a:br>
            <a:r>
              <a:rPr lang="en-US" dirty="0"/>
              <a:t>headline area</a:t>
            </a:r>
          </a:p>
        </p:txBody>
      </p:sp>
    </p:spTree>
    <p:extLst>
      <p:ext uri="{BB962C8B-B14F-4D97-AF65-F5344CB8AC3E}">
        <p14:creationId xmlns:p14="http://schemas.microsoft.com/office/powerpoint/2010/main" val="252308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ivider_PBC_Option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9D9288-2ED0-064F-81D3-C3B275B25B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08" y="-8025"/>
            <a:ext cx="7739436" cy="5143500"/>
          </a:xfrm>
          <a:prstGeom prst="rect">
            <a:avLst/>
          </a:prstGeom>
        </p:spPr>
      </p:pic>
      <p:sp>
        <p:nvSpPr>
          <p:cNvPr id="14" name="Text Placeholder 13"/>
          <p:cNvSpPr>
            <a:spLocks noGrp="1"/>
          </p:cNvSpPr>
          <p:nvPr>
            <p:ph type="body" sz="quarter" idx="10" hasCustomPrompt="1"/>
          </p:nvPr>
        </p:nvSpPr>
        <p:spPr>
          <a:xfrm>
            <a:off x="4710381" y="896938"/>
            <a:ext cx="4188081" cy="1514387"/>
          </a:xfrm>
        </p:spPr>
        <p:txBody>
          <a:bodyPr lIns="0">
            <a:noAutofit/>
          </a:bodyPr>
          <a:lstStyle>
            <a:lvl1pPr marL="0" indent="0">
              <a:spcBef>
                <a:spcPts val="0"/>
              </a:spcBef>
              <a:buNone/>
              <a:defRPr sz="4000">
                <a:latin typeface="Lora Regular"/>
                <a:cs typeface="Lora Regular"/>
              </a:defRPr>
            </a:lvl1pPr>
          </a:lstStyle>
          <a:p>
            <a:pPr lvl="0"/>
            <a:r>
              <a:rPr lang="en-US" dirty="0"/>
              <a:t>This is a slide divider title</a:t>
            </a:r>
          </a:p>
        </p:txBody>
      </p:sp>
      <p:cxnSp>
        <p:nvCxnSpPr>
          <p:cNvPr id="15" name="Straight Connector 14"/>
          <p:cNvCxnSpPr/>
          <p:nvPr userDrawn="1"/>
        </p:nvCxnSpPr>
        <p:spPr>
          <a:xfrm>
            <a:off x="4710381" y="2563725"/>
            <a:ext cx="312247" cy="0"/>
          </a:xfrm>
          <a:prstGeom prst="line">
            <a:avLst/>
          </a:prstGeom>
          <a:noFill/>
          <a:ln w="50800" cap="flat" cmpd="sng" algn="ctr">
            <a:solidFill>
              <a:schemeClr val="tx1"/>
            </a:solidFill>
            <a:prstDash val="solid"/>
          </a:ln>
          <a:effectLst/>
        </p:spPr>
      </p:cxnSp>
      <p:sp>
        <p:nvSpPr>
          <p:cNvPr id="17" name="Text Placeholder 16"/>
          <p:cNvSpPr>
            <a:spLocks noGrp="1"/>
          </p:cNvSpPr>
          <p:nvPr>
            <p:ph type="body" sz="quarter" idx="11" hasCustomPrompt="1"/>
          </p:nvPr>
        </p:nvSpPr>
        <p:spPr>
          <a:xfrm>
            <a:off x="4710381" y="2768600"/>
            <a:ext cx="4188081" cy="1016000"/>
          </a:xfrm>
        </p:spPr>
        <p:txBody>
          <a:bodyPr lIns="0">
            <a:noAutofit/>
          </a:bodyPr>
          <a:lstStyle>
            <a:lvl1pPr marL="0" indent="0">
              <a:buFont typeface="Arial"/>
              <a:buNone/>
              <a:defRPr sz="1400">
                <a:latin typeface="Roboto Light"/>
                <a:cs typeface="Roboto Light"/>
              </a:defRPr>
            </a:lvl1pPr>
          </a:lstStyle>
          <a:p>
            <a:pPr lvl="0"/>
            <a:r>
              <a:rPr lang="en-US" dirty="0"/>
              <a:t>This is your subhead area</a:t>
            </a:r>
          </a:p>
          <a:p>
            <a:pPr lvl="0"/>
            <a:r>
              <a:rPr lang="en-US" dirty="0"/>
              <a:t>February 15, 2017</a:t>
            </a:r>
          </a:p>
        </p:txBody>
      </p:sp>
      <p:pic>
        <p:nvPicPr>
          <p:cNvPr id="18" name="Picture 17" descr="PBC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8488" y="4319714"/>
            <a:ext cx="1673352" cy="457200"/>
          </a:xfrm>
          <a:prstGeom prst="rect">
            <a:avLst/>
          </a:prstGeom>
        </p:spPr>
      </p:pic>
    </p:spTree>
    <p:extLst>
      <p:ext uri="{BB962C8B-B14F-4D97-AF65-F5344CB8AC3E}">
        <p14:creationId xmlns:p14="http://schemas.microsoft.com/office/powerpoint/2010/main" val="3153899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lide Divider_PBC_AK_Option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17C7DAD-AEF7-2243-978F-114B0F96CD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E3977E23-FBED-6147-9F05-85B977065A40}"/>
              </a:ext>
            </a:extLst>
          </p:cNvPr>
          <p:cNvSpPr/>
          <p:nvPr userDrawn="1"/>
        </p:nvSpPr>
        <p:spPr>
          <a:xfrm>
            <a:off x="0" y="0"/>
            <a:ext cx="5108331" cy="5143500"/>
          </a:xfrm>
          <a:prstGeom prst="rect">
            <a:avLst/>
          </a:prstGeom>
          <a:gradFill flip="none" rotWithShape="1">
            <a:gsLst>
              <a:gs pos="0">
                <a:schemeClr val="bg1">
                  <a:alpha val="0"/>
                </a:schemeClr>
              </a:gs>
              <a:gs pos="63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rot="10800000">
            <a:off x="274320" y="274318"/>
            <a:ext cx="8595360" cy="4569681"/>
          </a:xfrm>
          <a:prstGeom prst="rect">
            <a:avLst/>
          </a:prstGeom>
          <a:noFill/>
          <a:ln w="69850" cmpd="sng">
            <a:gradFill flip="none" rotWithShape="1">
              <a:gsLst>
                <a:gs pos="100000">
                  <a:srgbClr val="009BDB"/>
                </a:gs>
                <a:gs pos="0">
                  <a:srgbClr val="3AAFA9"/>
                </a:gs>
              </a:gsLst>
              <a:lin ang="12000000" scaled="0"/>
              <a:tileRect/>
            </a:gradFill>
            <a:miter lim="800000"/>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680029" y="790596"/>
            <a:ext cx="3911282" cy="1391920"/>
          </a:xfrm>
        </p:spPr>
        <p:txBody>
          <a:bodyPr lIns="0">
            <a:noAutofit/>
          </a:bodyPr>
          <a:lstStyle>
            <a:lvl1pPr marL="0" indent="0">
              <a:spcBef>
                <a:spcPts val="0"/>
              </a:spcBef>
              <a:buNone/>
              <a:defRPr sz="4000" baseline="0">
                <a:latin typeface="Lora Regular"/>
                <a:cs typeface="Lora Regular"/>
              </a:defRPr>
            </a:lvl1pPr>
          </a:lstStyle>
          <a:p>
            <a:pPr lvl="0"/>
            <a:r>
              <a:rPr lang="en-US" dirty="0"/>
              <a:t>This is your </a:t>
            </a:r>
            <a:br>
              <a:rPr lang="en-US" dirty="0"/>
            </a:br>
            <a:r>
              <a:rPr lang="en-US" dirty="0"/>
              <a:t>headline area</a:t>
            </a:r>
          </a:p>
        </p:txBody>
      </p:sp>
      <p:cxnSp>
        <p:nvCxnSpPr>
          <p:cNvPr id="12" name="Straight Connector 11"/>
          <p:cNvCxnSpPr/>
          <p:nvPr userDrawn="1"/>
        </p:nvCxnSpPr>
        <p:spPr>
          <a:xfrm>
            <a:off x="680029" y="2439921"/>
            <a:ext cx="320040" cy="0"/>
          </a:xfrm>
          <a:prstGeom prst="line">
            <a:avLst/>
          </a:prstGeom>
          <a:noFill/>
          <a:ln w="50800" cap="flat" cmpd="sng" algn="ctr">
            <a:solidFill>
              <a:schemeClr val="tx1"/>
            </a:solidFill>
            <a:prstDash val="solid"/>
          </a:ln>
          <a:effectLst/>
        </p:spPr>
      </p:cxnSp>
      <p:sp>
        <p:nvSpPr>
          <p:cNvPr id="14" name="Text Placeholder 13"/>
          <p:cNvSpPr>
            <a:spLocks noGrp="1"/>
          </p:cNvSpPr>
          <p:nvPr>
            <p:ph type="body" sz="quarter" idx="11" hasCustomPrompt="1"/>
          </p:nvPr>
        </p:nvSpPr>
        <p:spPr>
          <a:xfrm>
            <a:off x="680029" y="2801959"/>
            <a:ext cx="4775200" cy="1604962"/>
          </a:xfrm>
        </p:spPr>
        <p:txBody>
          <a:bodyPr lIns="0">
            <a:noAutofit/>
          </a:bodyPr>
          <a:lstStyle>
            <a:lvl1pPr marL="0" indent="0">
              <a:lnSpc>
                <a:spcPct val="120000"/>
              </a:lnSpc>
              <a:buNone/>
              <a:defRPr sz="1400" baseline="0">
                <a:latin typeface="Roboto Light"/>
                <a:cs typeface="Roboto Light"/>
              </a:defRPr>
            </a:lvl1pPr>
          </a:lstStyle>
          <a:p>
            <a:pPr lvl="0"/>
            <a:r>
              <a:rPr lang="en-US" dirty="0"/>
              <a:t>This is your subhead area</a:t>
            </a:r>
            <a:br>
              <a:rPr lang="en-US" dirty="0"/>
            </a:br>
            <a:r>
              <a:rPr lang="en-US" dirty="0"/>
              <a:t>February 15, 2022</a:t>
            </a:r>
          </a:p>
        </p:txBody>
      </p:sp>
      <p:pic>
        <p:nvPicPr>
          <p:cNvPr id="19" name="Picture 18">
            <a:extLst>
              <a:ext uri="{FF2B5EF4-FFF2-40B4-BE49-F238E27FC236}">
                <a16:creationId xmlns:a16="http://schemas.microsoft.com/office/drawing/2014/main" id="{C182EFBC-92B0-1844-BDEE-3F99EE8274A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0029" y="4084471"/>
            <a:ext cx="1673352" cy="407031"/>
          </a:xfrm>
          <a:prstGeom prst="rect">
            <a:avLst/>
          </a:prstGeom>
        </p:spPr>
      </p:pic>
    </p:spTree>
    <p:extLst>
      <p:ext uri="{BB962C8B-B14F-4D97-AF65-F5344CB8AC3E}">
        <p14:creationId xmlns:p14="http://schemas.microsoft.com/office/powerpoint/2010/main" val="2233846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lide Divider_PBC_AK_Option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9D9288-2ED0-064F-81D3-C3B275B25B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008" y="-8025"/>
            <a:ext cx="7739436" cy="5143500"/>
          </a:xfrm>
          <a:prstGeom prst="rect">
            <a:avLst/>
          </a:prstGeom>
        </p:spPr>
      </p:pic>
      <p:sp>
        <p:nvSpPr>
          <p:cNvPr id="14" name="Text Placeholder 13"/>
          <p:cNvSpPr>
            <a:spLocks noGrp="1"/>
          </p:cNvSpPr>
          <p:nvPr>
            <p:ph type="body" sz="quarter" idx="10" hasCustomPrompt="1"/>
          </p:nvPr>
        </p:nvSpPr>
        <p:spPr>
          <a:xfrm>
            <a:off x="4710381" y="896938"/>
            <a:ext cx="4188081" cy="1514387"/>
          </a:xfrm>
        </p:spPr>
        <p:txBody>
          <a:bodyPr lIns="0">
            <a:noAutofit/>
          </a:bodyPr>
          <a:lstStyle>
            <a:lvl1pPr marL="0" indent="0">
              <a:spcBef>
                <a:spcPts val="0"/>
              </a:spcBef>
              <a:buNone/>
              <a:defRPr sz="4000">
                <a:latin typeface="Lora Regular"/>
                <a:cs typeface="Lora Regular"/>
              </a:defRPr>
            </a:lvl1pPr>
          </a:lstStyle>
          <a:p>
            <a:pPr lvl="0"/>
            <a:r>
              <a:rPr lang="en-US" dirty="0"/>
              <a:t>This is a slide divider title</a:t>
            </a:r>
          </a:p>
        </p:txBody>
      </p:sp>
      <p:cxnSp>
        <p:nvCxnSpPr>
          <p:cNvPr id="15" name="Straight Connector 14"/>
          <p:cNvCxnSpPr/>
          <p:nvPr userDrawn="1"/>
        </p:nvCxnSpPr>
        <p:spPr>
          <a:xfrm>
            <a:off x="4710381" y="2563725"/>
            <a:ext cx="312247" cy="0"/>
          </a:xfrm>
          <a:prstGeom prst="line">
            <a:avLst/>
          </a:prstGeom>
          <a:noFill/>
          <a:ln w="50800" cap="flat" cmpd="sng" algn="ctr">
            <a:solidFill>
              <a:schemeClr val="tx1"/>
            </a:solidFill>
            <a:prstDash val="solid"/>
          </a:ln>
          <a:effectLst/>
        </p:spPr>
      </p:cxnSp>
      <p:sp>
        <p:nvSpPr>
          <p:cNvPr id="17" name="Text Placeholder 16"/>
          <p:cNvSpPr>
            <a:spLocks noGrp="1"/>
          </p:cNvSpPr>
          <p:nvPr>
            <p:ph type="body" sz="quarter" idx="11" hasCustomPrompt="1"/>
          </p:nvPr>
        </p:nvSpPr>
        <p:spPr>
          <a:xfrm>
            <a:off x="4710381" y="2768600"/>
            <a:ext cx="4188081" cy="1016000"/>
          </a:xfrm>
        </p:spPr>
        <p:txBody>
          <a:bodyPr lIns="0">
            <a:noAutofit/>
          </a:bodyPr>
          <a:lstStyle>
            <a:lvl1pPr marL="0" indent="0">
              <a:buFont typeface="Arial"/>
              <a:buNone/>
              <a:defRPr sz="1400">
                <a:latin typeface="Roboto Light"/>
                <a:cs typeface="Roboto Light"/>
              </a:defRPr>
            </a:lvl1pPr>
          </a:lstStyle>
          <a:p>
            <a:pPr lvl="0"/>
            <a:r>
              <a:rPr lang="en-US" dirty="0"/>
              <a:t>This is your subhead area</a:t>
            </a:r>
          </a:p>
          <a:p>
            <a:pPr lvl="0"/>
            <a:r>
              <a:rPr lang="en-US" dirty="0"/>
              <a:t>February 15, 2017</a:t>
            </a:r>
          </a:p>
        </p:txBody>
      </p:sp>
      <p:pic>
        <p:nvPicPr>
          <p:cNvPr id="18" name="Picture 17"/>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68488" y="4344798"/>
            <a:ext cx="1673352" cy="407031"/>
          </a:xfrm>
          <a:prstGeom prst="rect">
            <a:avLst/>
          </a:prstGeom>
        </p:spPr>
      </p:pic>
    </p:spTree>
    <p:extLst>
      <p:ext uri="{BB962C8B-B14F-4D97-AF65-F5344CB8AC3E}">
        <p14:creationId xmlns:p14="http://schemas.microsoft.com/office/powerpoint/2010/main" val="1387167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lide Divider_PBC_AK_Option3">
    <p:bg>
      <p:bgPr>
        <a:gradFill flip="none" rotWithShape="1">
          <a:gsLst>
            <a:gs pos="47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DB5485-8EFB-B949-AFFC-FB237F1A7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1" name="Rectangle 20">
            <a:extLst>
              <a:ext uri="{FF2B5EF4-FFF2-40B4-BE49-F238E27FC236}">
                <a16:creationId xmlns:a16="http://schemas.microsoft.com/office/drawing/2014/main" id="{F7E23537-EA3A-BF42-A3FC-CB7CE54A47CF}"/>
              </a:ext>
            </a:extLst>
          </p:cNvPr>
          <p:cNvSpPr/>
          <p:nvPr userDrawn="1"/>
        </p:nvSpPr>
        <p:spPr>
          <a:xfrm>
            <a:off x="3782947" y="1"/>
            <a:ext cx="5361054" cy="5143500"/>
          </a:xfrm>
          <a:prstGeom prst="rect">
            <a:avLst/>
          </a:prstGeom>
          <a:gradFill>
            <a:gsLst>
              <a:gs pos="0">
                <a:srgbClr val="00A7B5"/>
              </a:gs>
              <a:gs pos="100000">
                <a:srgbClr val="0085CA"/>
              </a:gs>
            </a:gsLs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a:ea typeface="+mn-ea"/>
              <a:cs typeface="+mn-cs"/>
            </a:endParaRPr>
          </a:p>
        </p:txBody>
      </p:sp>
      <p:sp>
        <p:nvSpPr>
          <p:cNvPr id="9" name="Text Placeholder 8"/>
          <p:cNvSpPr>
            <a:spLocks noGrp="1"/>
          </p:cNvSpPr>
          <p:nvPr>
            <p:ph type="body" sz="quarter" idx="10" hasCustomPrompt="1"/>
          </p:nvPr>
        </p:nvSpPr>
        <p:spPr>
          <a:xfrm>
            <a:off x="4241800" y="980758"/>
            <a:ext cx="4902200" cy="1524000"/>
          </a:xfrm>
        </p:spPr>
        <p:txBody>
          <a:bodyPr lIns="0">
            <a:noAutofit/>
          </a:bodyPr>
          <a:lstStyle>
            <a:lvl1pPr marL="0" indent="0">
              <a:spcBef>
                <a:spcPts val="0"/>
              </a:spcBef>
              <a:buNone/>
              <a:defRPr sz="4000" baseline="0">
                <a:solidFill>
                  <a:schemeClr val="bg1"/>
                </a:solidFill>
                <a:latin typeface="Lora Regular"/>
                <a:cs typeface="Lora Regular"/>
              </a:defRPr>
            </a:lvl1pPr>
          </a:lstStyle>
          <a:p>
            <a:pPr lvl="0"/>
            <a:r>
              <a:rPr lang="en-US" dirty="0"/>
              <a:t>This is a slide divider title</a:t>
            </a:r>
          </a:p>
        </p:txBody>
      </p:sp>
      <p:cxnSp>
        <p:nvCxnSpPr>
          <p:cNvPr id="10" name="Straight Connector 9"/>
          <p:cNvCxnSpPr>
            <a:cxnSpLocks/>
          </p:cNvCxnSpPr>
          <p:nvPr userDrawn="1"/>
        </p:nvCxnSpPr>
        <p:spPr>
          <a:xfrm>
            <a:off x="4241800" y="2719818"/>
            <a:ext cx="61680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1" hasCustomPrompt="1"/>
          </p:nvPr>
        </p:nvSpPr>
        <p:spPr>
          <a:xfrm>
            <a:off x="4241800" y="2928620"/>
            <a:ext cx="4902200" cy="1092200"/>
          </a:xfrm>
        </p:spPr>
        <p:txBody>
          <a:bodyPr lIns="0">
            <a:noAutofit/>
          </a:bodyPr>
          <a:lstStyle>
            <a:lvl1pPr marL="0" indent="0">
              <a:buNone/>
              <a:defRPr sz="1400" baseline="0">
                <a:solidFill>
                  <a:srgbClr val="FFFFFF"/>
                </a:solidFill>
                <a:latin typeface="Roboto Light"/>
                <a:cs typeface="Roboto Light"/>
              </a:defRPr>
            </a:lvl1pPr>
          </a:lstStyle>
          <a:p>
            <a:pPr lvl="0"/>
            <a:r>
              <a:rPr lang="en-US" dirty="0"/>
              <a:t>This is your subhead area</a:t>
            </a:r>
            <a:br>
              <a:rPr lang="en-US" dirty="0"/>
            </a:br>
            <a:r>
              <a:rPr lang="en-US" dirty="0"/>
              <a:t>February 15, 2022</a:t>
            </a:r>
          </a:p>
        </p:txBody>
      </p:sp>
      <p:pic>
        <p:nvPicPr>
          <p:cNvPr id="23" name="Picture 14">
            <a:extLst>
              <a:ext uri="{FF2B5EF4-FFF2-40B4-BE49-F238E27FC236}">
                <a16:creationId xmlns:a16="http://schemas.microsoft.com/office/drawing/2014/main" id="{E3BCE004-C66D-C34F-813B-F47692AEB10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auto">
          <a:xfrm>
            <a:off x="7165075" y="4414505"/>
            <a:ext cx="1600502" cy="38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330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 slide_PBC_AK">
    <p:spTree>
      <p:nvGrpSpPr>
        <p:cNvPr id="1" name=""/>
        <p:cNvGrpSpPr/>
        <p:nvPr/>
      </p:nvGrpSpPr>
      <p:grpSpPr>
        <a:xfrm>
          <a:off x="0" y="0"/>
          <a:ext cx="0" cy="0"/>
          <a:chOff x="0" y="0"/>
          <a:chExt cx="0" cy="0"/>
        </a:xfrm>
      </p:grpSpPr>
      <p:sp>
        <p:nvSpPr>
          <p:cNvPr id="7" name="Rectangle 6"/>
          <p:cNvSpPr/>
          <p:nvPr userDrawn="1"/>
        </p:nvSpPr>
        <p:spPr>
          <a:xfrm rot="10800000">
            <a:off x="1" y="4695466"/>
            <a:ext cx="9144000" cy="448031"/>
          </a:xfrm>
          <a:prstGeom prst="rect">
            <a:avLst/>
          </a:prstGeom>
          <a:gradFill flip="none" rotWithShape="1">
            <a:gsLst>
              <a:gs pos="15000">
                <a:srgbClr val="009BDB"/>
              </a:gs>
              <a:gs pos="100000">
                <a:schemeClr val="accent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457200" y="0"/>
            <a:ext cx="8495119" cy="775115"/>
          </a:xfrm>
        </p:spPr>
        <p:txBody>
          <a:bodyPr lIns="0" anchor="b" anchorCtr="0">
            <a:noAutofit/>
          </a:bodyPr>
          <a:lstStyle>
            <a:lvl1pPr marL="0" indent="0">
              <a:buNone/>
              <a:defRPr sz="2600" baseline="0">
                <a:latin typeface="Lora Regular"/>
                <a:cs typeface="Lora Regular"/>
              </a:defRPr>
            </a:lvl1pPr>
          </a:lstStyle>
          <a:p>
            <a:pPr lvl="0"/>
            <a:r>
              <a:rPr lang="en-US" dirty="0"/>
              <a:t>This is a headline</a:t>
            </a:r>
          </a:p>
        </p:txBody>
      </p:sp>
      <p:sp>
        <p:nvSpPr>
          <p:cNvPr id="14" name="Text Placeholder 13"/>
          <p:cNvSpPr>
            <a:spLocks noGrp="1"/>
          </p:cNvSpPr>
          <p:nvPr>
            <p:ph type="body" sz="quarter" idx="11" hasCustomPrompt="1"/>
          </p:nvPr>
        </p:nvSpPr>
        <p:spPr>
          <a:xfrm>
            <a:off x="457200" y="1489496"/>
            <a:ext cx="8495119" cy="2404520"/>
          </a:xfrm>
        </p:spPr>
        <p:txBody>
          <a:bodyPr lIns="0">
            <a:noAutofit/>
          </a:bodyPr>
          <a:lstStyle>
            <a:lvl1pPr marL="228600" indent="-228600">
              <a:buSzPct val="75000"/>
              <a:defRPr sz="1600">
                <a:latin typeface="Roboto Light"/>
                <a:cs typeface="Roboto Light"/>
              </a:defRPr>
            </a:lvl1pPr>
            <a:lvl2pPr marL="458788" indent="-230188">
              <a:buSzPct val="60000"/>
              <a:buFont typeface="Courier New"/>
              <a:buChar char="o"/>
              <a:defRPr sz="1600">
                <a:latin typeface="Roboto Light"/>
                <a:cs typeface="Roboto Light"/>
              </a:defRPr>
            </a:lvl2pPr>
            <a:lvl3pPr marL="685800" indent="-227013">
              <a:buSzPct val="75000"/>
              <a:defRPr sz="1600">
                <a:latin typeface="Roboto Light"/>
                <a:cs typeface="Roboto Light"/>
              </a:defRPr>
            </a:lvl3pPr>
            <a:lvl4pPr marL="914400" indent="-228600">
              <a:buSzPct val="60000"/>
              <a:defRPr sz="1600">
                <a:latin typeface="Roboto Light"/>
                <a:cs typeface="Roboto Light"/>
              </a:defRPr>
            </a:lvl4pPr>
            <a:lvl5pPr marL="1143000" indent="-228600">
              <a:buSzPct val="75000"/>
              <a:defRPr sz="1600">
                <a:latin typeface="Roboto Light"/>
                <a:cs typeface="Roboto Light"/>
              </a:defRPr>
            </a:lvl5pPr>
          </a:lstStyle>
          <a:p>
            <a:pPr lvl="0"/>
            <a:r>
              <a:rPr lang="en-US" dirty="0"/>
              <a:t>This is the first bullet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E3D94141-2BA3-5141-A22F-7EE2FDF54D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189" t="-8246" r="-3038"/>
          <a:stretch/>
        </p:blipFill>
        <p:spPr>
          <a:xfrm>
            <a:off x="7500638" y="4760647"/>
            <a:ext cx="1234958" cy="297542"/>
          </a:xfrm>
          <a:prstGeom prst="rect">
            <a:avLst/>
          </a:prstGeom>
        </p:spPr>
      </p:pic>
      <p:sp>
        <p:nvSpPr>
          <p:cNvPr id="10" name="Text Placeholder 9">
            <a:extLst>
              <a:ext uri="{FF2B5EF4-FFF2-40B4-BE49-F238E27FC236}">
                <a16:creationId xmlns:a16="http://schemas.microsoft.com/office/drawing/2014/main" id="{8AB76AA3-7D81-4749-AE31-355B42A2A962}"/>
              </a:ext>
            </a:extLst>
          </p:cNvPr>
          <p:cNvSpPr>
            <a:spLocks noGrp="1"/>
          </p:cNvSpPr>
          <p:nvPr>
            <p:ph type="body" sz="quarter" idx="12" hasCustomPrompt="1"/>
          </p:nvPr>
        </p:nvSpPr>
        <p:spPr>
          <a:xfrm>
            <a:off x="457200" y="883740"/>
            <a:ext cx="8229600" cy="292100"/>
          </a:xfrm>
        </p:spPr>
        <p:txBody>
          <a:bodyPr lIns="0"/>
          <a:lstStyle>
            <a:lvl1pPr marL="0" indent="0">
              <a:buFontTx/>
              <a:buNone/>
              <a:defRPr b="0" i="0">
                <a:latin typeface="Roboto" panose="02000000000000000000" pitchFamily="2" charset="0"/>
                <a:ea typeface="Roboto" panose="02000000000000000000" pitchFamily="2" charset="0"/>
                <a:cs typeface="Roboto"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This is a subhead</a:t>
            </a:r>
          </a:p>
        </p:txBody>
      </p:sp>
    </p:spTree>
    <p:extLst>
      <p:ext uri="{BB962C8B-B14F-4D97-AF65-F5344CB8AC3E}">
        <p14:creationId xmlns:p14="http://schemas.microsoft.com/office/powerpoint/2010/main" val="675555185"/>
      </p:ext>
    </p:extLst>
  </p:cSld>
  <p:clrMapOvr>
    <a:masterClrMapping/>
  </p:clrMapOvr>
  <p:extLst>
    <p:ext uri="{DCECCB84-F9BA-43D5-87BE-67443E8EF086}">
      <p15:sldGuideLst xmlns:p15="http://schemas.microsoft.com/office/powerpoint/2012/main">
        <p15:guide id="1" pos="2880">
          <p15:clr>
            <a:srgbClr val="FBAE40"/>
          </p15:clr>
        </p15:guide>
        <p15:guide id="2" pos="288">
          <p15:clr>
            <a:srgbClr val="FBAE40"/>
          </p15:clr>
        </p15:guide>
        <p15:guide id="3" pos="547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_PBC_AK">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629686"/>
            <a:ext cx="8595360" cy="865565"/>
          </a:xfrm>
        </p:spPr>
        <p:txBody>
          <a:bodyPr anchor="t" anchorCtr="0">
            <a:noAutofit/>
          </a:bodyPr>
          <a:lstStyle>
            <a:lvl1pPr>
              <a:defRPr>
                <a:solidFill>
                  <a:schemeClr val="bg1"/>
                </a:solidFill>
                <a:latin typeface="Lora Regular"/>
                <a:cs typeface="Lora Regular"/>
              </a:defRPr>
            </a:lvl1pPr>
          </a:lstStyle>
          <a:p>
            <a:r>
              <a:rPr lang="en-US" dirty="0"/>
              <a:t>Thank you</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pic>
        <p:nvPicPr>
          <p:cNvPr id="5" name="Picture 14">
            <a:extLst>
              <a:ext uri="{FF2B5EF4-FFF2-40B4-BE49-F238E27FC236}">
                <a16:creationId xmlns:a16="http://schemas.microsoft.com/office/drawing/2014/main" id="{47B11BB8-FFAC-0C4A-BAF2-4EC04DB07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auto">
          <a:xfrm>
            <a:off x="6973243" y="4280222"/>
            <a:ext cx="1600502" cy="38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08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19154-EFAC-344B-AA1A-34F6BE7DD385}"/>
              </a:ext>
            </a:extLst>
          </p:cNvPr>
          <p:cNvSpPr>
            <a:spLocks noGrp="1"/>
          </p:cNvSpPr>
          <p:nvPr>
            <p:ph type="dt" sz="half" idx="10"/>
          </p:nvPr>
        </p:nvSpPr>
        <p:spPr/>
        <p:txBody>
          <a:bodyPr/>
          <a:lstStyle>
            <a:lvl1pPr>
              <a:defRPr/>
            </a:lvl1pPr>
          </a:lstStyle>
          <a:p>
            <a:pPr>
              <a:defRPr/>
            </a:pPr>
            <a:fld id="{ACDC23B8-9AEF-4326-9D72-40FA800E64C6}" type="datetime1">
              <a:rPr lang="en-US" smtClean="0"/>
              <a:t>10/4/2024</a:t>
            </a:fld>
            <a:endParaRPr lang="en-US" dirty="0"/>
          </a:p>
        </p:txBody>
      </p:sp>
      <p:sp>
        <p:nvSpPr>
          <p:cNvPr id="5" name="Footer Placeholder 4">
            <a:extLst>
              <a:ext uri="{FF2B5EF4-FFF2-40B4-BE49-F238E27FC236}">
                <a16:creationId xmlns:a16="http://schemas.microsoft.com/office/drawing/2014/main" id="{2FC7CDB2-3925-C14F-97B5-18F92BB5B9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B245E1-4CF7-464A-B5B1-4A9973208CF4}"/>
              </a:ext>
            </a:extLst>
          </p:cNvPr>
          <p:cNvSpPr>
            <a:spLocks noGrp="1"/>
          </p:cNvSpPr>
          <p:nvPr>
            <p:ph type="sldNum" sz="quarter" idx="12"/>
          </p:nvPr>
        </p:nvSpPr>
        <p:spPr/>
        <p:txBody>
          <a:bodyPr/>
          <a:lstStyle>
            <a:lvl1pPr>
              <a:defRPr/>
            </a:lvl1pPr>
          </a:lstStyle>
          <a:p>
            <a:pPr>
              <a:defRPr/>
            </a:pPr>
            <a:fld id="{B78038B8-B4D5-094A-8A26-623EF56D26F4}" type="slidenum">
              <a:rPr lang="en-US" altLang="en-US"/>
              <a:pPr>
                <a:defRPr/>
              </a:pPr>
              <a:t>‹#›</a:t>
            </a:fld>
            <a:endParaRPr lang="en-US" altLang="en-US"/>
          </a:p>
        </p:txBody>
      </p:sp>
    </p:spTree>
    <p:extLst>
      <p:ext uri="{BB962C8B-B14F-4D97-AF65-F5344CB8AC3E}">
        <p14:creationId xmlns:p14="http://schemas.microsoft.com/office/powerpoint/2010/main" val="52827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ivider_PBC_Option3">
    <p:bg>
      <p:bgPr>
        <a:gradFill flip="none" rotWithShape="1">
          <a:gsLst>
            <a:gs pos="4700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DB5485-8EFB-B949-AFFC-FB237F1A7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1" name="Rectangle 20">
            <a:extLst>
              <a:ext uri="{FF2B5EF4-FFF2-40B4-BE49-F238E27FC236}">
                <a16:creationId xmlns:a16="http://schemas.microsoft.com/office/drawing/2014/main" id="{F7E23537-EA3A-BF42-A3FC-CB7CE54A47CF}"/>
              </a:ext>
            </a:extLst>
          </p:cNvPr>
          <p:cNvSpPr/>
          <p:nvPr userDrawn="1"/>
        </p:nvSpPr>
        <p:spPr>
          <a:xfrm>
            <a:off x="3782947" y="1"/>
            <a:ext cx="5361054" cy="5143500"/>
          </a:xfrm>
          <a:prstGeom prst="rect">
            <a:avLst/>
          </a:prstGeom>
          <a:gradFill>
            <a:gsLst>
              <a:gs pos="0">
                <a:srgbClr val="00A7B5"/>
              </a:gs>
              <a:gs pos="100000">
                <a:srgbClr val="0085CA"/>
              </a:gs>
            </a:gsLs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a:ea typeface="+mn-ea"/>
              <a:cs typeface="+mn-cs"/>
            </a:endParaRPr>
          </a:p>
        </p:txBody>
      </p:sp>
      <p:sp>
        <p:nvSpPr>
          <p:cNvPr id="9" name="Text Placeholder 8"/>
          <p:cNvSpPr>
            <a:spLocks noGrp="1"/>
          </p:cNvSpPr>
          <p:nvPr>
            <p:ph type="body" sz="quarter" idx="10" hasCustomPrompt="1"/>
          </p:nvPr>
        </p:nvSpPr>
        <p:spPr>
          <a:xfrm>
            <a:off x="4241800" y="980758"/>
            <a:ext cx="4902200" cy="1524000"/>
          </a:xfrm>
        </p:spPr>
        <p:txBody>
          <a:bodyPr lIns="0">
            <a:noAutofit/>
          </a:bodyPr>
          <a:lstStyle>
            <a:lvl1pPr marL="0" indent="0">
              <a:spcBef>
                <a:spcPts val="0"/>
              </a:spcBef>
              <a:buNone/>
              <a:defRPr sz="4000" baseline="0">
                <a:solidFill>
                  <a:schemeClr val="bg1"/>
                </a:solidFill>
                <a:latin typeface="Lora Regular"/>
                <a:cs typeface="Lora Regular"/>
              </a:defRPr>
            </a:lvl1pPr>
          </a:lstStyle>
          <a:p>
            <a:pPr lvl="0"/>
            <a:r>
              <a:rPr lang="en-US" dirty="0"/>
              <a:t>This is a slide divider title</a:t>
            </a:r>
          </a:p>
        </p:txBody>
      </p:sp>
      <p:cxnSp>
        <p:nvCxnSpPr>
          <p:cNvPr id="10" name="Straight Connector 9"/>
          <p:cNvCxnSpPr>
            <a:cxnSpLocks/>
          </p:cNvCxnSpPr>
          <p:nvPr userDrawn="1"/>
        </p:nvCxnSpPr>
        <p:spPr>
          <a:xfrm>
            <a:off x="4241800" y="2719818"/>
            <a:ext cx="61680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1" hasCustomPrompt="1"/>
          </p:nvPr>
        </p:nvSpPr>
        <p:spPr>
          <a:xfrm>
            <a:off x="4241800" y="2928620"/>
            <a:ext cx="4902200" cy="1092200"/>
          </a:xfrm>
        </p:spPr>
        <p:txBody>
          <a:bodyPr lIns="0">
            <a:noAutofit/>
          </a:bodyPr>
          <a:lstStyle>
            <a:lvl1pPr marL="0" indent="0">
              <a:buNone/>
              <a:defRPr sz="1400" baseline="0">
                <a:solidFill>
                  <a:srgbClr val="FFFFFF"/>
                </a:solidFill>
                <a:latin typeface="Roboto Light"/>
                <a:cs typeface="Roboto Light"/>
              </a:defRPr>
            </a:lvl1pPr>
          </a:lstStyle>
          <a:p>
            <a:pPr lvl="0"/>
            <a:r>
              <a:rPr lang="en-US" dirty="0"/>
              <a:t>This is your subhead area</a:t>
            </a:r>
            <a:br>
              <a:rPr lang="en-US" dirty="0"/>
            </a:br>
            <a:r>
              <a:rPr lang="en-US" dirty="0"/>
              <a:t>February 15, 2022</a:t>
            </a:r>
          </a:p>
        </p:txBody>
      </p:sp>
      <p:pic>
        <p:nvPicPr>
          <p:cNvPr id="23" name="Picture 14">
            <a:extLst>
              <a:ext uri="{FF2B5EF4-FFF2-40B4-BE49-F238E27FC236}">
                <a16:creationId xmlns:a16="http://schemas.microsoft.com/office/drawing/2014/main" id="{E3BCE004-C66D-C34F-813B-F47692AEB10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165075" y="4386863"/>
            <a:ext cx="1600502" cy="43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47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PBC">
    <p:spTree>
      <p:nvGrpSpPr>
        <p:cNvPr id="1" name=""/>
        <p:cNvGrpSpPr/>
        <p:nvPr/>
      </p:nvGrpSpPr>
      <p:grpSpPr>
        <a:xfrm>
          <a:off x="0" y="0"/>
          <a:ext cx="0" cy="0"/>
          <a:chOff x="0" y="0"/>
          <a:chExt cx="0" cy="0"/>
        </a:xfrm>
      </p:grpSpPr>
      <p:sp>
        <p:nvSpPr>
          <p:cNvPr id="7" name="Rectangle 6"/>
          <p:cNvSpPr/>
          <p:nvPr userDrawn="1"/>
        </p:nvSpPr>
        <p:spPr>
          <a:xfrm rot="10800000">
            <a:off x="1" y="4695466"/>
            <a:ext cx="9144000" cy="448031"/>
          </a:xfrm>
          <a:prstGeom prst="rect">
            <a:avLst/>
          </a:prstGeom>
          <a:gradFill flip="none" rotWithShape="1">
            <a:gsLst>
              <a:gs pos="15000">
                <a:srgbClr val="009BDB"/>
              </a:gs>
              <a:gs pos="100000">
                <a:schemeClr val="accent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1" name="Text Placeholder 10"/>
          <p:cNvSpPr>
            <a:spLocks noGrp="1"/>
          </p:cNvSpPr>
          <p:nvPr>
            <p:ph type="body" sz="quarter" idx="10" hasCustomPrompt="1"/>
          </p:nvPr>
        </p:nvSpPr>
        <p:spPr>
          <a:xfrm>
            <a:off x="457200" y="0"/>
            <a:ext cx="8495119" cy="775115"/>
          </a:xfrm>
        </p:spPr>
        <p:txBody>
          <a:bodyPr lIns="0" anchor="b" anchorCtr="0">
            <a:noAutofit/>
          </a:bodyPr>
          <a:lstStyle>
            <a:lvl1pPr marL="0" indent="0">
              <a:buNone/>
              <a:defRPr sz="2600" baseline="0">
                <a:latin typeface="Lora Regular"/>
                <a:cs typeface="Lora Regular"/>
              </a:defRPr>
            </a:lvl1pPr>
          </a:lstStyle>
          <a:p>
            <a:pPr lvl="0"/>
            <a:r>
              <a:rPr lang="en-US" dirty="0"/>
              <a:t>This is a headline</a:t>
            </a:r>
          </a:p>
        </p:txBody>
      </p:sp>
      <p:sp>
        <p:nvSpPr>
          <p:cNvPr id="14" name="Text Placeholder 13"/>
          <p:cNvSpPr>
            <a:spLocks noGrp="1"/>
          </p:cNvSpPr>
          <p:nvPr>
            <p:ph type="body" sz="quarter" idx="11" hasCustomPrompt="1"/>
          </p:nvPr>
        </p:nvSpPr>
        <p:spPr>
          <a:xfrm>
            <a:off x="457200" y="1489496"/>
            <a:ext cx="8495119" cy="2404520"/>
          </a:xfrm>
        </p:spPr>
        <p:txBody>
          <a:bodyPr lIns="0">
            <a:noAutofit/>
          </a:bodyPr>
          <a:lstStyle>
            <a:lvl1pPr marL="228600" indent="-228600">
              <a:buSzPct val="75000"/>
              <a:defRPr sz="1600">
                <a:latin typeface="Roboto Light"/>
                <a:cs typeface="Roboto Light"/>
              </a:defRPr>
            </a:lvl1pPr>
            <a:lvl2pPr marL="458788" indent="-230188">
              <a:buSzPct val="60000"/>
              <a:buFont typeface="Courier New"/>
              <a:buChar char="o"/>
              <a:defRPr sz="1600">
                <a:latin typeface="Roboto Light"/>
                <a:cs typeface="Roboto Light"/>
              </a:defRPr>
            </a:lvl2pPr>
            <a:lvl3pPr marL="685800" indent="-227013">
              <a:buSzPct val="75000"/>
              <a:defRPr sz="1600">
                <a:latin typeface="Roboto Light"/>
                <a:cs typeface="Roboto Light"/>
              </a:defRPr>
            </a:lvl3pPr>
            <a:lvl4pPr marL="914400" indent="-228600">
              <a:buSzPct val="60000"/>
              <a:defRPr sz="1600">
                <a:latin typeface="Roboto Light"/>
                <a:cs typeface="Roboto Light"/>
              </a:defRPr>
            </a:lvl4pPr>
            <a:lvl5pPr marL="1143000" indent="-228600">
              <a:buSzPct val="75000"/>
              <a:defRPr sz="1600">
                <a:latin typeface="Roboto Light"/>
                <a:cs typeface="Roboto Light"/>
              </a:defRPr>
            </a:lvl5pPr>
          </a:lstStyle>
          <a:p>
            <a:pPr lvl="0"/>
            <a:r>
              <a:rPr lang="en-US" dirty="0"/>
              <a:t>This is the first bullet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E3D94141-2BA3-5141-A22F-7EE2FDF54D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15328"/>
          <a:stretch/>
        </p:blipFill>
        <p:spPr>
          <a:xfrm>
            <a:off x="7739954" y="4789912"/>
            <a:ext cx="946846" cy="259141"/>
          </a:xfrm>
          <a:prstGeom prst="rect">
            <a:avLst/>
          </a:prstGeom>
        </p:spPr>
      </p:pic>
      <p:sp>
        <p:nvSpPr>
          <p:cNvPr id="10" name="Text Placeholder 9">
            <a:extLst>
              <a:ext uri="{FF2B5EF4-FFF2-40B4-BE49-F238E27FC236}">
                <a16:creationId xmlns:a16="http://schemas.microsoft.com/office/drawing/2014/main" id="{8AB76AA3-7D81-4749-AE31-355B42A2A962}"/>
              </a:ext>
            </a:extLst>
          </p:cNvPr>
          <p:cNvSpPr>
            <a:spLocks noGrp="1"/>
          </p:cNvSpPr>
          <p:nvPr>
            <p:ph type="body" sz="quarter" idx="12" hasCustomPrompt="1"/>
          </p:nvPr>
        </p:nvSpPr>
        <p:spPr>
          <a:xfrm>
            <a:off x="457200" y="883740"/>
            <a:ext cx="8229600" cy="292100"/>
          </a:xfrm>
        </p:spPr>
        <p:txBody>
          <a:bodyPr lIns="0"/>
          <a:lstStyle>
            <a:lvl1pPr marL="0" indent="0">
              <a:buFontTx/>
              <a:buNone/>
              <a:defRPr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This is a subhead</a:t>
            </a:r>
          </a:p>
        </p:txBody>
      </p:sp>
    </p:spTree>
    <p:extLst>
      <p:ext uri="{BB962C8B-B14F-4D97-AF65-F5344CB8AC3E}">
        <p14:creationId xmlns:p14="http://schemas.microsoft.com/office/powerpoint/2010/main" val="4093377006"/>
      </p:ext>
    </p:extLst>
  </p:cSld>
  <p:clrMapOvr>
    <a:masterClrMapping/>
  </p:clrMapOvr>
  <p:extLst>
    <p:ext uri="{DCECCB84-F9BA-43D5-87BE-67443E8EF086}">
      <p15:sldGuideLst xmlns:p15="http://schemas.microsoft.com/office/powerpoint/2012/main">
        <p15:guide id="1" pos="2880" userDrawn="1">
          <p15:clr>
            <a:srgbClr val="FBAE40"/>
          </p15:clr>
        </p15:guide>
        <p15:guide id="2" pos="288" userDrawn="1">
          <p15:clr>
            <a:srgbClr val="FBAE40"/>
          </p15:clr>
        </p15:guide>
        <p15:guide id="3" pos="54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slide_PBC">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629686"/>
            <a:ext cx="8595360" cy="865565"/>
          </a:xfrm>
        </p:spPr>
        <p:txBody>
          <a:bodyPr anchor="t" anchorCtr="0">
            <a:noAutofit/>
          </a:bodyPr>
          <a:lstStyle>
            <a:lvl1pPr>
              <a:defRPr>
                <a:solidFill>
                  <a:schemeClr val="bg1"/>
                </a:solidFill>
                <a:latin typeface="Lora Regular"/>
                <a:cs typeface="Lora Regular"/>
              </a:defRPr>
            </a:lvl1pPr>
          </a:lstStyle>
          <a:p>
            <a:r>
              <a:rPr lang="en-US" dirty="0"/>
              <a:t>Thank you</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pic>
        <p:nvPicPr>
          <p:cNvPr id="11" name="Picture 10"/>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465526" y="4313634"/>
            <a:ext cx="1115136" cy="360448"/>
          </a:xfrm>
          <a:prstGeom prst="rect">
            <a:avLst/>
          </a:prstGeom>
        </p:spPr>
      </p:pic>
    </p:spTree>
    <p:extLst>
      <p:ext uri="{BB962C8B-B14F-4D97-AF65-F5344CB8AC3E}">
        <p14:creationId xmlns:p14="http://schemas.microsoft.com/office/powerpoint/2010/main" val="69891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33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ption 1_Premera">
    <p:bg>
      <p:bgPr>
        <a:gradFill flip="none" rotWithShape="1">
          <a:gsLst>
            <a:gs pos="0">
              <a:schemeClr val="accent2"/>
            </a:gs>
            <a:gs pos="100000">
              <a:schemeClr val="tx2"/>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 y="1391703"/>
            <a:ext cx="8595360" cy="865565"/>
          </a:xfrm>
        </p:spPr>
        <p:txBody>
          <a:bodyPr anchor="t" anchorCtr="0">
            <a:noAutofit/>
          </a:bodyPr>
          <a:lstStyle>
            <a:lvl1pPr>
              <a:defRPr>
                <a:solidFill>
                  <a:schemeClr val="bg1"/>
                </a:solidFill>
                <a:latin typeface="Lora Regular"/>
                <a:cs typeface="Lora Regular"/>
              </a:defRPr>
            </a:lvl1pPr>
          </a:lstStyle>
          <a:p>
            <a:r>
              <a:rPr lang="en-US" dirty="0"/>
              <a:t>This is your headline area</a:t>
            </a:r>
          </a:p>
        </p:txBody>
      </p:sp>
      <p:sp>
        <p:nvSpPr>
          <p:cNvPr id="3" name="Subtitle 2"/>
          <p:cNvSpPr>
            <a:spLocks noGrp="1"/>
          </p:cNvSpPr>
          <p:nvPr>
            <p:ph type="subTitle" idx="1" hasCustomPrompt="1"/>
          </p:nvPr>
        </p:nvSpPr>
        <p:spPr>
          <a:xfrm>
            <a:off x="274320" y="2846579"/>
            <a:ext cx="8595360" cy="1190945"/>
          </a:xfrm>
        </p:spPr>
        <p:txBody>
          <a:bodyPr anchor="t" anchorCtr="0">
            <a:noAutofit/>
          </a:bodyPr>
          <a:lstStyle>
            <a:lvl1pPr marL="0" indent="0" algn="ctr">
              <a:lnSpc>
                <a:spcPct val="110000"/>
              </a:lnSpc>
              <a:buNone/>
              <a:defRPr sz="1400" baseline="0">
                <a:solidFill>
                  <a:srgbClr val="FFFFFF"/>
                </a:solidFill>
                <a:latin typeface="Roboto Light"/>
                <a:cs typeface="Robot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is your subhead area</a:t>
            </a:r>
          </a:p>
          <a:p>
            <a:r>
              <a:rPr lang="en-US" dirty="0"/>
              <a:t>February 15, 2022</a:t>
            </a:r>
          </a:p>
        </p:txBody>
      </p:sp>
      <p:sp>
        <p:nvSpPr>
          <p:cNvPr id="7" name="Rectangle 6"/>
          <p:cNvSpPr/>
          <p:nvPr userDrawn="1"/>
        </p:nvSpPr>
        <p:spPr>
          <a:xfrm>
            <a:off x="274320" y="272034"/>
            <a:ext cx="8595360" cy="4599432"/>
          </a:xfrm>
          <a:prstGeom prst="rect">
            <a:avLst/>
          </a:prstGeom>
          <a:noFill/>
          <a:ln w="698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cxnSp>
        <p:nvCxnSpPr>
          <p:cNvPr id="9" name="Straight Connector 8"/>
          <p:cNvCxnSpPr/>
          <p:nvPr userDrawn="1"/>
        </p:nvCxnSpPr>
        <p:spPr>
          <a:xfrm>
            <a:off x="4412242" y="2501898"/>
            <a:ext cx="320040" cy="0"/>
          </a:xfrm>
          <a:prstGeom prst="line">
            <a:avLst/>
          </a:prstGeom>
          <a:noFill/>
          <a:ln w="50800" cap="flat" cmpd="sng" algn="ctr">
            <a:solidFill>
              <a:sysClr val="window" lastClr="FFFFFF"/>
            </a:solidFill>
            <a:prstDash val="solid"/>
          </a:ln>
          <a:effectLst/>
        </p:spPr>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465526" y="4391221"/>
            <a:ext cx="1115136" cy="205273"/>
          </a:xfrm>
          <a:prstGeom prst="rect">
            <a:avLst/>
          </a:prstGeom>
        </p:spPr>
      </p:pic>
      <p:sp>
        <p:nvSpPr>
          <p:cNvPr id="15" name="Text Placeholder 14"/>
          <p:cNvSpPr>
            <a:spLocks noGrp="1"/>
          </p:cNvSpPr>
          <p:nvPr>
            <p:ph type="body" sz="quarter" idx="12" hasCustomPrompt="1"/>
          </p:nvPr>
        </p:nvSpPr>
        <p:spPr>
          <a:xfrm>
            <a:off x="249238" y="4923896"/>
            <a:ext cx="3463925" cy="177271"/>
          </a:xfrm>
        </p:spPr>
        <p:txBody>
          <a:bodyPr>
            <a:noAutofit/>
          </a:bodyPr>
          <a:lstStyle>
            <a:lvl1pPr marL="0" indent="0">
              <a:buNone/>
              <a:defRPr sz="700" baseline="0">
                <a:solidFill>
                  <a:srgbClr val="FFFFFF"/>
                </a:solidFill>
                <a:latin typeface="Roboto Light"/>
                <a:cs typeface="Roboto Light"/>
              </a:defRPr>
            </a:lvl1pPr>
          </a:lstStyle>
          <a:p>
            <a:pPr lvl="0"/>
            <a:r>
              <a:rPr lang="en-US" dirty="0"/>
              <a:t>© 2022 </a:t>
            </a:r>
            <a:r>
              <a:rPr lang="en-US" dirty="0" err="1"/>
              <a:t>Premera</a:t>
            </a:r>
            <a:r>
              <a:rPr lang="en-US" dirty="0"/>
              <a:t>. Proprietary and Confidential.</a:t>
            </a:r>
          </a:p>
        </p:txBody>
      </p:sp>
    </p:spTree>
    <p:extLst>
      <p:ext uri="{BB962C8B-B14F-4D97-AF65-F5344CB8AC3E}">
        <p14:creationId xmlns:p14="http://schemas.microsoft.com/office/powerpoint/2010/main" val="343868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Roboto Light"/>
                <a:cs typeface="Roboto Light"/>
              </a:defRPr>
            </a:lvl1pPr>
          </a:lstStyle>
          <a:p>
            <a:fld id="{462BBE91-A104-284E-99B2-E722AE912F93}" type="slidenum">
              <a:rPr lang="en-US" smtClean="0"/>
              <a:pPr/>
              <a:t>‹#›</a:t>
            </a:fld>
            <a:endParaRPr lang="en-US" dirty="0"/>
          </a:p>
        </p:txBody>
      </p:sp>
    </p:spTree>
    <p:extLst>
      <p:ext uri="{BB962C8B-B14F-4D97-AF65-F5344CB8AC3E}">
        <p14:creationId xmlns:p14="http://schemas.microsoft.com/office/powerpoint/2010/main" val="32839138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8"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Lst>
  <p:txStyles>
    <p:titleStyle>
      <a:lvl1pPr algn="ctr" defTabSz="457200" rtl="0" eaLnBrk="1" latinLnBrk="0" hangingPunct="1">
        <a:spcBef>
          <a:spcPct val="0"/>
        </a:spcBef>
        <a:buNone/>
        <a:defRPr sz="4400" kern="1200">
          <a:solidFill>
            <a:schemeClr val="tx1"/>
          </a:solidFill>
          <a:latin typeface="Lora Regular"/>
          <a:ea typeface="+mj-ea"/>
          <a:cs typeface="Lora Regular"/>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Roboto Light"/>
          <a:ea typeface="+mn-ea"/>
          <a:cs typeface="Roboto Light"/>
        </a:defRPr>
      </a:lvl1pPr>
      <a:lvl2pPr marL="914400" indent="-457200" algn="l" defTabSz="457200" rtl="0" eaLnBrk="1" latinLnBrk="0" hangingPunct="1">
        <a:spcBef>
          <a:spcPct val="20000"/>
        </a:spcBef>
        <a:buClr>
          <a:schemeClr val="tx2"/>
        </a:buClr>
        <a:buSzPct val="75000"/>
        <a:buFont typeface="Courier New"/>
        <a:buChar char="o"/>
        <a:defRPr sz="1600" kern="1200">
          <a:solidFill>
            <a:schemeClr val="tx1"/>
          </a:solidFill>
          <a:latin typeface="Roboto Light"/>
          <a:ea typeface="+mn-ea"/>
          <a:cs typeface="Roboto Light"/>
        </a:defRPr>
      </a:lvl2pPr>
      <a:lvl3pPr marL="1143000" indent="-228600" algn="l" defTabSz="457200" rtl="0" eaLnBrk="1" latinLnBrk="0" hangingPunct="1">
        <a:spcBef>
          <a:spcPct val="20000"/>
        </a:spcBef>
        <a:buClr>
          <a:schemeClr val="tx2"/>
        </a:buClr>
        <a:buSzPct val="75000"/>
        <a:buFont typeface="Arial"/>
        <a:buChar char="•"/>
        <a:defRPr sz="1600" kern="1200">
          <a:solidFill>
            <a:schemeClr val="tx1"/>
          </a:solidFill>
          <a:latin typeface="Roboto Light"/>
          <a:ea typeface="+mn-ea"/>
          <a:cs typeface="Roboto Light"/>
        </a:defRPr>
      </a:lvl3pPr>
      <a:lvl4pPr marL="1600200" indent="-228600" algn="l" defTabSz="457200" rtl="0" eaLnBrk="1" latinLnBrk="0" hangingPunct="1">
        <a:spcBef>
          <a:spcPct val="20000"/>
        </a:spcBef>
        <a:buClr>
          <a:schemeClr val="accent6"/>
        </a:buClr>
        <a:buSzPct val="75000"/>
        <a:buFont typeface="Courier New"/>
        <a:buChar char="o"/>
        <a:defRPr sz="1600" kern="1200">
          <a:solidFill>
            <a:schemeClr val="tx1"/>
          </a:solidFill>
          <a:latin typeface="Roboto Light"/>
          <a:ea typeface="+mn-ea"/>
          <a:cs typeface="Roboto Light"/>
        </a:defRPr>
      </a:lvl4pPr>
      <a:lvl5pPr marL="2057400" indent="-228600" algn="l" defTabSz="457200" rtl="0" eaLnBrk="1" latinLnBrk="0" hangingPunct="1">
        <a:spcBef>
          <a:spcPct val="20000"/>
        </a:spcBef>
        <a:buClr>
          <a:schemeClr val="accent6"/>
        </a:buClr>
        <a:buFont typeface="Arial"/>
        <a:buChar char="•"/>
        <a:defRPr sz="1600" kern="1200">
          <a:solidFill>
            <a:schemeClr val="tx1"/>
          </a:solidFill>
          <a:latin typeface="Roboto Light"/>
          <a:ea typeface="+mn-ea"/>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Roboto Light"/>
                <a:cs typeface="Roboto Light"/>
              </a:defRPr>
            </a:lvl1pPr>
          </a:lstStyle>
          <a:p>
            <a:fld id="{462BBE91-A104-284E-99B2-E722AE912F93}" type="slidenum">
              <a:rPr lang="en-US" smtClean="0"/>
              <a:pPr/>
              <a:t>‹#›</a:t>
            </a:fld>
            <a:endParaRPr lang="en-US" dirty="0"/>
          </a:p>
        </p:txBody>
      </p:sp>
    </p:spTree>
    <p:extLst>
      <p:ext uri="{BB962C8B-B14F-4D97-AF65-F5344CB8AC3E}">
        <p14:creationId xmlns:p14="http://schemas.microsoft.com/office/powerpoint/2010/main" val="33053438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Lst>
  <p:txStyles>
    <p:titleStyle>
      <a:lvl1pPr algn="ctr" defTabSz="457200" rtl="0" eaLnBrk="1" latinLnBrk="0" hangingPunct="1">
        <a:spcBef>
          <a:spcPct val="0"/>
        </a:spcBef>
        <a:buNone/>
        <a:defRPr sz="4400" kern="1200">
          <a:solidFill>
            <a:schemeClr val="tx1"/>
          </a:solidFill>
          <a:latin typeface="Lora Regular"/>
          <a:ea typeface="+mj-ea"/>
          <a:cs typeface="Lora Regular"/>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Roboto Light"/>
          <a:ea typeface="+mn-ea"/>
          <a:cs typeface="Roboto Light"/>
        </a:defRPr>
      </a:lvl1pPr>
      <a:lvl2pPr marL="914400" indent="-457200" algn="l" defTabSz="457200" rtl="0" eaLnBrk="1" latinLnBrk="0" hangingPunct="1">
        <a:spcBef>
          <a:spcPct val="20000"/>
        </a:spcBef>
        <a:buClr>
          <a:schemeClr val="tx2"/>
        </a:buClr>
        <a:buSzPct val="75000"/>
        <a:buFont typeface="Courier New"/>
        <a:buChar char="o"/>
        <a:defRPr sz="1600" kern="1200">
          <a:solidFill>
            <a:schemeClr val="tx1"/>
          </a:solidFill>
          <a:latin typeface="Roboto Light"/>
          <a:ea typeface="+mn-ea"/>
          <a:cs typeface="Roboto Light"/>
        </a:defRPr>
      </a:lvl2pPr>
      <a:lvl3pPr marL="1143000" indent="-228600" algn="l" defTabSz="457200" rtl="0" eaLnBrk="1" latinLnBrk="0" hangingPunct="1">
        <a:spcBef>
          <a:spcPct val="20000"/>
        </a:spcBef>
        <a:buClr>
          <a:schemeClr val="tx2"/>
        </a:buClr>
        <a:buSzPct val="75000"/>
        <a:buFont typeface="Arial"/>
        <a:buChar char="•"/>
        <a:defRPr sz="1600" kern="1200">
          <a:solidFill>
            <a:schemeClr val="tx1"/>
          </a:solidFill>
          <a:latin typeface="Roboto Light"/>
          <a:ea typeface="+mn-ea"/>
          <a:cs typeface="Roboto Light"/>
        </a:defRPr>
      </a:lvl3pPr>
      <a:lvl4pPr marL="1600200" indent="-228600" algn="l" defTabSz="457200" rtl="0" eaLnBrk="1" latinLnBrk="0" hangingPunct="1">
        <a:spcBef>
          <a:spcPct val="20000"/>
        </a:spcBef>
        <a:buClr>
          <a:schemeClr val="accent6"/>
        </a:buClr>
        <a:buSzPct val="75000"/>
        <a:buFont typeface="Courier New"/>
        <a:buChar char="o"/>
        <a:defRPr sz="1600" kern="1200">
          <a:solidFill>
            <a:schemeClr val="tx1"/>
          </a:solidFill>
          <a:latin typeface="Roboto Light"/>
          <a:ea typeface="+mn-ea"/>
          <a:cs typeface="Roboto Light"/>
        </a:defRPr>
      </a:lvl4pPr>
      <a:lvl5pPr marL="2057400" indent="-228600" algn="l" defTabSz="457200" rtl="0" eaLnBrk="1" latinLnBrk="0" hangingPunct="1">
        <a:spcBef>
          <a:spcPct val="20000"/>
        </a:spcBef>
        <a:buClr>
          <a:schemeClr val="accent6"/>
        </a:buClr>
        <a:buFont typeface="Arial"/>
        <a:buChar char="•"/>
        <a:defRPr sz="1600" kern="1200">
          <a:solidFill>
            <a:schemeClr val="tx1"/>
          </a:solidFill>
          <a:latin typeface="Roboto Light"/>
          <a:ea typeface="+mn-ea"/>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emera.com/visitor/how-health-plans-work" TargetMode="External"/><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1.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hyperlink" Target="https://www.premera.com/visitor/care-essentials" TargetMode="Externa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hyperlink" Target="https://www.premera.com/visitor/care-essentials" TargetMode="Externa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https://ohl.go2dental.com/?cli=premera&amp;brand=wa" TargetMode="External"/><Relationship Id="rId2" Type="http://schemas.openxmlformats.org/officeDocument/2006/relationships/image" Target="../media/image33.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www.premera.com/visitor/pharmacy-benefit-guide" TargetMode="External"/><Relationship Id="rId2" Type="http://schemas.openxmlformats.org/officeDocument/2006/relationships/image" Target="../media/image34.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s://auth.rxsavingssolutions.com/login" TargetMode="External"/><Relationship Id="rId2" Type="http://schemas.openxmlformats.org/officeDocument/2006/relationships/image" Target="../media/image35.jpg"/><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s://www.premera.com/visitor/find-a-doctor" TargetMode="External"/><Relationship Id="rId2" Type="http://schemas.openxmlformats.org/officeDocument/2006/relationships/image" Target="../media/image37.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www.premera.com/visitor/go-mobile" TargetMode="External"/><Relationship Id="rId2" Type="http://schemas.openxmlformats.org/officeDocument/2006/relationships/hyperlink" Target="https://www.premera.com/sign-in" TargetMode="External"/><Relationship Id="rId1" Type="http://schemas.openxmlformats.org/officeDocument/2006/relationships/slideLayout" Target="../slideLayouts/slideLayout21.xml"/><Relationship Id="rId5" Type="http://schemas.openxmlformats.org/officeDocument/2006/relationships/image" Target="../media/image38.png"/><Relationship Id="rId4" Type="http://schemas.openxmlformats.org/officeDocument/2006/relationships/hyperlink" Target="https://www.premera.com/visitor/find-a-docto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premera.com/visitor/care-essentials/preventive-care" TargetMode="External"/><Relationship Id="rId2" Type="http://schemas.openxmlformats.org/officeDocument/2006/relationships/image" Target="../media/image41.jp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8" Type="http://schemas.openxmlformats.org/officeDocument/2006/relationships/hyperlink" Target="https://vimeo.com/691587012/ee57b567fe" TargetMode="External"/><Relationship Id="rId13" Type="http://schemas.openxmlformats.org/officeDocument/2006/relationships/hyperlink" Target="https://vimeo.com/692001853/e7553339e4" TargetMode="External"/><Relationship Id="rId3" Type="http://schemas.openxmlformats.org/officeDocument/2006/relationships/hyperlink" Target="https://www.premera.com/visitor/care-essentials/preventive-care" TargetMode="External"/><Relationship Id="rId7" Type="http://schemas.openxmlformats.org/officeDocument/2006/relationships/image" Target="../media/image43.png"/><Relationship Id="rId12" Type="http://schemas.openxmlformats.org/officeDocument/2006/relationships/hyperlink" Target="https://vimeo.com/692001889/f9cca67ff4" TargetMode="External"/><Relationship Id="rId2" Type="http://schemas.openxmlformats.org/officeDocument/2006/relationships/hyperlink" Target="https://www.washingtonpost.com/brand-studio/wp/2019/11/25/feature/the-value-of-preventive-care/" TargetMode="External"/><Relationship Id="rId16" Type="http://schemas.openxmlformats.org/officeDocument/2006/relationships/hyperlink" Target="https://cuidado-preventivo.premera.com/" TargetMode="External"/><Relationship Id="rId1" Type="http://schemas.openxmlformats.org/officeDocument/2006/relationships/slideLayout" Target="../slideLayouts/slideLayout21.xml"/><Relationship Id="rId6" Type="http://schemas.openxmlformats.org/officeDocument/2006/relationships/hyperlink" Target="https://vimeo.com/691561285/c84e53c513" TargetMode="External"/><Relationship Id="rId11" Type="http://schemas.openxmlformats.org/officeDocument/2006/relationships/image" Target="../media/image46.png"/><Relationship Id="rId5" Type="http://schemas.openxmlformats.org/officeDocument/2006/relationships/image" Target="../media/image42.png"/><Relationship Id="rId15" Type="http://schemas.openxmlformats.org/officeDocument/2006/relationships/image" Target="../media/image47.png"/><Relationship Id="rId10" Type="http://schemas.openxmlformats.org/officeDocument/2006/relationships/image" Target="../media/image45.png"/><Relationship Id="rId4" Type="http://schemas.openxmlformats.org/officeDocument/2006/relationships/hyperlink" Target="https://vimeo.com/691512121/e992797d54?utm_source=mod&amp;utm_medium=screen&amp;utm_term=1&amp;utm_campaign=oe2023&amp;utm_content=member&amp;ppc=PBCWA:MKTG:NAT:mod:oe2023:member" TargetMode="External"/><Relationship Id="rId9" Type="http://schemas.openxmlformats.org/officeDocument/2006/relationships/image" Target="../media/image44.png"/><Relationship Id="rId14" Type="http://schemas.openxmlformats.org/officeDocument/2006/relationships/hyperlink" Target="https://vimeo.com/692001820/6369f75a4b"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hyperlink" Target="tel:1-888-742-1479" TargetMode="External"/><Relationship Id="rId2" Type="http://schemas.openxmlformats.org/officeDocument/2006/relationships/image" Target="../media/image49.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itunes.apple.com/us/app/bestbeginnings-by-premera/id1234181237?mt=8" TargetMode="External"/><Relationship Id="rId7" Type="http://schemas.openxmlformats.org/officeDocument/2006/relationships/image" Target="../media/image52.png"/><Relationship Id="rId2" Type="http://schemas.openxmlformats.org/officeDocument/2006/relationships/hyperlink" Target="https://www.wellframe.com/members/" TargetMode="External"/><Relationship Id="rId1" Type="http://schemas.openxmlformats.org/officeDocument/2006/relationships/slideLayout" Target="../slideLayouts/slideLayout21.xml"/><Relationship Id="rId6" Type="http://schemas.openxmlformats.org/officeDocument/2006/relationships/image" Target="../media/image51.png"/><Relationship Id="rId5" Type="http://schemas.openxmlformats.org/officeDocument/2006/relationships/hyperlink" Target="https://play.google.com/store/apps/details?id=com.wildflowerhealth.UDDP.Premera.ml" TargetMode="External"/><Relationship Id="rId4" Type="http://schemas.openxmlformats.org/officeDocument/2006/relationships/image" Target="../media/image50.png"/><Relationship Id="rId9" Type="http://schemas.openxmlformats.org/officeDocument/2006/relationships/image" Target="../media/image54.png"/></Relationships>
</file>

<file path=ppt/slides/_rels/slide31.xml.rels><?xml version="1.0" encoding="UTF-8" standalone="yes"?>
<Relationships xmlns="http://schemas.openxmlformats.org/package/2006/relationships"><Relationship Id="rId8" Type="http://schemas.openxmlformats.org/officeDocument/2006/relationships/hyperlink" Target="tel:855-756-0797" TargetMode="External"/><Relationship Id="rId3" Type="http://schemas.openxmlformats.org/officeDocument/2006/relationships/hyperlink" Target="https://itunes.apple.com/us/app/bestbeginnings-by-premera/id1234181237?mt=8" TargetMode="External"/><Relationship Id="rId7"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1.xml"/><Relationship Id="rId6" Type="http://schemas.openxmlformats.org/officeDocument/2006/relationships/image" Target="../media/image51.png"/><Relationship Id="rId11" Type="http://schemas.openxmlformats.org/officeDocument/2006/relationships/hyperlink" Target="https://www.premera.com/visitor/care-essentials" TargetMode="External"/><Relationship Id="rId5" Type="http://schemas.openxmlformats.org/officeDocument/2006/relationships/hyperlink" Target="https://play.google.com/store/apps/details?id=com.wildflowerhealth.UDDP.Premera.ml" TargetMode="External"/><Relationship Id="rId10" Type="http://schemas.openxmlformats.org/officeDocument/2006/relationships/hyperlink" Target="https://www.healthwise.net/pbc/Content/StdDocument.aspx?DOCHWID=center1030" TargetMode="External"/><Relationship Id="rId4" Type="http://schemas.openxmlformats.org/officeDocument/2006/relationships/image" Target="../media/image50.png"/><Relationship Id="rId9" Type="http://schemas.openxmlformats.org/officeDocument/2006/relationships/hyperlink" Target="https://healthsource.premera.com/?s=pregnanc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tel:1-888-742-1479" TargetMode="Externa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tel:1-888-742-1479" TargetMode="Externa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hyperlink" Target="tel:1-888-742-1479" TargetMode="Externa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hyperlink" Target="tel:1-800-508-4722" TargetMode="External"/><Relationship Id="rId2" Type="http://schemas.openxmlformats.org/officeDocument/2006/relationships/hyperlink" Target="http://irs.gov/pub/irs-pdf/p502.pdf" TargetMode="Externa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hyperlink" Target="tel:1-800-508-4722" TargetMode="External"/><Relationship Id="rId2" Type="http://schemas.openxmlformats.org/officeDocument/2006/relationships/hyperlink" Target="http://irs.gov/pub/irs-pdf/p502.pdf" TargetMode="Externa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apps.apple.com/us/app/premera-mycare/id1522382403" TargetMode="External"/><Relationship Id="rId7" Type="http://schemas.openxmlformats.org/officeDocument/2006/relationships/image" Target="../media/image61.jpg"/><Relationship Id="rId2" Type="http://schemas.openxmlformats.org/officeDocument/2006/relationships/hyperlink" Target="https://www.premera.com/sign-in" TargetMode="External"/><Relationship Id="rId1" Type="http://schemas.openxmlformats.org/officeDocument/2006/relationships/slideLayout" Target="../slideLayouts/slideLayout21.xml"/><Relationship Id="rId6" Type="http://schemas.openxmlformats.org/officeDocument/2006/relationships/image" Target="../media/image60.png"/><Relationship Id="rId5" Type="http://schemas.openxmlformats.org/officeDocument/2006/relationships/hyperlink" Target="https://play.google.com/store/apps/details?id=com.premera.mycare" TargetMode="External"/><Relationship Id="rId4" Type="http://schemas.openxmlformats.org/officeDocument/2006/relationships/image" Target="../media/image59.png"/><Relationship Id="rId9" Type="http://schemas.openxmlformats.org/officeDocument/2006/relationships/hyperlink" Target="https://www.premera.com/visitor/virtual-care"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premera.com/visitor/virtual-care" TargetMode="External"/><Relationship Id="rId3" Type="http://schemas.openxmlformats.org/officeDocument/2006/relationships/hyperlink" Target="https://apps.apple.com/us/app/premera-mycare/id1522382403" TargetMode="External"/><Relationship Id="rId7" Type="http://schemas.openxmlformats.org/officeDocument/2006/relationships/image" Target="../media/image63.jpg"/><Relationship Id="rId2" Type="http://schemas.openxmlformats.org/officeDocument/2006/relationships/hyperlink" Target="https://premera.saas.secureauth.com/SecureAuth30/SecureAuth.aspx?client_id=28807071eede4540964e290435eae680&amp;redirect_uri=https://member.premera.com/callback&amp;response_type=id_token+token&amp;scope=openid+phone+email&amp;state=69b42ab13f27410fb490be8f80a61064&amp;nonce=ebc75c3b6e6b46b5a7a0351b7c93fd06&amp;response_mode=fragment" TargetMode="External"/><Relationship Id="rId1" Type="http://schemas.openxmlformats.org/officeDocument/2006/relationships/slideLayout" Target="../slideLayouts/slideLayout21.xml"/><Relationship Id="rId6" Type="http://schemas.openxmlformats.org/officeDocument/2006/relationships/image" Target="../media/image60.png"/><Relationship Id="rId5" Type="http://schemas.openxmlformats.org/officeDocument/2006/relationships/hyperlink" Target="https://play.google.com/store/apps/details?id=com.premera.mycare" TargetMode="External"/><Relationship Id="rId4" Type="http://schemas.openxmlformats.org/officeDocument/2006/relationships/image" Target="../media/image59.png"/><Relationship Id="rId9"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4.jpg"/><Relationship Id="rId7" Type="http://schemas.openxmlformats.org/officeDocument/2006/relationships/hyperlink" Target="https://play.google.com/store/apps/details?id=com.premera.mycare" TargetMode="External"/><Relationship Id="rId2" Type="http://schemas.openxmlformats.org/officeDocument/2006/relationships/hyperlink" Target="https://premera.saas.secureauth.com/SecureAuth30/SecureAuth.aspx?client_id=28807071eede4540964e290435eae680&amp;redirect_uri=https://member.premera.com/callback&amp;response_type=id_token+token&amp;scope=openid+phone+email&amp;state=69b42ab13f27410fb490be8f80a61064&amp;nonce=ebc75c3b6e6b46b5a7a0351b7c93fd06&amp;response_mode=fragment" TargetMode="External"/><Relationship Id="rId1" Type="http://schemas.openxmlformats.org/officeDocument/2006/relationships/slideLayout" Target="../slideLayouts/slideLayout21.xml"/><Relationship Id="rId6" Type="http://schemas.openxmlformats.org/officeDocument/2006/relationships/image" Target="../media/image59.png"/><Relationship Id="rId5" Type="http://schemas.openxmlformats.org/officeDocument/2006/relationships/hyperlink" Target="https://apps.apple.com/us/app/premera-mycare/id1522382403" TargetMode="External"/><Relationship Id="rId4" Type="http://schemas.openxmlformats.org/officeDocument/2006/relationships/hyperlink" Target="https://www.premera.com/visitor/mentalhealth" TargetMode="External"/><Relationship Id="rId9" Type="http://schemas.openxmlformats.org/officeDocument/2006/relationships/image" Target="../media/image62.png"/></Relationships>
</file>

<file path=ppt/slides/_rels/slide41.xml.rels><?xml version="1.0" encoding="UTF-8" standalone="yes"?>
<Relationships xmlns="http://schemas.openxmlformats.org/package/2006/relationships"><Relationship Id="rId8" Type="http://schemas.openxmlformats.org/officeDocument/2006/relationships/hyperlink" Target="https://www.premera.com/visitor/mentalhealth" TargetMode="External"/><Relationship Id="rId3" Type="http://schemas.openxmlformats.org/officeDocument/2006/relationships/hyperlink" Target="https://www.doctorondemand.com/premera" TargetMode="External"/><Relationship Id="rId7" Type="http://schemas.openxmlformats.org/officeDocument/2006/relationships/image" Target="../media/image65.jpg"/><Relationship Id="rId2" Type="http://schemas.openxmlformats.org/officeDocument/2006/relationships/hyperlink" Target="https://www.ncbi.nlm.nih.gov/books/NBK20369/" TargetMode="External"/><Relationship Id="rId1" Type="http://schemas.openxmlformats.org/officeDocument/2006/relationships/slideLayout" Target="../slideLayouts/slideLayout21.xml"/><Relationship Id="rId6" Type="http://schemas.openxmlformats.org/officeDocument/2006/relationships/hyperlink" Target="https://www.workithealth.com/premera/" TargetMode="External"/><Relationship Id="rId5" Type="http://schemas.openxmlformats.org/officeDocument/2006/relationships/hyperlink" Target="https://boulder.care/premera?utm_source=premera&amp;utm_medium=website" TargetMode="External"/><Relationship Id="rId4" Type="http://schemas.openxmlformats.org/officeDocument/2006/relationships/hyperlink" Target="https://redemption.talkspace.com/redemption/premera"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nhl.com/kraken/community/hockey-talks?WT.z_redirect=www.premera.com/hockeytalks/" TargetMode="External"/><Relationship Id="rId2" Type="http://schemas.openxmlformats.org/officeDocument/2006/relationships/image" Target="../media/image66.jpg"/><Relationship Id="rId1" Type="http://schemas.openxmlformats.org/officeDocument/2006/relationships/slideLayout" Target="../slideLayouts/slideLayout21.xml"/><Relationship Id="rId4" Type="http://schemas.openxmlformats.org/officeDocument/2006/relationships/hyperlink" Target="https://www.premera.com/visitor/mentalhealth"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redemption.talkspace.com/redemption/premera" TargetMode="Externa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hyperlink" Target="https://www.workithealth.com/insurance/premera/" TargetMode="External"/><Relationship Id="rId2" Type="http://schemas.openxmlformats.org/officeDocument/2006/relationships/hyperlink" Target="https://www.boulder.care/?utm_medium=website&amp;utm_source=premera&amp;welcome=premera" TargetMode="External"/><Relationship Id="rId1" Type="http://schemas.openxmlformats.org/officeDocument/2006/relationships/slideLayout" Target="../slideLayouts/slideLayout21.xml"/><Relationship Id="rId5" Type="http://schemas.openxmlformats.org/officeDocument/2006/relationships/hyperlink" Target="https://www.premera.com/visitor/care-essentials/mental-health" TargetMode="External"/><Relationship Id="rId4" Type="http://schemas.openxmlformats.org/officeDocument/2006/relationships/image" Target="../media/image68.jp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s://www.ncbi.nlm.nih.gov/books/NBK20369/" TargetMode="External"/><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hyperlink" Target="https://www.premera.com/visitor/care-essentials/mental-health"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go.omadahealth.com/premera" TargetMode="External"/><Relationship Id="rId2" Type="http://schemas.openxmlformats.org/officeDocument/2006/relationships/image" Target="../media/image71.jp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hyperlink" Target="https://www.teladochealth.com/expert-care/condition-management" TargetMode="External"/><Relationship Id="rId1" Type="http://schemas.openxmlformats.org/officeDocument/2006/relationships/slideLayout" Target="../slideLayouts/slideLayout21.xml"/><Relationship Id="rId4" Type="http://schemas.openxmlformats.org/officeDocument/2006/relationships/hyperlink" Target="https://www.livongo.com/premera"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hyperlink" Target="https://www.teladochealth.com/expert-care/condition-management" TargetMode="External"/><Relationship Id="rId1" Type="http://schemas.openxmlformats.org/officeDocument/2006/relationships/slideLayout" Target="../slideLayouts/slideLayout21.xml"/><Relationship Id="rId4" Type="http://schemas.openxmlformats.org/officeDocument/2006/relationships/hyperlink" Target="https://www.livongo.com/healthy-livin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teladochealth.com/expert-care/condition-management" TargetMode="External"/><Relationship Id="rId2" Type="http://schemas.openxmlformats.org/officeDocument/2006/relationships/image" Target="../media/image74.png"/><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hyperlink" Target="https://www.livongo.com/healthy-liv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remera.com/visitor/community-support" TargetMode="External"/><Relationship Id="rId2" Type="http://schemas.openxmlformats.org/officeDocument/2006/relationships/image" Target="../media/image21.jpg"/><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hyperlink" Target="https://www.teladochealth.com/expert-care/condition-management" TargetMode="External"/><Relationship Id="rId1" Type="http://schemas.openxmlformats.org/officeDocument/2006/relationships/slideLayout" Target="../slideLayouts/slideLayout21.xml"/><Relationship Id="rId4" Type="http://schemas.openxmlformats.org/officeDocument/2006/relationships/hyperlink" Target="https://www.livongo.com/hypertension"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teladochealth.com/expert-care/condition-management" TargetMode="External"/><Relationship Id="rId2" Type="http://schemas.openxmlformats.org/officeDocument/2006/relationships/image" Target="../media/image76.emf"/><Relationship Id="rId1" Type="http://schemas.openxmlformats.org/officeDocument/2006/relationships/slideLayout" Target="../slideLayouts/slideLayout21.xml"/><Relationship Id="rId4" Type="http://schemas.openxmlformats.org/officeDocument/2006/relationships/hyperlink" Target="https://www.livongo.com/hypertension"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7.jpg"/><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3" Type="http://schemas.openxmlformats.org/officeDocument/2006/relationships/hyperlink" Target="https://www.premera.com/documents/012681.pdf" TargetMode="External"/><Relationship Id="rId2" Type="http://schemas.openxmlformats.org/officeDocument/2006/relationships/image" Target="../media/image78.jpg"/><Relationship Id="rId1" Type="http://schemas.openxmlformats.org/officeDocument/2006/relationships/slideLayout" Target="../slideLayouts/slideLayout21.xml"/><Relationship Id="rId4" Type="http://schemas.openxmlformats.org/officeDocument/2006/relationships/hyperlink" Target="https://www.premera.com/visitor/quick-help/care-cost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www.premera.com/visitor" TargetMode="External"/><Relationship Id="rId1" Type="http://schemas.openxmlformats.org/officeDocument/2006/relationships/slideLayout" Target="../slideLayouts/slideLayout21.xml"/><Relationship Id="rId6" Type="http://schemas.openxmlformats.org/officeDocument/2006/relationships/image" Target="../media/image38.png"/><Relationship Id="rId5" Type="http://schemas.openxmlformats.org/officeDocument/2006/relationships/image" Target="../media/image60.png"/><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3" Type="http://schemas.openxmlformats.org/officeDocument/2006/relationships/hyperlink" Target="https://www.premera.com/" TargetMode="External"/><Relationship Id="rId2" Type="http://schemas.openxmlformats.org/officeDocument/2006/relationships/image" Target="../media/image80.jpg"/><Relationship Id="rId1" Type="http://schemas.openxmlformats.org/officeDocument/2006/relationships/slideLayout" Target="../slideLayouts/slideLayout21.xml"/><Relationship Id="rId4" Type="http://schemas.openxmlformats.org/officeDocument/2006/relationships/hyperlink" Target="https://www.premera.com/visitor"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38.png"/><Relationship Id="rId1" Type="http://schemas.openxmlformats.org/officeDocument/2006/relationships/slideLayout" Target="../slideLayouts/slideLayout2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s://www.premera.com/visitor/go-mobil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premera.com/sign-in" TargetMode="External"/><Relationship Id="rId2" Type="http://schemas.openxmlformats.org/officeDocument/2006/relationships/hyperlink" Target="tel:1-800-508-4722" TargetMode="External"/><Relationship Id="rId1" Type="http://schemas.openxmlformats.org/officeDocument/2006/relationships/slideLayout" Target="../slideLayouts/slideLayout21.xml"/><Relationship Id="rId5" Type="http://schemas.openxmlformats.org/officeDocument/2006/relationships/hyperlink" Target="https://www.premera.com/visitor" TargetMode="External"/><Relationship Id="rId4" Type="http://schemas.openxmlformats.org/officeDocument/2006/relationships/image" Target="../media/image8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hyperlink" Target="https://www.premera.com/visitor/quick-help/policies-practices" TargetMode="External"/><Relationship Id="rId2" Type="http://schemas.openxmlformats.org/officeDocument/2006/relationships/hyperlink" Target="https://www.premera.com/visitor/privacy-practices" TargetMode="Externa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premera.com/visitor/about-premera" TargetMode="Externa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image" Target="../media/image83.tif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premera.com/visitor/how-health-plans-work" TargetMode="External"/><Relationship Id="rId7" Type="http://schemas.openxmlformats.org/officeDocument/2006/relationships/image" Target="../media/image28.png"/><Relationship Id="rId2" Type="http://schemas.openxmlformats.org/officeDocument/2006/relationships/image" Target="../media/image24.emf"/><Relationship Id="rId1" Type="http://schemas.openxmlformats.org/officeDocument/2006/relationships/slideLayout" Target="../slideLayouts/slideLayout2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387189-38AF-7A4D-A2E7-A668C859AAEF}"/>
              </a:ext>
            </a:extLst>
          </p:cNvPr>
          <p:cNvSpPr/>
          <p:nvPr/>
        </p:nvSpPr>
        <p:spPr>
          <a:xfrm flipH="1">
            <a:off x="0" y="0"/>
            <a:ext cx="5358590" cy="5143500"/>
          </a:xfrm>
          <a:prstGeom prst="rect">
            <a:avLst/>
          </a:prstGeom>
          <a:gradFill flip="none" rotWithShape="1">
            <a:gsLst>
              <a:gs pos="0">
                <a:srgbClr val="009BDB"/>
              </a:gs>
              <a:gs pos="90000">
                <a:srgbClr val="3AAFA9"/>
              </a:gs>
            </a:gsLst>
            <a:lin ang="179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9" name="TextBox 8">
            <a:extLst>
              <a:ext uri="{FF2B5EF4-FFF2-40B4-BE49-F238E27FC236}">
                <a16:creationId xmlns:a16="http://schemas.microsoft.com/office/drawing/2014/main" id="{A6C65865-76DB-2848-8240-1F4EE42D08E6}"/>
              </a:ext>
            </a:extLst>
          </p:cNvPr>
          <p:cNvSpPr txBox="1"/>
          <p:nvPr/>
        </p:nvSpPr>
        <p:spPr>
          <a:xfrm>
            <a:off x="447747" y="999038"/>
            <a:ext cx="4330834" cy="1231106"/>
          </a:xfrm>
          <a:prstGeom prst="rect">
            <a:avLst/>
          </a:prstGeom>
          <a:noFill/>
        </p:spPr>
        <p:txBody>
          <a:bodyPr wrap="square" lIns="0" tIns="0" rIns="0" bIns="0" rtlCol="0" anchor="b">
            <a:spAutoFit/>
          </a:bodyPr>
          <a:lstStyle/>
          <a:p>
            <a:r>
              <a:rPr lang="en-US" sz="4000" dirty="0">
                <a:solidFill>
                  <a:schemeClr val="bg1"/>
                </a:solidFill>
                <a:latin typeface="Times New Roman" panose="02020603050405020304" pitchFamily="18" charset="0"/>
                <a:cs typeface="Times New Roman" panose="02020603050405020304" pitchFamily="18" charset="0"/>
              </a:rPr>
              <a:t>How to use </a:t>
            </a:r>
            <a:br>
              <a:rPr lang="en-US" sz="40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this template</a:t>
            </a:r>
          </a:p>
        </p:txBody>
      </p:sp>
      <p:sp>
        <p:nvSpPr>
          <p:cNvPr id="10" name="TextBox 9">
            <a:extLst>
              <a:ext uri="{FF2B5EF4-FFF2-40B4-BE49-F238E27FC236}">
                <a16:creationId xmlns:a16="http://schemas.microsoft.com/office/drawing/2014/main" id="{4A51A1C2-E7EE-3047-A429-59EB3E484D46}"/>
              </a:ext>
            </a:extLst>
          </p:cNvPr>
          <p:cNvSpPr txBox="1"/>
          <p:nvPr/>
        </p:nvSpPr>
        <p:spPr>
          <a:xfrm>
            <a:off x="447747" y="2786324"/>
            <a:ext cx="4081104" cy="646331"/>
          </a:xfrm>
          <a:prstGeom prst="rect">
            <a:avLst/>
          </a:prstGeom>
          <a:noFill/>
        </p:spPr>
        <p:txBody>
          <a:bodyPr wrap="square" lIns="0" tIns="0" rIns="0" bIns="0" rtlCol="0">
            <a:spAutoFit/>
          </a:bodyPr>
          <a:lstStyle/>
          <a:p>
            <a:r>
              <a:rPr lang="en-US" sz="1400" dirty="0">
                <a:solidFill>
                  <a:schemeClr val="bg1"/>
                </a:solidFill>
                <a:latin typeface="+mj-lt"/>
              </a:rPr>
              <a:t>This is a fully customizable template for use in-person or virtually. It can also be saved as a PDF for electronic distribution.</a:t>
            </a:r>
          </a:p>
        </p:txBody>
      </p:sp>
      <p:cxnSp>
        <p:nvCxnSpPr>
          <p:cNvPr id="11" name="Straight Connector 10">
            <a:extLst>
              <a:ext uri="{FF2B5EF4-FFF2-40B4-BE49-F238E27FC236}">
                <a16:creationId xmlns:a16="http://schemas.microsoft.com/office/drawing/2014/main" id="{968CC8EA-5B8D-A142-B339-0592205D4EF7}"/>
              </a:ext>
            </a:extLst>
          </p:cNvPr>
          <p:cNvCxnSpPr>
            <a:cxnSpLocks/>
          </p:cNvCxnSpPr>
          <p:nvPr/>
        </p:nvCxnSpPr>
        <p:spPr>
          <a:xfrm>
            <a:off x="447747" y="2571750"/>
            <a:ext cx="46665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D8ADB16-92A5-FB45-9036-0E9E3A5FC083}"/>
              </a:ext>
            </a:extLst>
          </p:cNvPr>
          <p:cNvSpPr txBox="1"/>
          <p:nvPr/>
        </p:nvSpPr>
        <p:spPr>
          <a:xfrm rot="16200000">
            <a:off x="8222847" y="4109894"/>
            <a:ext cx="1398488" cy="285976"/>
          </a:xfrm>
          <a:prstGeom prst="rect">
            <a:avLst/>
          </a:prstGeom>
          <a:noFill/>
        </p:spPr>
        <p:txBody>
          <a:bodyPr wrap="square" rtlCol="0">
            <a:spAutoFit/>
          </a:bodyPr>
          <a:lstStyle/>
          <a:p>
            <a:pPr marL="0" marR="0" lvl="0" indent="0" defTabSz="914400" eaLnBrk="1" fontAlgn="auto" latinLnBrk="0" hangingPunct="1">
              <a:lnSpc>
                <a:spcPct val="140000"/>
              </a:lnSpc>
              <a:spcBef>
                <a:spcPts val="0"/>
              </a:spcBef>
              <a:spcAft>
                <a:spcPts val="0"/>
              </a:spcAft>
              <a:buClrTx/>
              <a:buSzTx/>
              <a:buFontTx/>
              <a:buNone/>
              <a:tabLst/>
              <a:defRPr/>
            </a:pPr>
            <a:r>
              <a:rPr lang="en-US" sz="1000" kern="0">
                <a:solidFill>
                  <a:srgbClr val="63666A"/>
                </a:solidFill>
                <a:latin typeface="+mj-lt"/>
                <a:cs typeface="Roboto Light"/>
              </a:rPr>
              <a:t>053398 (10-03-2024</a:t>
            </a:r>
            <a:r>
              <a:rPr lang="en-US" sz="1000" kern="0" dirty="0">
                <a:solidFill>
                  <a:srgbClr val="63666A"/>
                </a:solidFill>
                <a:latin typeface="+mj-lt"/>
                <a:cs typeface="Roboto Light"/>
              </a:rPr>
              <a:t>)</a:t>
            </a:r>
            <a:endParaRPr kumimoji="0" lang="en-US" sz="1000" b="0" i="0" u="none" strike="noStrike" kern="0" cap="none" spc="0" normalizeH="0" baseline="0" noProof="0" dirty="0">
              <a:ln>
                <a:noFill/>
              </a:ln>
              <a:solidFill>
                <a:srgbClr val="63666A"/>
              </a:solidFill>
              <a:effectLst/>
              <a:uLnTx/>
              <a:uFillTx/>
              <a:latin typeface="+mj-lt"/>
              <a:cs typeface="Roboto Light"/>
            </a:endParaRPr>
          </a:p>
        </p:txBody>
      </p:sp>
      <p:sp>
        <p:nvSpPr>
          <p:cNvPr id="18" name="TextBox 17">
            <a:extLst>
              <a:ext uri="{FF2B5EF4-FFF2-40B4-BE49-F238E27FC236}">
                <a16:creationId xmlns:a16="http://schemas.microsoft.com/office/drawing/2014/main" id="{98B40EF1-C394-684A-A638-C82D34A4C3D4}"/>
              </a:ext>
            </a:extLst>
          </p:cNvPr>
          <p:cNvSpPr txBox="1"/>
          <p:nvPr/>
        </p:nvSpPr>
        <p:spPr>
          <a:xfrm>
            <a:off x="5613112" y="1067790"/>
            <a:ext cx="3105385" cy="2646878"/>
          </a:xfrm>
          <a:prstGeom prst="rect">
            <a:avLst/>
          </a:prstGeom>
          <a:noFill/>
        </p:spPr>
        <p:txBody>
          <a:bodyPr wrap="square" rtlCol="0">
            <a:spAutoFit/>
          </a:bodyPr>
          <a:lstStyle/>
          <a:p>
            <a:pPr lvl="0">
              <a:spcAft>
                <a:spcPts val="1200"/>
              </a:spcAft>
            </a:pPr>
            <a:r>
              <a:rPr lang="en-US" sz="1400" dirty="0">
                <a:latin typeface="+mj-lt"/>
              </a:rPr>
              <a:t>There are some variables in this deck.</a:t>
            </a:r>
          </a:p>
          <a:p>
            <a:pPr marL="342900" lvl="0" indent="-342900">
              <a:spcAft>
                <a:spcPts val="1200"/>
              </a:spcAft>
              <a:buFont typeface="+mj-lt"/>
              <a:buAutoNum type="arabicPeriod"/>
            </a:pPr>
            <a:r>
              <a:rPr lang="en-US" sz="1400" dirty="0">
                <a:latin typeface="+mj-lt"/>
              </a:rPr>
              <a:t>Words that have </a:t>
            </a:r>
            <a:r>
              <a:rPr lang="en-US" sz="1400" dirty="0">
                <a:highlight>
                  <a:srgbClr val="00FF00"/>
                </a:highlight>
                <a:latin typeface="+mj-lt"/>
              </a:rPr>
              <a:t>green</a:t>
            </a:r>
            <a:r>
              <a:rPr lang="en-US" sz="1400" dirty="0">
                <a:latin typeface="+mj-lt"/>
              </a:rPr>
              <a:t> </a:t>
            </a:r>
            <a:r>
              <a:rPr lang="en-US" sz="1400" dirty="0">
                <a:highlight>
                  <a:srgbClr val="00FF00"/>
                </a:highlight>
                <a:latin typeface="+mj-lt"/>
              </a:rPr>
              <a:t>highlight</a:t>
            </a:r>
            <a:r>
              <a:rPr lang="en-US" sz="1400" dirty="0">
                <a:latin typeface="+mj-lt"/>
              </a:rPr>
              <a:t> need to be filled in.</a:t>
            </a:r>
          </a:p>
          <a:p>
            <a:pPr marL="342900" lvl="0" indent="-342900">
              <a:spcAft>
                <a:spcPts val="1200"/>
              </a:spcAft>
              <a:buFont typeface="+mj-lt"/>
              <a:buAutoNum type="arabicPeriod"/>
            </a:pPr>
            <a:r>
              <a:rPr lang="en-US" sz="1400" dirty="0">
                <a:latin typeface="+mj-lt"/>
              </a:rPr>
              <a:t>Words or slides that have a </a:t>
            </a:r>
            <a:r>
              <a:rPr lang="en-US" sz="1400" dirty="0">
                <a:highlight>
                  <a:srgbClr val="FFFF00"/>
                </a:highlight>
                <a:latin typeface="+mj-lt"/>
              </a:rPr>
              <a:t>yellow highlight</a:t>
            </a:r>
            <a:r>
              <a:rPr lang="en-US" sz="1400" dirty="0">
                <a:latin typeface="+mj-lt"/>
              </a:rPr>
              <a:t> are optional and should be deleted if they do not apply.</a:t>
            </a:r>
          </a:p>
          <a:p>
            <a:pPr marL="342900" lvl="0" indent="-342900">
              <a:spcAft>
                <a:spcPts val="1200"/>
              </a:spcAft>
              <a:buFont typeface="+mj-lt"/>
              <a:buAutoNum type="arabicPeriod"/>
            </a:pPr>
            <a:r>
              <a:rPr lang="en-US" sz="1400" u="sng" dirty="0">
                <a:latin typeface="+mj-lt"/>
              </a:rPr>
              <a:t>Underlined</a:t>
            </a:r>
            <a:r>
              <a:rPr lang="en-US" sz="1400" dirty="0">
                <a:latin typeface="+mj-lt"/>
              </a:rPr>
              <a:t> content are hyperlinks to online resources.</a:t>
            </a:r>
          </a:p>
          <a:p>
            <a:pPr lvl="0">
              <a:spcAft>
                <a:spcPts val="1200"/>
              </a:spcAft>
            </a:pPr>
            <a:r>
              <a:rPr lang="en-US" sz="1400" dirty="0">
                <a:solidFill>
                  <a:srgbClr val="FF0000"/>
                </a:solidFill>
                <a:latin typeface="+mj-lt"/>
              </a:rPr>
              <a:t>Please delete this slide before sharing.</a:t>
            </a:r>
          </a:p>
        </p:txBody>
      </p:sp>
      <p:pic>
        <p:nvPicPr>
          <p:cNvPr id="2" name="Picture 1">
            <a:extLst>
              <a:ext uri="{FF2B5EF4-FFF2-40B4-BE49-F238E27FC236}">
                <a16:creationId xmlns:a16="http://schemas.microsoft.com/office/drawing/2014/main" id="{FBF85A78-BA13-6068-A964-42D303C1D4B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301519" y="4508045"/>
            <a:ext cx="1477584" cy="356944"/>
          </a:xfrm>
          <a:prstGeom prst="rect">
            <a:avLst/>
          </a:prstGeom>
        </p:spPr>
      </p:pic>
    </p:spTree>
    <p:extLst>
      <p:ext uri="{BB962C8B-B14F-4D97-AF65-F5344CB8AC3E}">
        <p14:creationId xmlns:p14="http://schemas.microsoft.com/office/powerpoint/2010/main" val="253876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1A3503D-8EEB-F2DC-9C5D-19451001EF8B}"/>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Who pays for what?</a:t>
            </a:r>
          </a:p>
        </p:txBody>
      </p:sp>
      <p:sp>
        <p:nvSpPr>
          <p:cNvPr id="6" name="Text Placeholder 4">
            <a:extLst>
              <a:ext uri="{FF2B5EF4-FFF2-40B4-BE49-F238E27FC236}">
                <a16:creationId xmlns:a16="http://schemas.microsoft.com/office/drawing/2014/main" id="{3722D234-040D-CA1F-90BA-B8F7AB1FB7DA}"/>
              </a:ext>
            </a:extLst>
          </p:cNvPr>
          <p:cNvSpPr>
            <a:spLocks noGrp="1"/>
          </p:cNvSpPr>
          <p:nvPr>
            <p:ph type="body" sz="quarter" idx="11"/>
          </p:nvPr>
        </p:nvSpPr>
        <p:spPr>
          <a:xfrm>
            <a:off x="457199" y="825174"/>
            <a:ext cx="8495119" cy="1244325"/>
          </a:xfrm>
        </p:spPr>
        <p:txBody>
          <a:bodyPr/>
          <a:lstStyle/>
          <a:p>
            <a:pPr>
              <a:spcBef>
                <a:spcPct val="0"/>
              </a:spcBef>
              <a:buFont typeface="Arial" panose="020B0604020202020204" pitchFamily="34" charset="0"/>
              <a:buNone/>
            </a:pPr>
            <a:r>
              <a:rPr lang="en-US" altLang="en-US" sz="1200" b="1" dirty="0">
                <a:latin typeface="+mn-lt"/>
              </a:rPr>
              <a:t>Premium (paycheck contribution)</a:t>
            </a:r>
            <a:r>
              <a:rPr lang="en-US" altLang="en-US" sz="1200" dirty="0">
                <a:latin typeface="+mn-lt"/>
              </a:rPr>
              <a:t>:</a:t>
            </a:r>
            <a:r>
              <a:rPr lang="en-US" altLang="en-US" sz="1200" b="1" dirty="0">
                <a:latin typeface="+mn-lt"/>
              </a:rPr>
              <a:t> </a:t>
            </a:r>
            <a:r>
              <a:rPr lang="en-US" altLang="en-US" sz="1200" dirty="0">
                <a:latin typeface="Calibri Light" panose="020F0302020204030204" pitchFamily="34" charset="0"/>
                <a:cs typeface="Calibri Light" panose="020F0302020204030204" pitchFamily="34" charset="0"/>
              </a:rPr>
              <a:t>the amount you pay for your health plan every month.</a:t>
            </a:r>
          </a:p>
          <a:p>
            <a:pPr marL="0" indent="0">
              <a:spcBef>
                <a:spcPct val="0"/>
              </a:spcBef>
              <a:buNone/>
            </a:pPr>
            <a:r>
              <a:rPr lang="en-US" altLang="en-US" sz="1200" b="1" dirty="0">
                <a:latin typeface="+mn-lt"/>
              </a:rPr>
              <a:t>Coinsurance: </a:t>
            </a:r>
            <a:r>
              <a:rPr lang="en-US" altLang="en-US" sz="1200" dirty="0">
                <a:latin typeface="Calibri Light" panose="020F0302020204030204" pitchFamily="34" charset="0"/>
                <a:ea typeface="Roboto" panose="02000000000000000000" pitchFamily="2" charset="0"/>
                <a:cs typeface="Calibri Light" panose="020F0302020204030204" pitchFamily="34" charset="0"/>
              </a:rPr>
              <a:t>y</a:t>
            </a:r>
            <a:r>
              <a:rPr lang="en-US" sz="1200" dirty="0">
                <a:latin typeface="Calibri Light" panose="020F0302020204030204" pitchFamily="34" charset="0"/>
                <a:cs typeface="Calibri Light" panose="020F0302020204030204" pitchFamily="34" charset="0"/>
              </a:rPr>
              <a:t>our share of the costs after you pay your deductible. You may only have coinsurance and no copays – plans vary.</a:t>
            </a:r>
          </a:p>
          <a:p>
            <a:pPr marL="0" indent="0">
              <a:spcBef>
                <a:spcPct val="0"/>
              </a:spcBef>
              <a:buNone/>
            </a:pPr>
            <a:r>
              <a:rPr lang="en-US" altLang="en-US" sz="1200" b="1" dirty="0">
                <a:latin typeface="+mn-lt"/>
                <a:ea typeface="Roboto" panose="02000000000000000000" pitchFamily="2" charset="0"/>
                <a:cs typeface="Calibri" panose="020F0502020204030204" pitchFamily="34" charset="0"/>
              </a:rPr>
              <a:t>Copay</a:t>
            </a:r>
            <a:r>
              <a:rPr lang="en-US" altLang="en-US" sz="1200" dirty="0">
                <a:latin typeface="+mn-lt"/>
                <a:ea typeface="Roboto" panose="02000000000000000000" pitchFamily="2" charset="0"/>
                <a:cs typeface="Calibri" panose="020F0502020204030204" pitchFamily="34" charset="0"/>
              </a:rPr>
              <a:t>: </a:t>
            </a:r>
            <a:r>
              <a:rPr lang="en-US" sz="1200" dirty="0">
                <a:latin typeface="Calibri Light" panose="020F0302020204030204" pitchFamily="34" charset="0"/>
                <a:cs typeface="Calibri Light" panose="020F0302020204030204" pitchFamily="34" charset="0"/>
              </a:rPr>
              <a:t>a set fee you pay when you visit the doctor or emergency room or get a prescription filled. You may only have copays and no coinsurance – plans vary.</a:t>
            </a:r>
            <a:endParaRPr lang="en-US" altLang="en-US" sz="1200" dirty="0">
              <a:latin typeface="Calibri Light" panose="020F0302020204030204" pitchFamily="34" charset="0"/>
              <a:cs typeface="Calibri Light" panose="020F0302020204030204" pitchFamily="34" charset="0"/>
            </a:endParaRPr>
          </a:p>
          <a:p>
            <a:pPr>
              <a:spcBef>
                <a:spcPct val="0"/>
              </a:spcBef>
              <a:buNone/>
            </a:pPr>
            <a:r>
              <a:rPr lang="en-US" altLang="en-US" sz="1200" b="1" dirty="0">
                <a:latin typeface="+mn-lt"/>
                <a:ea typeface="Roboto" panose="02000000000000000000" pitchFamily="2" charset="0"/>
                <a:cs typeface="Calibri" panose="020F0502020204030204" pitchFamily="34" charset="0"/>
              </a:rPr>
              <a:t>Deductible</a:t>
            </a:r>
            <a:r>
              <a:rPr lang="en-US" altLang="en-US" sz="1200" dirty="0">
                <a:latin typeface="+mn-lt"/>
                <a:ea typeface="Roboto" panose="02000000000000000000" pitchFamily="2" charset="0"/>
                <a:cs typeface="Calibri" panose="020F0502020204030204" pitchFamily="34" charset="0"/>
              </a:rPr>
              <a:t>: </a:t>
            </a:r>
            <a:r>
              <a:rPr lang="en-US" altLang="en-US" sz="1200" dirty="0">
                <a:latin typeface="Calibri Light" panose="020F0302020204030204" pitchFamily="34" charset="0"/>
                <a:ea typeface="Roboto" panose="02000000000000000000" pitchFamily="2" charset="0"/>
                <a:cs typeface="Calibri Light" panose="020F0302020204030204" pitchFamily="34" charset="0"/>
              </a:rPr>
              <a:t>the amount of money you pay before your plan starts paying.</a:t>
            </a:r>
          </a:p>
          <a:p>
            <a:pPr marL="0" indent="0">
              <a:spcBef>
                <a:spcPct val="0"/>
              </a:spcBef>
              <a:buNone/>
            </a:pPr>
            <a:r>
              <a:rPr lang="en-US" altLang="en-US" sz="1200" b="1" dirty="0">
                <a:latin typeface="+mn-lt"/>
                <a:ea typeface="Roboto" panose="02000000000000000000" pitchFamily="2" charset="0"/>
                <a:cs typeface="Calibri" panose="020F0502020204030204" pitchFamily="34" charset="0"/>
              </a:rPr>
              <a:t>Out-of-pocket maximum</a:t>
            </a:r>
            <a:r>
              <a:rPr lang="en-US" altLang="en-US" sz="1200" dirty="0">
                <a:latin typeface="+mn-lt"/>
                <a:ea typeface="Roboto" panose="02000000000000000000" pitchFamily="2" charset="0"/>
                <a:cs typeface="Calibri" panose="020F0502020204030204" pitchFamily="34" charset="0"/>
              </a:rPr>
              <a:t>: </a:t>
            </a:r>
            <a:r>
              <a:rPr lang="en-US" altLang="en-US" sz="1200" dirty="0">
                <a:latin typeface="Calibri Light" panose="020F0302020204030204" pitchFamily="34" charset="0"/>
                <a:ea typeface="Roboto" panose="02000000000000000000" pitchFamily="2" charset="0"/>
                <a:cs typeface="Calibri Light" panose="020F0302020204030204" pitchFamily="34" charset="0"/>
              </a:rPr>
              <a:t>the maximum amount you pay out of pocket for covered health care services in a plan year.</a:t>
            </a:r>
          </a:p>
        </p:txBody>
      </p:sp>
      <p:grpSp>
        <p:nvGrpSpPr>
          <p:cNvPr id="7" name="Group 6">
            <a:extLst>
              <a:ext uri="{FF2B5EF4-FFF2-40B4-BE49-F238E27FC236}">
                <a16:creationId xmlns:a16="http://schemas.microsoft.com/office/drawing/2014/main" id="{83DC68FE-7317-4629-F91A-14772B62BA53}"/>
              </a:ext>
            </a:extLst>
          </p:cNvPr>
          <p:cNvGrpSpPr/>
          <p:nvPr/>
        </p:nvGrpSpPr>
        <p:grpSpPr>
          <a:xfrm>
            <a:off x="457200" y="1889299"/>
            <a:ext cx="8157787" cy="2262490"/>
            <a:chOff x="513120" y="2733922"/>
            <a:chExt cx="8157786" cy="2262488"/>
          </a:xfrm>
        </p:grpSpPr>
        <p:pic>
          <p:nvPicPr>
            <p:cNvPr id="8" name="Picture 7" descr="A close up of a logo&#10;&#10;Description automatically generated">
              <a:extLst>
                <a:ext uri="{FF2B5EF4-FFF2-40B4-BE49-F238E27FC236}">
                  <a16:creationId xmlns:a16="http://schemas.microsoft.com/office/drawing/2014/main" id="{E5056F2C-06F5-5D88-E9B4-E3B953C892F0}"/>
                </a:ext>
              </a:extLst>
            </p:cNvPr>
            <p:cNvPicPr>
              <a:picLocks noChangeAspect="1"/>
            </p:cNvPicPr>
            <p:nvPr/>
          </p:nvPicPr>
          <p:blipFill>
            <a:blip r:embed="rId2"/>
            <a:stretch>
              <a:fillRect/>
            </a:stretch>
          </p:blipFill>
          <p:spPr>
            <a:xfrm>
              <a:off x="513120" y="2733922"/>
              <a:ext cx="8136767" cy="2021102"/>
            </a:xfrm>
            <a:prstGeom prst="rect">
              <a:avLst/>
            </a:prstGeom>
          </p:spPr>
        </p:pic>
        <p:sp>
          <p:nvSpPr>
            <p:cNvPr id="9" name="TextBox 37">
              <a:extLst>
                <a:ext uri="{FF2B5EF4-FFF2-40B4-BE49-F238E27FC236}">
                  <a16:creationId xmlns:a16="http://schemas.microsoft.com/office/drawing/2014/main" id="{B9FC3542-467E-CFF0-11C1-4491FA8D502D}"/>
                </a:ext>
              </a:extLst>
            </p:cNvPr>
            <p:cNvSpPr txBox="1">
              <a:spLocks noChangeArrowheads="1"/>
            </p:cNvSpPr>
            <p:nvPr/>
          </p:nvSpPr>
          <p:spPr bwMode="auto">
            <a:xfrm>
              <a:off x="642937" y="2816390"/>
              <a:ext cx="17692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solidFill>
                    <a:schemeClr val="bg1"/>
                  </a:solidFill>
                  <a:latin typeface="Calibri Light" panose="020F0302020204030204" pitchFamily="34" charset="0"/>
                  <a:ea typeface="Roboto" panose="02000000000000000000" pitchFamily="2" charset="0"/>
                  <a:cs typeface="Calibri Light" panose="020F0302020204030204" pitchFamily="34" charset="0"/>
                </a:rPr>
                <a:t>YOU PAY</a:t>
              </a:r>
            </a:p>
          </p:txBody>
        </p:sp>
        <p:sp>
          <p:nvSpPr>
            <p:cNvPr id="10" name="TextBox 37">
              <a:extLst>
                <a:ext uri="{FF2B5EF4-FFF2-40B4-BE49-F238E27FC236}">
                  <a16:creationId xmlns:a16="http://schemas.microsoft.com/office/drawing/2014/main" id="{38447048-6337-FAFD-1875-FFDCEC57B5F1}"/>
                </a:ext>
              </a:extLst>
            </p:cNvPr>
            <p:cNvSpPr txBox="1">
              <a:spLocks noChangeArrowheads="1"/>
            </p:cNvSpPr>
            <p:nvPr/>
          </p:nvSpPr>
          <p:spPr bwMode="auto">
            <a:xfrm>
              <a:off x="3309560" y="2816390"/>
              <a:ext cx="26614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dirty="0">
                  <a:solidFill>
                    <a:schemeClr val="bg1"/>
                  </a:solidFill>
                  <a:latin typeface="Calibri Light" panose="020F0302020204030204" pitchFamily="34" charset="0"/>
                  <a:ea typeface="Roboto" panose="02000000000000000000" pitchFamily="2" charset="0"/>
                  <a:cs typeface="Calibri Light" panose="020F0302020204030204" pitchFamily="34" charset="0"/>
                </a:rPr>
                <a:t>WE BOTH PAY</a:t>
              </a:r>
            </a:p>
          </p:txBody>
        </p:sp>
        <p:sp>
          <p:nvSpPr>
            <p:cNvPr id="11" name="TextBox 37">
              <a:extLst>
                <a:ext uri="{FF2B5EF4-FFF2-40B4-BE49-F238E27FC236}">
                  <a16:creationId xmlns:a16="http://schemas.microsoft.com/office/drawing/2014/main" id="{9561BFB7-6008-A238-2E8B-DEDC8FC8387E}"/>
                </a:ext>
              </a:extLst>
            </p:cNvPr>
            <p:cNvSpPr txBox="1">
              <a:spLocks noChangeArrowheads="1"/>
            </p:cNvSpPr>
            <p:nvPr/>
          </p:nvSpPr>
          <p:spPr bwMode="auto">
            <a:xfrm>
              <a:off x="6142840" y="2816390"/>
              <a:ext cx="17692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solidFill>
                    <a:schemeClr val="bg1"/>
                  </a:solidFill>
                  <a:latin typeface="Calibri Light" panose="020F0302020204030204" pitchFamily="34" charset="0"/>
                  <a:ea typeface="Roboto" panose="02000000000000000000" pitchFamily="2" charset="0"/>
                  <a:cs typeface="Calibri Light" panose="020F0302020204030204" pitchFamily="34" charset="0"/>
                </a:rPr>
                <a:t>WE PAY</a:t>
              </a:r>
            </a:p>
          </p:txBody>
        </p:sp>
        <p:sp>
          <p:nvSpPr>
            <p:cNvPr id="12" name="TextBox 8">
              <a:extLst>
                <a:ext uri="{FF2B5EF4-FFF2-40B4-BE49-F238E27FC236}">
                  <a16:creationId xmlns:a16="http://schemas.microsoft.com/office/drawing/2014/main" id="{A4DE5C9C-3374-EFE3-E30A-D6315D9891DF}"/>
                </a:ext>
              </a:extLst>
            </p:cNvPr>
            <p:cNvSpPr txBox="1">
              <a:spLocks noChangeArrowheads="1"/>
            </p:cNvSpPr>
            <p:nvPr/>
          </p:nvSpPr>
          <p:spPr bwMode="auto">
            <a:xfrm>
              <a:off x="545196" y="3304145"/>
              <a:ext cx="2636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1"/>
                  </a:solidFill>
                  <a:ea typeface="Roboto" panose="02000000000000000000" pitchFamily="2" charset="0"/>
                  <a:cs typeface="Calibri" panose="020F0502020204030204" pitchFamily="34" charset="0"/>
                </a:rPr>
                <a:t>non-preventive care and prescriptions until you reach deductible</a:t>
              </a:r>
            </a:p>
          </p:txBody>
        </p:sp>
        <p:sp>
          <p:nvSpPr>
            <p:cNvPr id="13" name="TextBox 8">
              <a:extLst>
                <a:ext uri="{FF2B5EF4-FFF2-40B4-BE49-F238E27FC236}">
                  <a16:creationId xmlns:a16="http://schemas.microsoft.com/office/drawing/2014/main" id="{E9E926CA-6632-F100-9C31-CC6D9F9AC258}"/>
                </a:ext>
              </a:extLst>
            </p:cNvPr>
            <p:cNvSpPr txBox="1">
              <a:spLocks noChangeArrowheads="1"/>
            </p:cNvSpPr>
            <p:nvPr/>
          </p:nvSpPr>
          <p:spPr bwMode="auto">
            <a:xfrm>
              <a:off x="3252396" y="3304145"/>
              <a:ext cx="2636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solidFill>
                    <a:schemeClr val="bg1"/>
                  </a:solidFill>
                  <a:ea typeface="Roboto" panose="02000000000000000000" pitchFamily="2" charset="0"/>
                  <a:cs typeface="Calibri" panose="020F0502020204030204" pitchFamily="34" charset="0"/>
                </a:rPr>
                <a:t>coinsurance for covered services</a:t>
              </a:r>
            </a:p>
          </p:txBody>
        </p:sp>
        <p:sp>
          <p:nvSpPr>
            <p:cNvPr id="14" name="TextBox 8">
              <a:extLst>
                <a:ext uri="{FF2B5EF4-FFF2-40B4-BE49-F238E27FC236}">
                  <a16:creationId xmlns:a16="http://schemas.microsoft.com/office/drawing/2014/main" id="{E74437DC-3672-733E-5C55-60D47C0303A9}"/>
                </a:ext>
              </a:extLst>
            </p:cNvPr>
            <p:cNvSpPr txBox="1">
              <a:spLocks noChangeArrowheads="1"/>
            </p:cNvSpPr>
            <p:nvPr/>
          </p:nvSpPr>
          <p:spPr bwMode="auto">
            <a:xfrm>
              <a:off x="6034616" y="3304145"/>
              <a:ext cx="2636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1"/>
                  </a:solidFill>
                  <a:ea typeface="Roboto" panose="02000000000000000000" pitchFamily="2" charset="0"/>
                  <a:cs typeface="Calibri" panose="020F0502020204030204" pitchFamily="34" charset="0"/>
                </a:rPr>
                <a:t>100% covered services</a:t>
              </a:r>
            </a:p>
          </p:txBody>
        </p:sp>
        <p:sp>
          <p:nvSpPr>
            <p:cNvPr id="15" name="TextBox 8">
              <a:extLst>
                <a:ext uri="{FF2B5EF4-FFF2-40B4-BE49-F238E27FC236}">
                  <a16:creationId xmlns:a16="http://schemas.microsoft.com/office/drawing/2014/main" id="{0D65FA46-C12B-9DDA-1CA8-FDA1E8EBF305}"/>
                </a:ext>
              </a:extLst>
            </p:cNvPr>
            <p:cNvSpPr txBox="1">
              <a:spLocks noChangeArrowheads="1"/>
            </p:cNvSpPr>
            <p:nvPr/>
          </p:nvSpPr>
          <p:spPr bwMode="auto">
            <a:xfrm>
              <a:off x="6701393" y="4353224"/>
              <a:ext cx="1217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200">
                  <a:solidFill>
                    <a:schemeClr val="tx2"/>
                  </a:solidFill>
                  <a:ea typeface="Roboto" panose="02000000000000000000" pitchFamily="2" charset="0"/>
                  <a:cs typeface="Calibri" panose="020F0502020204030204" pitchFamily="34" charset="0"/>
                </a:rPr>
                <a:t>YOU PAY $0</a:t>
              </a:r>
            </a:p>
          </p:txBody>
        </p:sp>
        <p:sp>
          <p:nvSpPr>
            <p:cNvPr id="16" name="TextBox 8">
              <a:extLst>
                <a:ext uri="{FF2B5EF4-FFF2-40B4-BE49-F238E27FC236}">
                  <a16:creationId xmlns:a16="http://schemas.microsoft.com/office/drawing/2014/main" id="{C326554E-EF00-F841-6FB4-E942F93AD320}"/>
                </a:ext>
              </a:extLst>
            </p:cNvPr>
            <p:cNvSpPr txBox="1">
              <a:spLocks noChangeArrowheads="1"/>
            </p:cNvSpPr>
            <p:nvPr/>
          </p:nvSpPr>
          <p:spPr bwMode="auto">
            <a:xfrm>
              <a:off x="545196" y="4343052"/>
              <a:ext cx="18086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chemeClr val="bg1"/>
                  </a:solidFill>
                  <a:ea typeface="Roboto" panose="02000000000000000000" pitchFamily="2" charset="0"/>
                  <a:cs typeface="Calibri" panose="020F0502020204030204" pitchFamily="34" charset="0"/>
                </a:rPr>
                <a:t>START PLAN YEAR</a:t>
              </a:r>
            </a:p>
          </p:txBody>
        </p:sp>
        <p:sp>
          <p:nvSpPr>
            <p:cNvPr id="17" name="TextBox 8">
              <a:extLst>
                <a:ext uri="{FF2B5EF4-FFF2-40B4-BE49-F238E27FC236}">
                  <a16:creationId xmlns:a16="http://schemas.microsoft.com/office/drawing/2014/main" id="{4177090F-F749-D7EF-3076-A0E1B3365E19}"/>
                </a:ext>
              </a:extLst>
            </p:cNvPr>
            <p:cNvSpPr txBox="1">
              <a:spLocks noChangeArrowheads="1"/>
            </p:cNvSpPr>
            <p:nvPr/>
          </p:nvSpPr>
          <p:spPr bwMode="auto">
            <a:xfrm>
              <a:off x="2287313" y="4719411"/>
              <a:ext cx="18086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a:solidFill>
                    <a:schemeClr val="tx2"/>
                  </a:solidFill>
                  <a:ea typeface="Roboto" panose="02000000000000000000" pitchFamily="2" charset="0"/>
                  <a:cs typeface="Calibri" panose="020F0502020204030204" pitchFamily="34" charset="0"/>
                </a:rPr>
                <a:t>DEDUCTIBLE MET</a:t>
              </a:r>
            </a:p>
          </p:txBody>
        </p:sp>
        <p:sp>
          <p:nvSpPr>
            <p:cNvPr id="18" name="TextBox 8">
              <a:extLst>
                <a:ext uri="{FF2B5EF4-FFF2-40B4-BE49-F238E27FC236}">
                  <a16:creationId xmlns:a16="http://schemas.microsoft.com/office/drawing/2014/main" id="{4515CDC7-4E42-AC5A-90AE-C55F1E14F74D}"/>
                </a:ext>
              </a:extLst>
            </p:cNvPr>
            <p:cNvSpPr txBox="1">
              <a:spLocks noChangeArrowheads="1"/>
            </p:cNvSpPr>
            <p:nvPr/>
          </p:nvSpPr>
          <p:spPr bwMode="auto">
            <a:xfrm>
              <a:off x="4824253" y="4719411"/>
              <a:ext cx="22935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a:solidFill>
                    <a:schemeClr val="tx2"/>
                  </a:solidFill>
                  <a:ea typeface="Roboto" panose="02000000000000000000" pitchFamily="2" charset="0"/>
                  <a:cs typeface="Calibri" panose="020F0502020204030204" pitchFamily="34" charset="0"/>
                </a:rPr>
                <a:t>OUT-OF-POCKET MAXIMUM MET</a:t>
              </a:r>
            </a:p>
          </p:txBody>
        </p:sp>
      </p:grpSp>
      <p:sp>
        <p:nvSpPr>
          <p:cNvPr id="19" name="TextBox 6">
            <a:extLst>
              <a:ext uri="{FF2B5EF4-FFF2-40B4-BE49-F238E27FC236}">
                <a16:creationId xmlns:a16="http://schemas.microsoft.com/office/drawing/2014/main" id="{AEEBFBBA-B316-D7A6-5D33-6A8D5241BB46}"/>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1600" b="1" dirty="0">
                <a:solidFill>
                  <a:srgbClr val="0085CA"/>
                </a:solidFill>
                <a:latin typeface="+mn-lt"/>
                <a:ea typeface="Roboto" panose="02000000000000000000" pitchFamily="2" charset="0"/>
                <a:cs typeface="Calibri" panose="020F0502020204030204" pitchFamily="34" charset="0"/>
                <a:hlinkClick r:id="rId3">
                  <a:extLst>
                    <a:ext uri="{A12FA001-AC4F-418D-AE19-62706E023703}">
                      <ahyp:hlinkClr xmlns:ahyp="http://schemas.microsoft.com/office/drawing/2018/hyperlinkcolor" val="tx"/>
                    </a:ext>
                  </a:extLst>
                </a:hlinkClick>
              </a:rPr>
              <a:t>View types of plans on premera.com</a:t>
            </a:r>
            <a:endParaRPr lang="en-US" altLang="en-US" sz="1800" b="1" dirty="0">
              <a:solidFill>
                <a:srgbClr val="0085CA"/>
              </a:solidFill>
              <a:latin typeface="+mn-lt"/>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223530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E55C08C-90FA-CC3F-1C7A-66D37A7B399F}"/>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Where to seek care</a:t>
            </a:r>
          </a:p>
        </p:txBody>
      </p:sp>
      <p:sp>
        <p:nvSpPr>
          <p:cNvPr id="6" name="TextBox 6">
            <a:extLst>
              <a:ext uri="{FF2B5EF4-FFF2-40B4-BE49-F238E27FC236}">
                <a16:creationId xmlns:a16="http://schemas.microsoft.com/office/drawing/2014/main" id="{CF7FE0A4-399B-FD13-FCA4-BBFA5A26E682}"/>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1600" b="1" dirty="0">
                <a:solidFill>
                  <a:srgbClr val="0085CA"/>
                </a:solidFill>
                <a:latin typeface="+mn-lt"/>
                <a:ea typeface="Roboto" panose="02000000000000000000" pitchFamily="2" charset="0"/>
                <a:cs typeface="Calibri" panose="020F0502020204030204" pitchFamily="34" charset="0"/>
              </a:rPr>
              <a:t>You save money by seeing in-network providers</a:t>
            </a:r>
            <a:endParaRPr lang="en-US" altLang="en-US" sz="1800" b="1" dirty="0">
              <a:solidFill>
                <a:srgbClr val="0085CA"/>
              </a:solidFill>
              <a:latin typeface="+mn-lt"/>
              <a:ea typeface="Roboto" panose="02000000000000000000" pitchFamily="2" charset="0"/>
              <a:cs typeface="Calibri" panose="020F0502020204030204" pitchFamily="34" charset="0"/>
            </a:endParaRPr>
          </a:p>
        </p:txBody>
      </p:sp>
      <p:sp>
        <p:nvSpPr>
          <p:cNvPr id="7" name="Text Placeholder 5">
            <a:extLst>
              <a:ext uri="{FF2B5EF4-FFF2-40B4-BE49-F238E27FC236}">
                <a16:creationId xmlns:a16="http://schemas.microsoft.com/office/drawing/2014/main" id="{AFD402BA-D03F-4E6C-043C-8EF42F9D9D28}"/>
              </a:ext>
            </a:extLst>
          </p:cNvPr>
          <p:cNvSpPr txBox="1">
            <a:spLocks/>
          </p:cNvSpPr>
          <p:nvPr/>
        </p:nvSpPr>
        <p:spPr>
          <a:xfrm>
            <a:off x="457200" y="883740"/>
            <a:ext cx="8229600" cy="292100"/>
          </a:xfrm>
          <a:prstGeom prst="rect">
            <a:avLst/>
          </a:prstGeom>
        </p:spPr>
        <p:txBody>
          <a:bodyPr vert="horz" lIns="0" tIns="45720" rIns="91440" bIns="45720" rtlCol="0">
            <a:noAutofit/>
          </a:bodyPr>
          <a:lstStyle>
            <a:lvl1pPr marL="0" indent="0" algn="l" defTabSz="457200" rtl="0" eaLnBrk="1" latinLnBrk="0" hangingPunct="1">
              <a:spcBef>
                <a:spcPct val="20000"/>
              </a:spcBef>
              <a:buFontTx/>
              <a:buNone/>
              <a:defRPr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457200" rtl="0" eaLnBrk="1" latinLnBrk="0" hangingPunct="1">
              <a:spcBef>
                <a:spcPct val="20000"/>
              </a:spcBef>
              <a:buClr>
                <a:schemeClr val="tx2"/>
              </a:buClr>
              <a:buSzPct val="75000"/>
              <a:buFontTx/>
              <a:buNone/>
              <a:defRPr sz="1600" kern="1200">
                <a:solidFill>
                  <a:schemeClr val="tx1"/>
                </a:solidFill>
                <a:latin typeface="Roboto Light"/>
                <a:ea typeface="+mn-ea"/>
                <a:cs typeface="Roboto Light"/>
              </a:defRPr>
            </a:lvl2pPr>
            <a:lvl3pPr marL="914400" indent="0" algn="l" defTabSz="457200" rtl="0" eaLnBrk="1" latinLnBrk="0" hangingPunct="1">
              <a:spcBef>
                <a:spcPct val="20000"/>
              </a:spcBef>
              <a:buClr>
                <a:schemeClr val="tx2"/>
              </a:buClr>
              <a:buSzPct val="75000"/>
              <a:buFontTx/>
              <a:buNone/>
              <a:defRPr sz="1600" kern="1200">
                <a:solidFill>
                  <a:schemeClr val="tx1"/>
                </a:solidFill>
                <a:latin typeface="Roboto Light"/>
                <a:ea typeface="+mn-ea"/>
                <a:cs typeface="Roboto Light"/>
              </a:defRPr>
            </a:lvl3pPr>
            <a:lvl4pPr marL="1371600" indent="0" algn="l" defTabSz="457200" rtl="0" eaLnBrk="1" latinLnBrk="0" hangingPunct="1">
              <a:spcBef>
                <a:spcPct val="20000"/>
              </a:spcBef>
              <a:buClr>
                <a:schemeClr val="accent6"/>
              </a:buClr>
              <a:buSzPct val="75000"/>
              <a:buFontTx/>
              <a:buNone/>
              <a:defRPr sz="1600" kern="1200">
                <a:solidFill>
                  <a:schemeClr val="tx1"/>
                </a:solidFill>
                <a:latin typeface="Roboto Light"/>
                <a:ea typeface="+mn-ea"/>
                <a:cs typeface="Roboto Light"/>
              </a:defRPr>
            </a:lvl4pPr>
            <a:lvl5pPr marL="1828800" indent="0" algn="l" defTabSz="457200" rtl="0" eaLnBrk="1" latinLnBrk="0" hangingPunct="1">
              <a:spcBef>
                <a:spcPct val="20000"/>
              </a:spcBef>
              <a:buClr>
                <a:schemeClr val="accent6"/>
              </a:buClr>
              <a:buFontTx/>
              <a:buNone/>
              <a:defRPr sz="1600" kern="1200">
                <a:solidFill>
                  <a:schemeClr val="tx1"/>
                </a:solidFill>
                <a:latin typeface="Roboto Light"/>
                <a:ea typeface="+mn-ea"/>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a:latin typeface="+mj-lt"/>
                <a:cs typeface="Calibri Light" panose="020F0302020204030204" pitchFamily="34" charset="0"/>
              </a:rPr>
              <a:t>We negotiate with high-quality providers to give you the best care at a reasonable price. </a:t>
            </a:r>
          </a:p>
          <a:p>
            <a:endParaRPr lang="en-US" dirty="0">
              <a:latin typeface="+mj-lt"/>
            </a:endParaRPr>
          </a:p>
        </p:txBody>
      </p:sp>
      <p:sp>
        <p:nvSpPr>
          <p:cNvPr id="8" name="Text Placeholder 18">
            <a:extLst>
              <a:ext uri="{FF2B5EF4-FFF2-40B4-BE49-F238E27FC236}">
                <a16:creationId xmlns:a16="http://schemas.microsoft.com/office/drawing/2014/main" id="{79F18354-1D36-816A-3268-3DF1CDFE8639}"/>
              </a:ext>
            </a:extLst>
          </p:cNvPr>
          <p:cNvSpPr>
            <a:spLocks noGrp="1"/>
          </p:cNvSpPr>
          <p:nvPr>
            <p:ph type="body" sz="quarter" idx="11"/>
          </p:nvPr>
        </p:nvSpPr>
        <p:spPr>
          <a:xfrm>
            <a:off x="502920" y="3424805"/>
            <a:ext cx="8138160" cy="710701"/>
          </a:xfrm>
        </p:spPr>
        <p:txBody>
          <a:bodyPr/>
          <a:lstStyle/>
          <a:p>
            <a:pPr marL="0" indent="0" algn="l">
              <a:buNone/>
            </a:pPr>
            <a:r>
              <a:rPr lang="en-US" sz="1100" dirty="0">
                <a:solidFill>
                  <a:srgbClr val="292931"/>
                </a:solidFill>
                <a:latin typeface="Calibri Light" panose="020F0302020204030204" pitchFamily="34" charset="0"/>
                <a:cs typeface="Calibri Light" panose="020F0302020204030204" pitchFamily="34" charset="0"/>
              </a:rPr>
              <a:t>Each plan offers a specific group of </a:t>
            </a:r>
            <a:r>
              <a:rPr lang="en-US" sz="1100" dirty="0">
                <a:solidFill>
                  <a:srgbClr val="292931"/>
                </a:solidFill>
                <a:highlight>
                  <a:srgbClr val="FFFF00"/>
                </a:highlight>
                <a:latin typeface="Calibri Light" panose="020F0302020204030204" pitchFamily="34" charset="0"/>
                <a:cs typeface="Calibri Light" panose="020F0302020204030204" pitchFamily="34" charset="0"/>
              </a:rPr>
              <a:t>doctors, pharmacies, hospitals, and other healthcare providers </a:t>
            </a:r>
            <a:r>
              <a:rPr lang="en-US" sz="1100" dirty="0">
                <a:solidFill>
                  <a:srgbClr val="292931"/>
                </a:solidFill>
                <a:latin typeface="Calibri Light" panose="020F0302020204030204" pitchFamily="34" charset="0"/>
                <a:cs typeface="Calibri Light" panose="020F0302020204030204" pitchFamily="34" charset="0"/>
              </a:rPr>
              <a:t>you can use at a contracted price—that’s your network. Because you pay a portion of the costs of your medical care, it’s important to know that you will typically pay less when seeing an in-network provider. Services from out-of-network providers may cost more, do not apply toward your deductible, and may not be covered by your plan at all.</a:t>
            </a:r>
          </a:p>
        </p:txBody>
      </p:sp>
      <p:grpSp>
        <p:nvGrpSpPr>
          <p:cNvPr id="9" name="Group 8">
            <a:extLst>
              <a:ext uri="{FF2B5EF4-FFF2-40B4-BE49-F238E27FC236}">
                <a16:creationId xmlns:a16="http://schemas.microsoft.com/office/drawing/2014/main" id="{DE6D4692-98BE-B04F-2128-D847BDC4A2B0}"/>
              </a:ext>
            </a:extLst>
          </p:cNvPr>
          <p:cNvGrpSpPr/>
          <p:nvPr/>
        </p:nvGrpSpPr>
        <p:grpSpPr>
          <a:xfrm>
            <a:off x="1617474" y="1284465"/>
            <a:ext cx="3716222" cy="1979113"/>
            <a:chOff x="482615" y="849303"/>
            <a:chExt cx="6135689" cy="2715186"/>
          </a:xfrm>
        </p:grpSpPr>
        <p:sp>
          <p:nvSpPr>
            <p:cNvPr id="10" name="Rectangle 9">
              <a:extLst>
                <a:ext uri="{FF2B5EF4-FFF2-40B4-BE49-F238E27FC236}">
                  <a16:creationId xmlns:a16="http://schemas.microsoft.com/office/drawing/2014/main" id="{3BB8414F-9071-8699-E08F-8697075279EF}"/>
                </a:ext>
              </a:extLst>
            </p:cNvPr>
            <p:cNvSpPr/>
            <p:nvPr/>
          </p:nvSpPr>
          <p:spPr>
            <a:xfrm>
              <a:off x="482617" y="855660"/>
              <a:ext cx="6135687" cy="2708829"/>
            </a:xfrm>
            <a:prstGeom prst="rect">
              <a:avLst/>
            </a:prstGeom>
            <a:noFill/>
            <a:ln w="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29C5A0-E97F-6B37-4753-A80F207B326D}"/>
                </a:ext>
              </a:extLst>
            </p:cNvPr>
            <p:cNvSpPr/>
            <p:nvPr/>
          </p:nvSpPr>
          <p:spPr>
            <a:xfrm>
              <a:off x="482615" y="849303"/>
              <a:ext cx="6135687" cy="394604"/>
            </a:xfrm>
            <a:prstGeom prst="rect">
              <a:avLst/>
            </a:prstGeom>
            <a:gradFill>
              <a:gsLst>
                <a:gs pos="0">
                  <a:schemeClr val="accent1"/>
                </a:gs>
                <a:gs pos="100000">
                  <a:schemeClr val="accent2"/>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4">
            <a:extLst>
              <a:ext uri="{FF2B5EF4-FFF2-40B4-BE49-F238E27FC236}">
                <a16:creationId xmlns:a16="http://schemas.microsoft.com/office/drawing/2014/main" id="{5E8BBF1D-2B68-F544-82AC-C7C3B4A74692}"/>
              </a:ext>
            </a:extLst>
          </p:cNvPr>
          <p:cNvSpPr txBox="1">
            <a:spLocks noChangeArrowheads="1"/>
          </p:cNvSpPr>
          <p:nvPr/>
        </p:nvSpPr>
        <p:spPr bwMode="auto">
          <a:xfrm>
            <a:off x="1617475" y="1292109"/>
            <a:ext cx="3716220"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b="1" dirty="0">
                <a:solidFill>
                  <a:schemeClr val="bg1"/>
                </a:solidFill>
                <a:cs typeface="Calibri" panose="020F0502020204030204" pitchFamily="34" charset="0"/>
              </a:rPr>
              <a:t>In-network = $</a:t>
            </a:r>
          </a:p>
        </p:txBody>
      </p:sp>
      <p:grpSp>
        <p:nvGrpSpPr>
          <p:cNvPr id="13" name="Group 12">
            <a:extLst>
              <a:ext uri="{FF2B5EF4-FFF2-40B4-BE49-F238E27FC236}">
                <a16:creationId xmlns:a16="http://schemas.microsoft.com/office/drawing/2014/main" id="{4E3208E6-0F7C-CBC3-7CEE-62086048475C}"/>
              </a:ext>
            </a:extLst>
          </p:cNvPr>
          <p:cNvGrpSpPr/>
          <p:nvPr/>
        </p:nvGrpSpPr>
        <p:grpSpPr>
          <a:xfrm>
            <a:off x="1689961" y="1761113"/>
            <a:ext cx="2663053" cy="285282"/>
            <a:chOff x="482600" y="2522550"/>
            <a:chExt cx="4318757" cy="470633"/>
          </a:xfrm>
        </p:grpSpPr>
        <p:pic>
          <p:nvPicPr>
            <p:cNvPr id="14" name="Picture 13">
              <a:extLst>
                <a:ext uri="{FF2B5EF4-FFF2-40B4-BE49-F238E27FC236}">
                  <a16:creationId xmlns:a16="http://schemas.microsoft.com/office/drawing/2014/main" id="{99E022C4-93AC-F894-71A7-5AE52D04AD8C}"/>
                </a:ext>
              </a:extLst>
            </p:cNvPr>
            <p:cNvPicPr>
              <a:picLocks noChangeAspect="1"/>
            </p:cNvPicPr>
            <p:nvPr/>
          </p:nvPicPr>
          <p:blipFill>
            <a:blip r:embed="rId2"/>
            <a:stretch>
              <a:fillRect/>
            </a:stretch>
          </p:blipFill>
          <p:spPr>
            <a:xfrm>
              <a:off x="482600" y="2522550"/>
              <a:ext cx="336409" cy="470633"/>
            </a:xfrm>
            <a:prstGeom prst="rect">
              <a:avLst/>
            </a:prstGeom>
          </p:spPr>
        </p:pic>
        <p:pic>
          <p:nvPicPr>
            <p:cNvPr id="15" name="Picture 14">
              <a:extLst>
                <a:ext uri="{FF2B5EF4-FFF2-40B4-BE49-F238E27FC236}">
                  <a16:creationId xmlns:a16="http://schemas.microsoft.com/office/drawing/2014/main" id="{4E7DB4C8-A490-BAF1-B9F2-73FF281D903E}"/>
                </a:ext>
              </a:extLst>
            </p:cNvPr>
            <p:cNvPicPr>
              <a:picLocks noChangeAspect="1"/>
            </p:cNvPicPr>
            <p:nvPr/>
          </p:nvPicPr>
          <p:blipFill>
            <a:blip r:embed="rId2"/>
            <a:stretch>
              <a:fillRect/>
            </a:stretch>
          </p:blipFill>
          <p:spPr>
            <a:xfrm>
              <a:off x="980394" y="2522550"/>
              <a:ext cx="336409" cy="470633"/>
            </a:xfrm>
            <a:prstGeom prst="rect">
              <a:avLst/>
            </a:prstGeom>
          </p:spPr>
        </p:pic>
        <p:pic>
          <p:nvPicPr>
            <p:cNvPr id="16" name="Picture 15">
              <a:extLst>
                <a:ext uri="{FF2B5EF4-FFF2-40B4-BE49-F238E27FC236}">
                  <a16:creationId xmlns:a16="http://schemas.microsoft.com/office/drawing/2014/main" id="{C933FA25-A67D-3DEE-222A-72F165B64CCD}"/>
                </a:ext>
              </a:extLst>
            </p:cNvPr>
            <p:cNvPicPr>
              <a:picLocks noChangeAspect="1"/>
            </p:cNvPicPr>
            <p:nvPr/>
          </p:nvPicPr>
          <p:blipFill>
            <a:blip r:embed="rId2"/>
            <a:stretch>
              <a:fillRect/>
            </a:stretch>
          </p:blipFill>
          <p:spPr>
            <a:xfrm>
              <a:off x="1478188" y="2522550"/>
              <a:ext cx="336409" cy="470633"/>
            </a:xfrm>
            <a:prstGeom prst="rect">
              <a:avLst/>
            </a:prstGeom>
          </p:spPr>
        </p:pic>
        <p:pic>
          <p:nvPicPr>
            <p:cNvPr id="17" name="Picture 16">
              <a:extLst>
                <a:ext uri="{FF2B5EF4-FFF2-40B4-BE49-F238E27FC236}">
                  <a16:creationId xmlns:a16="http://schemas.microsoft.com/office/drawing/2014/main" id="{CEF1D224-DB23-382F-5701-87D7885A7FE1}"/>
                </a:ext>
              </a:extLst>
            </p:cNvPr>
            <p:cNvPicPr>
              <a:picLocks noChangeAspect="1"/>
            </p:cNvPicPr>
            <p:nvPr/>
          </p:nvPicPr>
          <p:blipFill>
            <a:blip r:embed="rId2"/>
            <a:stretch>
              <a:fillRect/>
            </a:stretch>
          </p:blipFill>
          <p:spPr>
            <a:xfrm>
              <a:off x="1975982" y="2522550"/>
              <a:ext cx="336409" cy="470633"/>
            </a:xfrm>
            <a:prstGeom prst="rect">
              <a:avLst/>
            </a:prstGeom>
          </p:spPr>
        </p:pic>
        <p:pic>
          <p:nvPicPr>
            <p:cNvPr id="18" name="Picture 17">
              <a:extLst>
                <a:ext uri="{FF2B5EF4-FFF2-40B4-BE49-F238E27FC236}">
                  <a16:creationId xmlns:a16="http://schemas.microsoft.com/office/drawing/2014/main" id="{6BFFCFE3-99CD-8EE3-BDE7-439D3A1CF20A}"/>
                </a:ext>
              </a:extLst>
            </p:cNvPr>
            <p:cNvPicPr>
              <a:picLocks noChangeAspect="1"/>
            </p:cNvPicPr>
            <p:nvPr/>
          </p:nvPicPr>
          <p:blipFill>
            <a:blip r:embed="rId2"/>
            <a:stretch>
              <a:fillRect/>
            </a:stretch>
          </p:blipFill>
          <p:spPr>
            <a:xfrm>
              <a:off x="2473775" y="2522550"/>
              <a:ext cx="336409" cy="470633"/>
            </a:xfrm>
            <a:prstGeom prst="rect">
              <a:avLst/>
            </a:prstGeom>
          </p:spPr>
        </p:pic>
        <p:pic>
          <p:nvPicPr>
            <p:cNvPr id="19" name="Picture 18">
              <a:extLst>
                <a:ext uri="{FF2B5EF4-FFF2-40B4-BE49-F238E27FC236}">
                  <a16:creationId xmlns:a16="http://schemas.microsoft.com/office/drawing/2014/main" id="{1E922A08-22D6-7A43-C817-CE725CFDF4F6}"/>
                </a:ext>
              </a:extLst>
            </p:cNvPr>
            <p:cNvPicPr>
              <a:picLocks noChangeAspect="1"/>
            </p:cNvPicPr>
            <p:nvPr/>
          </p:nvPicPr>
          <p:blipFill>
            <a:blip r:embed="rId2"/>
            <a:stretch>
              <a:fillRect/>
            </a:stretch>
          </p:blipFill>
          <p:spPr>
            <a:xfrm>
              <a:off x="2971568" y="2522550"/>
              <a:ext cx="336409" cy="470633"/>
            </a:xfrm>
            <a:prstGeom prst="rect">
              <a:avLst/>
            </a:prstGeom>
          </p:spPr>
        </p:pic>
        <p:pic>
          <p:nvPicPr>
            <p:cNvPr id="20" name="Picture 19">
              <a:extLst>
                <a:ext uri="{FF2B5EF4-FFF2-40B4-BE49-F238E27FC236}">
                  <a16:creationId xmlns:a16="http://schemas.microsoft.com/office/drawing/2014/main" id="{BE839F00-B68C-AB5D-6B10-FCAFE08BEB7F}"/>
                </a:ext>
              </a:extLst>
            </p:cNvPr>
            <p:cNvPicPr>
              <a:picLocks noChangeAspect="1"/>
            </p:cNvPicPr>
            <p:nvPr/>
          </p:nvPicPr>
          <p:blipFill>
            <a:blip r:embed="rId2"/>
            <a:stretch>
              <a:fillRect/>
            </a:stretch>
          </p:blipFill>
          <p:spPr>
            <a:xfrm>
              <a:off x="3469361" y="2522550"/>
              <a:ext cx="336409" cy="470633"/>
            </a:xfrm>
            <a:prstGeom prst="rect">
              <a:avLst/>
            </a:prstGeom>
          </p:spPr>
        </p:pic>
        <p:pic>
          <p:nvPicPr>
            <p:cNvPr id="21" name="Picture 20">
              <a:extLst>
                <a:ext uri="{FF2B5EF4-FFF2-40B4-BE49-F238E27FC236}">
                  <a16:creationId xmlns:a16="http://schemas.microsoft.com/office/drawing/2014/main" id="{72BB5F06-8232-A0CF-4397-41759F4D970B}"/>
                </a:ext>
              </a:extLst>
            </p:cNvPr>
            <p:cNvPicPr>
              <a:picLocks noChangeAspect="1"/>
            </p:cNvPicPr>
            <p:nvPr/>
          </p:nvPicPr>
          <p:blipFill>
            <a:blip r:embed="rId2"/>
            <a:stretch>
              <a:fillRect/>
            </a:stretch>
          </p:blipFill>
          <p:spPr>
            <a:xfrm>
              <a:off x="3967154" y="2522550"/>
              <a:ext cx="336409" cy="470633"/>
            </a:xfrm>
            <a:prstGeom prst="rect">
              <a:avLst/>
            </a:prstGeom>
          </p:spPr>
        </p:pic>
        <p:pic>
          <p:nvPicPr>
            <p:cNvPr id="22" name="Picture 21">
              <a:extLst>
                <a:ext uri="{FF2B5EF4-FFF2-40B4-BE49-F238E27FC236}">
                  <a16:creationId xmlns:a16="http://schemas.microsoft.com/office/drawing/2014/main" id="{4EF209E7-6A75-E449-EAC1-ACD140B00161}"/>
                </a:ext>
              </a:extLst>
            </p:cNvPr>
            <p:cNvPicPr>
              <a:picLocks noChangeAspect="1"/>
            </p:cNvPicPr>
            <p:nvPr/>
          </p:nvPicPr>
          <p:blipFill>
            <a:blip r:embed="rId2"/>
            <a:stretch>
              <a:fillRect/>
            </a:stretch>
          </p:blipFill>
          <p:spPr>
            <a:xfrm>
              <a:off x="4464948" y="2522550"/>
              <a:ext cx="336409" cy="470633"/>
            </a:xfrm>
            <a:prstGeom prst="rect">
              <a:avLst/>
            </a:prstGeom>
          </p:spPr>
        </p:pic>
      </p:grpSp>
      <p:grpSp>
        <p:nvGrpSpPr>
          <p:cNvPr id="23" name="Group 22">
            <a:extLst>
              <a:ext uri="{FF2B5EF4-FFF2-40B4-BE49-F238E27FC236}">
                <a16:creationId xmlns:a16="http://schemas.microsoft.com/office/drawing/2014/main" id="{B8C7C72C-F194-97DC-C9DA-83A2F0E28B68}"/>
              </a:ext>
            </a:extLst>
          </p:cNvPr>
          <p:cNvGrpSpPr/>
          <p:nvPr/>
        </p:nvGrpSpPr>
        <p:grpSpPr>
          <a:xfrm>
            <a:off x="1689961" y="2180731"/>
            <a:ext cx="2663053" cy="285282"/>
            <a:chOff x="482600" y="2522550"/>
            <a:chExt cx="4318757" cy="470633"/>
          </a:xfrm>
        </p:grpSpPr>
        <p:pic>
          <p:nvPicPr>
            <p:cNvPr id="24" name="Picture 23">
              <a:extLst>
                <a:ext uri="{FF2B5EF4-FFF2-40B4-BE49-F238E27FC236}">
                  <a16:creationId xmlns:a16="http://schemas.microsoft.com/office/drawing/2014/main" id="{C0567CB5-C20C-114A-6945-170EA9367654}"/>
                </a:ext>
              </a:extLst>
            </p:cNvPr>
            <p:cNvPicPr>
              <a:picLocks noChangeAspect="1"/>
            </p:cNvPicPr>
            <p:nvPr/>
          </p:nvPicPr>
          <p:blipFill>
            <a:blip r:embed="rId2"/>
            <a:stretch>
              <a:fillRect/>
            </a:stretch>
          </p:blipFill>
          <p:spPr>
            <a:xfrm>
              <a:off x="482600" y="2522550"/>
              <a:ext cx="336409" cy="470633"/>
            </a:xfrm>
            <a:prstGeom prst="rect">
              <a:avLst/>
            </a:prstGeom>
          </p:spPr>
        </p:pic>
        <p:pic>
          <p:nvPicPr>
            <p:cNvPr id="25" name="Picture 24">
              <a:extLst>
                <a:ext uri="{FF2B5EF4-FFF2-40B4-BE49-F238E27FC236}">
                  <a16:creationId xmlns:a16="http://schemas.microsoft.com/office/drawing/2014/main" id="{EA420E95-FAF4-7508-ECD9-EE7BC227329F}"/>
                </a:ext>
              </a:extLst>
            </p:cNvPr>
            <p:cNvPicPr>
              <a:picLocks noChangeAspect="1"/>
            </p:cNvPicPr>
            <p:nvPr/>
          </p:nvPicPr>
          <p:blipFill>
            <a:blip r:embed="rId2"/>
            <a:stretch>
              <a:fillRect/>
            </a:stretch>
          </p:blipFill>
          <p:spPr>
            <a:xfrm>
              <a:off x="980394" y="2522550"/>
              <a:ext cx="336409" cy="470633"/>
            </a:xfrm>
            <a:prstGeom prst="rect">
              <a:avLst/>
            </a:prstGeom>
          </p:spPr>
        </p:pic>
        <p:pic>
          <p:nvPicPr>
            <p:cNvPr id="26" name="Picture 25">
              <a:extLst>
                <a:ext uri="{FF2B5EF4-FFF2-40B4-BE49-F238E27FC236}">
                  <a16:creationId xmlns:a16="http://schemas.microsoft.com/office/drawing/2014/main" id="{9579AC84-6EBB-23B9-9A4E-BCA92723B931}"/>
                </a:ext>
              </a:extLst>
            </p:cNvPr>
            <p:cNvPicPr>
              <a:picLocks noChangeAspect="1"/>
            </p:cNvPicPr>
            <p:nvPr/>
          </p:nvPicPr>
          <p:blipFill>
            <a:blip r:embed="rId2"/>
            <a:stretch>
              <a:fillRect/>
            </a:stretch>
          </p:blipFill>
          <p:spPr>
            <a:xfrm>
              <a:off x="1478188" y="2522550"/>
              <a:ext cx="336409" cy="470633"/>
            </a:xfrm>
            <a:prstGeom prst="rect">
              <a:avLst/>
            </a:prstGeom>
          </p:spPr>
        </p:pic>
        <p:pic>
          <p:nvPicPr>
            <p:cNvPr id="27" name="Picture 26">
              <a:extLst>
                <a:ext uri="{FF2B5EF4-FFF2-40B4-BE49-F238E27FC236}">
                  <a16:creationId xmlns:a16="http://schemas.microsoft.com/office/drawing/2014/main" id="{0D366A59-4348-29A0-4483-7CB8B587C979}"/>
                </a:ext>
              </a:extLst>
            </p:cNvPr>
            <p:cNvPicPr>
              <a:picLocks noChangeAspect="1"/>
            </p:cNvPicPr>
            <p:nvPr/>
          </p:nvPicPr>
          <p:blipFill>
            <a:blip r:embed="rId2"/>
            <a:stretch>
              <a:fillRect/>
            </a:stretch>
          </p:blipFill>
          <p:spPr>
            <a:xfrm>
              <a:off x="1975982" y="2522550"/>
              <a:ext cx="336409" cy="470633"/>
            </a:xfrm>
            <a:prstGeom prst="rect">
              <a:avLst/>
            </a:prstGeom>
          </p:spPr>
        </p:pic>
        <p:pic>
          <p:nvPicPr>
            <p:cNvPr id="28" name="Picture 27">
              <a:extLst>
                <a:ext uri="{FF2B5EF4-FFF2-40B4-BE49-F238E27FC236}">
                  <a16:creationId xmlns:a16="http://schemas.microsoft.com/office/drawing/2014/main" id="{0C3280C5-1D05-88B0-26CC-03086A27BD9C}"/>
                </a:ext>
              </a:extLst>
            </p:cNvPr>
            <p:cNvPicPr>
              <a:picLocks noChangeAspect="1"/>
            </p:cNvPicPr>
            <p:nvPr/>
          </p:nvPicPr>
          <p:blipFill>
            <a:blip r:embed="rId2"/>
            <a:stretch>
              <a:fillRect/>
            </a:stretch>
          </p:blipFill>
          <p:spPr>
            <a:xfrm>
              <a:off x="2473775" y="2522550"/>
              <a:ext cx="336409" cy="470633"/>
            </a:xfrm>
            <a:prstGeom prst="rect">
              <a:avLst/>
            </a:prstGeom>
          </p:spPr>
        </p:pic>
        <p:pic>
          <p:nvPicPr>
            <p:cNvPr id="29" name="Picture 28">
              <a:extLst>
                <a:ext uri="{FF2B5EF4-FFF2-40B4-BE49-F238E27FC236}">
                  <a16:creationId xmlns:a16="http://schemas.microsoft.com/office/drawing/2014/main" id="{1BF3EC3D-20B1-EA0F-F8D6-887AAEAB5820}"/>
                </a:ext>
              </a:extLst>
            </p:cNvPr>
            <p:cNvPicPr>
              <a:picLocks noChangeAspect="1"/>
            </p:cNvPicPr>
            <p:nvPr/>
          </p:nvPicPr>
          <p:blipFill>
            <a:blip r:embed="rId2"/>
            <a:stretch>
              <a:fillRect/>
            </a:stretch>
          </p:blipFill>
          <p:spPr>
            <a:xfrm>
              <a:off x="2971568" y="2522550"/>
              <a:ext cx="336409" cy="470633"/>
            </a:xfrm>
            <a:prstGeom prst="rect">
              <a:avLst/>
            </a:prstGeom>
          </p:spPr>
        </p:pic>
        <p:pic>
          <p:nvPicPr>
            <p:cNvPr id="30" name="Picture 29">
              <a:extLst>
                <a:ext uri="{FF2B5EF4-FFF2-40B4-BE49-F238E27FC236}">
                  <a16:creationId xmlns:a16="http://schemas.microsoft.com/office/drawing/2014/main" id="{0A417D4C-54ED-6BAE-C7F5-2B6B52A06F3E}"/>
                </a:ext>
              </a:extLst>
            </p:cNvPr>
            <p:cNvPicPr>
              <a:picLocks noChangeAspect="1"/>
            </p:cNvPicPr>
            <p:nvPr/>
          </p:nvPicPr>
          <p:blipFill>
            <a:blip r:embed="rId2"/>
            <a:stretch>
              <a:fillRect/>
            </a:stretch>
          </p:blipFill>
          <p:spPr>
            <a:xfrm>
              <a:off x="3469361" y="2522550"/>
              <a:ext cx="336409" cy="470633"/>
            </a:xfrm>
            <a:prstGeom prst="rect">
              <a:avLst/>
            </a:prstGeom>
          </p:spPr>
        </p:pic>
        <p:pic>
          <p:nvPicPr>
            <p:cNvPr id="31" name="Picture 30">
              <a:extLst>
                <a:ext uri="{FF2B5EF4-FFF2-40B4-BE49-F238E27FC236}">
                  <a16:creationId xmlns:a16="http://schemas.microsoft.com/office/drawing/2014/main" id="{5B81BFDC-99CC-340A-1C1F-40FA18D2CB7A}"/>
                </a:ext>
              </a:extLst>
            </p:cNvPr>
            <p:cNvPicPr>
              <a:picLocks noChangeAspect="1"/>
            </p:cNvPicPr>
            <p:nvPr/>
          </p:nvPicPr>
          <p:blipFill>
            <a:blip r:embed="rId2"/>
            <a:stretch>
              <a:fillRect/>
            </a:stretch>
          </p:blipFill>
          <p:spPr>
            <a:xfrm>
              <a:off x="3967154" y="2522550"/>
              <a:ext cx="336409" cy="470633"/>
            </a:xfrm>
            <a:prstGeom prst="rect">
              <a:avLst/>
            </a:prstGeom>
          </p:spPr>
        </p:pic>
        <p:pic>
          <p:nvPicPr>
            <p:cNvPr id="32" name="Picture 31">
              <a:extLst>
                <a:ext uri="{FF2B5EF4-FFF2-40B4-BE49-F238E27FC236}">
                  <a16:creationId xmlns:a16="http://schemas.microsoft.com/office/drawing/2014/main" id="{EDEEFEA8-F08E-6705-0968-A01EC017D0F5}"/>
                </a:ext>
              </a:extLst>
            </p:cNvPr>
            <p:cNvPicPr>
              <a:picLocks noChangeAspect="1"/>
            </p:cNvPicPr>
            <p:nvPr/>
          </p:nvPicPr>
          <p:blipFill>
            <a:blip r:embed="rId2"/>
            <a:stretch>
              <a:fillRect/>
            </a:stretch>
          </p:blipFill>
          <p:spPr>
            <a:xfrm>
              <a:off x="4464948" y="2522550"/>
              <a:ext cx="336409" cy="470633"/>
            </a:xfrm>
            <a:prstGeom prst="rect">
              <a:avLst/>
            </a:prstGeom>
          </p:spPr>
        </p:pic>
      </p:grpSp>
      <p:grpSp>
        <p:nvGrpSpPr>
          <p:cNvPr id="33" name="Group 32">
            <a:extLst>
              <a:ext uri="{FF2B5EF4-FFF2-40B4-BE49-F238E27FC236}">
                <a16:creationId xmlns:a16="http://schemas.microsoft.com/office/drawing/2014/main" id="{E9E6B382-44DE-96E1-52C2-F44DA3670B03}"/>
              </a:ext>
            </a:extLst>
          </p:cNvPr>
          <p:cNvGrpSpPr/>
          <p:nvPr/>
        </p:nvGrpSpPr>
        <p:grpSpPr>
          <a:xfrm>
            <a:off x="1689961" y="2601275"/>
            <a:ext cx="2663053" cy="285282"/>
            <a:chOff x="482600" y="2522550"/>
            <a:chExt cx="4318757" cy="470633"/>
          </a:xfrm>
        </p:grpSpPr>
        <p:pic>
          <p:nvPicPr>
            <p:cNvPr id="34" name="Picture 33">
              <a:extLst>
                <a:ext uri="{FF2B5EF4-FFF2-40B4-BE49-F238E27FC236}">
                  <a16:creationId xmlns:a16="http://schemas.microsoft.com/office/drawing/2014/main" id="{C3609A12-B37A-EBD2-1410-51F533D1C08E}"/>
                </a:ext>
              </a:extLst>
            </p:cNvPr>
            <p:cNvPicPr>
              <a:picLocks noChangeAspect="1"/>
            </p:cNvPicPr>
            <p:nvPr/>
          </p:nvPicPr>
          <p:blipFill>
            <a:blip r:embed="rId2"/>
            <a:stretch>
              <a:fillRect/>
            </a:stretch>
          </p:blipFill>
          <p:spPr>
            <a:xfrm>
              <a:off x="482600" y="2522550"/>
              <a:ext cx="336409" cy="470633"/>
            </a:xfrm>
            <a:prstGeom prst="rect">
              <a:avLst/>
            </a:prstGeom>
          </p:spPr>
        </p:pic>
        <p:pic>
          <p:nvPicPr>
            <p:cNvPr id="35" name="Picture 34">
              <a:extLst>
                <a:ext uri="{FF2B5EF4-FFF2-40B4-BE49-F238E27FC236}">
                  <a16:creationId xmlns:a16="http://schemas.microsoft.com/office/drawing/2014/main" id="{0CB3DBBD-1791-5E33-7C40-5412CD5A3568}"/>
                </a:ext>
              </a:extLst>
            </p:cNvPr>
            <p:cNvPicPr>
              <a:picLocks noChangeAspect="1"/>
            </p:cNvPicPr>
            <p:nvPr/>
          </p:nvPicPr>
          <p:blipFill>
            <a:blip r:embed="rId2"/>
            <a:stretch>
              <a:fillRect/>
            </a:stretch>
          </p:blipFill>
          <p:spPr>
            <a:xfrm>
              <a:off x="980394" y="2522550"/>
              <a:ext cx="336409" cy="470633"/>
            </a:xfrm>
            <a:prstGeom prst="rect">
              <a:avLst/>
            </a:prstGeom>
          </p:spPr>
        </p:pic>
        <p:pic>
          <p:nvPicPr>
            <p:cNvPr id="36" name="Picture 35">
              <a:extLst>
                <a:ext uri="{FF2B5EF4-FFF2-40B4-BE49-F238E27FC236}">
                  <a16:creationId xmlns:a16="http://schemas.microsoft.com/office/drawing/2014/main" id="{36B7CC9E-72A5-EF19-A8B7-C1C43DC8F255}"/>
                </a:ext>
              </a:extLst>
            </p:cNvPr>
            <p:cNvPicPr>
              <a:picLocks noChangeAspect="1"/>
            </p:cNvPicPr>
            <p:nvPr/>
          </p:nvPicPr>
          <p:blipFill>
            <a:blip r:embed="rId2"/>
            <a:stretch>
              <a:fillRect/>
            </a:stretch>
          </p:blipFill>
          <p:spPr>
            <a:xfrm>
              <a:off x="1478188" y="2522550"/>
              <a:ext cx="336409" cy="470633"/>
            </a:xfrm>
            <a:prstGeom prst="rect">
              <a:avLst/>
            </a:prstGeom>
          </p:spPr>
        </p:pic>
        <p:pic>
          <p:nvPicPr>
            <p:cNvPr id="37" name="Picture 36">
              <a:extLst>
                <a:ext uri="{FF2B5EF4-FFF2-40B4-BE49-F238E27FC236}">
                  <a16:creationId xmlns:a16="http://schemas.microsoft.com/office/drawing/2014/main" id="{9FE039E6-A877-BCA7-9008-653F0EB2A864}"/>
                </a:ext>
              </a:extLst>
            </p:cNvPr>
            <p:cNvPicPr>
              <a:picLocks noChangeAspect="1"/>
            </p:cNvPicPr>
            <p:nvPr/>
          </p:nvPicPr>
          <p:blipFill>
            <a:blip r:embed="rId2"/>
            <a:stretch>
              <a:fillRect/>
            </a:stretch>
          </p:blipFill>
          <p:spPr>
            <a:xfrm>
              <a:off x="1975982" y="2522550"/>
              <a:ext cx="336409" cy="470633"/>
            </a:xfrm>
            <a:prstGeom prst="rect">
              <a:avLst/>
            </a:prstGeom>
          </p:spPr>
        </p:pic>
        <p:pic>
          <p:nvPicPr>
            <p:cNvPr id="38" name="Picture 37">
              <a:extLst>
                <a:ext uri="{FF2B5EF4-FFF2-40B4-BE49-F238E27FC236}">
                  <a16:creationId xmlns:a16="http://schemas.microsoft.com/office/drawing/2014/main" id="{6BF13B0A-0FD9-029D-3A5E-5A6098EDB451}"/>
                </a:ext>
              </a:extLst>
            </p:cNvPr>
            <p:cNvPicPr>
              <a:picLocks noChangeAspect="1"/>
            </p:cNvPicPr>
            <p:nvPr/>
          </p:nvPicPr>
          <p:blipFill>
            <a:blip r:embed="rId2"/>
            <a:stretch>
              <a:fillRect/>
            </a:stretch>
          </p:blipFill>
          <p:spPr>
            <a:xfrm>
              <a:off x="2473775" y="2522550"/>
              <a:ext cx="336409" cy="470633"/>
            </a:xfrm>
            <a:prstGeom prst="rect">
              <a:avLst/>
            </a:prstGeom>
          </p:spPr>
        </p:pic>
        <p:pic>
          <p:nvPicPr>
            <p:cNvPr id="39" name="Picture 38">
              <a:extLst>
                <a:ext uri="{FF2B5EF4-FFF2-40B4-BE49-F238E27FC236}">
                  <a16:creationId xmlns:a16="http://schemas.microsoft.com/office/drawing/2014/main" id="{554A4E4A-4081-26DE-A6F9-6C972F4FBE41}"/>
                </a:ext>
              </a:extLst>
            </p:cNvPr>
            <p:cNvPicPr>
              <a:picLocks noChangeAspect="1"/>
            </p:cNvPicPr>
            <p:nvPr/>
          </p:nvPicPr>
          <p:blipFill>
            <a:blip r:embed="rId2"/>
            <a:stretch>
              <a:fillRect/>
            </a:stretch>
          </p:blipFill>
          <p:spPr>
            <a:xfrm>
              <a:off x="2971568" y="2522550"/>
              <a:ext cx="336409" cy="470633"/>
            </a:xfrm>
            <a:prstGeom prst="rect">
              <a:avLst/>
            </a:prstGeom>
          </p:spPr>
        </p:pic>
        <p:pic>
          <p:nvPicPr>
            <p:cNvPr id="40" name="Picture 39">
              <a:extLst>
                <a:ext uri="{FF2B5EF4-FFF2-40B4-BE49-F238E27FC236}">
                  <a16:creationId xmlns:a16="http://schemas.microsoft.com/office/drawing/2014/main" id="{F25E6F31-FC74-B71F-6018-A7F4C6FF79A4}"/>
                </a:ext>
              </a:extLst>
            </p:cNvPr>
            <p:cNvPicPr>
              <a:picLocks noChangeAspect="1"/>
            </p:cNvPicPr>
            <p:nvPr/>
          </p:nvPicPr>
          <p:blipFill>
            <a:blip r:embed="rId2"/>
            <a:stretch>
              <a:fillRect/>
            </a:stretch>
          </p:blipFill>
          <p:spPr>
            <a:xfrm>
              <a:off x="3469361" y="2522550"/>
              <a:ext cx="336409" cy="470633"/>
            </a:xfrm>
            <a:prstGeom prst="rect">
              <a:avLst/>
            </a:prstGeom>
          </p:spPr>
        </p:pic>
        <p:pic>
          <p:nvPicPr>
            <p:cNvPr id="41" name="Picture 40">
              <a:extLst>
                <a:ext uri="{FF2B5EF4-FFF2-40B4-BE49-F238E27FC236}">
                  <a16:creationId xmlns:a16="http://schemas.microsoft.com/office/drawing/2014/main" id="{0D5E3447-2249-62C0-1A9A-60135BF006BD}"/>
                </a:ext>
              </a:extLst>
            </p:cNvPr>
            <p:cNvPicPr>
              <a:picLocks noChangeAspect="1"/>
            </p:cNvPicPr>
            <p:nvPr/>
          </p:nvPicPr>
          <p:blipFill>
            <a:blip r:embed="rId2"/>
            <a:stretch>
              <a:fillRect/>
            </a:stretch>
          </p:blipFill>
          <p:spPr>
            <a:xfrm>
              <a:off x="3967154" y="2522550"/>
              <a:ext cx="336409" cy="470633"/>
            </a:xfrm>
            <a:prstGeom prst="rect">
              <a:avLst/>
            </a:prstGeom>
          </p:spPr>
        </p:pic>
        <p:pic>
          <p:nvPicPr>
            <p:cNvPr id="42" name="Picture 41">
              <a:extLst>
                <a:ext uri="{FF2B5EF4-FFF2-40B4-BE49-F238E27FC236}">
                  <a16:creationId xmlns:a16="http://schemas.microsoft.com/office/drawing/2014/main" id="{E8B4B1D4-9018-01B7-525D-C725B7EDEAD1}"/>
                </a:ext>
              </a:extLst>
            </p:cNvPr>
            <p:cNvPicPr>
              <a:picLocks noChangeAspect="1"/>
            </p:cNvPicPr>
            <p:nvPr/>
          </p:nvPicPr>
          <p:blipFill>
            <a:blip r:embed="rId2"/>
            <a:stretch>
              <a:fillRect/>
            </a:stretch>
          </p:blipFill>
          <p:spPr>
            <a:xfrm>
              <a:off x="4464948" y="2522550"/>
              <a:ext cx="336409" cy="470633"/>
            </a:xfrm>
            <a:prstGeom prst="rect">
              <a:avLst/>
            </a:prstGeom>
          </p:spPr>
        </p:pic>
      </p:grpSp>
      <p:pic>
        <p:nvPicPr>
          <p:cNvPr id="43" name="Picture 42">
            <a:extLst>
              <a:ext uri="{FF2B5EF4-FFF2-40B4-BE49-F238E27FC236}">
                <a16:creationId xmlns:a16="http://schemas.microsoft.com/office/drawing/2014/main" id="{7AA59D03-C26D-5D34-E0B1-0FB0ED447F16}"/>
              </a:ext>
            </a:extLst>
          </p:cNvPr>
          <p:cNvPicPr>
            <a:picLocks noChangeAspect="1"/>
          </p:cNvPicPr>
          <p:nvPr/>
        </p:nvPicPr>
        <p:blipFill rotWithShape="1">
          <a:blip r:embed="rId3"/>
          <a:srcRect l="-11344" r="11344" b="49050"/>
          <a:stretch/>
        </p:blipFill>
        <p:spPr>
          <a:xfrm>
            <a:off x="4353014" y="1766201"/>
            <a:ext cx="897034" cy="1153124"/>
          </a:xfrm>
          <a:prstGeom prst="rect">
            <a:avLst/>
          </a:prstGeom>
        </p:spPr>
      </p:pic>
      <p:sp>
        <p:nvSpPr>
          <p:cNvPr id="44" name="TextBox 83">
            <a:extLst>
              <a:ext uri="{FF2B5EF4-FFF2-40B4-BE49-F238E27FC236}">
                <a16:creationId xmlns:a16="http://schemas.microsoft.com/office/drawing/2014/main" id="{74AEB1DB-73E7-9D90-72B5-02C4054498E3}"/>
              </a:ext>
            </a:extLst>
          </p:cNvPr>
          <p:cNvSpPr txBox="1">
            <a:spLocks noChangeArrowheads="1"/>
          </p:cNvSpPr>
          <p:nvPr/>
        </p:nvSpPr>
        <p:spPr bwMode="auto">
          <a:xfrm>
            <a:off x="4362646" y="2913993"/>
            <a:ext cx="971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dirty="0">
                <a:latin typeface="Calibri Light" panose="020F0302020204030204" pitchFamily="34" charset="0"/>
                <a:cs typeface="Calibri Light" panose="020F0302020204030204" pitchFamily="34" charset="0"/>
              </a:rPr>
              <a:t>Virtual Care</a:t>
            </a:r>
          </a:p>
        </p:txBody>
      </p:sp>
      <p:sp>
        <p:nvSpPr>
          <p:cNvPr id="45" name="TextBox 17">
            <a:extLst>
              <a:ext uri="{FF2B5EF4-FFF2-40B4-BE49-F238E27FC236}">
                <a16:creationId xmlns:a16="http://schemas.microsoft.com/office/drawing/2014/main" id="{1C1B38DB-EE09-CF07-4BEB-4FC4CA607223}"/>
              </a:ext>
            </a:extLst>
          </p:cNvPr>
          <p:cNvSpPr txBox="1">
            <a:spLocks noChangeArrowheads="1"/>
          </p:cNvSpPr>
          <p:nvPr/>
        </p:nvSpPr>
        <p:spPr bwMode="auto">
          <a:xfrm>
            <a:off x="2010749" y="2918323"/>
            <a:ext cx="22385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dirty="0">
                <a:latin typeface="Calibri Light" panose="020F0302020204030204" pitchFamily="34" charset="0"/>
                <a:cs typeface="Calibri Light" panose="020F0302020204030204" pitchFamily="34" charset="0"/>
              </a:rPr>
              <a:t>Hospitals and Clinics</a:t>
            </a:r>
          </a:p>
        </p:txBody>
      </p:sp>
      <p:sp>
        <p:nvSpPr>
          <p:cNvPr id="46" name="TextBox 13">
            <a:extLst>
              <a:ext uri="{FF2B5EF4-FFF2-40B4-BE49-F238E27FC236}">
                <a16:creationId xmlns:a16="http://schemas.microsoft.com/office/drawing/2014/main" id="{DE13CE17-F119-C04B-4434-A384CC57F92A}"/>
              </a:ext>
            </a:extLst>
          </p:cNvPr>
          <p:cNvSpPr txBox="1">
            <a:spLocks noChangeArrowheads="1"/>
          </p:cNvSpPr>
          <p:nvPr/>
        </p:nvSpPr>
        <p:spPr bwMode="auto">
          <a:xfrm>
            <a:off x="5333696" y="1264317"/>
            <a:ext cx="1837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b="1" dirty="0">
                <a:cs typeface="Calibri" panose="020F0502020204030204" pitchFamily="34" charset="0"/>
              </a:rPr>
              <a:t>Out-of-network = </a:t>
            </a:r>
            <a:r>
              <a:rPr lang="en-US" altLang="en-US" sz="1400" b="1" dirty="0">
                <a:solidFill>
                  <a:schemeClr val="accent4"/>
                </a:solidFill>
                <a:cs typeface="Calibri" panose="020F0502020204030204" pitchFamily="34" charset="0"/>
              </a:rPr>
              <a:t>$$$</a:t>
            </a:r>
          </a:p>
        </p:txBody>
      </p:sp>
      <p:pic>
        <p:nvPicPr>
          <p:cNvPr id="47" name="Picture 46">
            <a:extLst>
              <a:ext uri="{FF2B5EF4-FFF2-40B4-BE49-F238E27FC236}">
                <a16:creationId xmlns:a16="http://schemas.microsoft.com/office/drawing/2014/main" id="{96E6B16E-3428-A6A1-9B55-DEF9E3EBABB7}"/>
              </a:ext>
            </a:extLst>
          </p:cNvPr>
          <p:cNvPicPr>
            <a:picLocks noChangeAspect="1"/>
          </p:cNvPicPr>
          <p:nvPr/>
        </p:nvPicPr>
        <p:blipFill>
          <a:blip r:embed="rId4"/>
          <a:stretch>
            <a:fillRect/>
          </a:stretch>
        </p:blipFill>
        <p:spPr>
          <a:xfrm flipH="1">
            <a:off x="5536573" y="1648817"/>
            <a:ext cx="333853" cy="467057"/>
          </a:xfrm>
          <a:prstGeom prst="rect">
            <a:avLst/>
          </a:prstGeom>
        </p:spPr>
      </p:pic>
      <p:pic>
        <p:nvPicPr>
          <p:cNvPr id="48" name="Picture 47">
            <a:extLst>
              <a:ext uri="{FF2B5EF4-FFF2-40B4-BE49-F238E27FC236}">
                <a16:creationId xmlns:a16="http://schemas.microsoft.com/office/drawing/2014/main" id="{952FBB07-66DE-C42E-8546-5CC38C311115}"/>
              </a:ext>
            </a:extLst>
          </p:cNvPr>
          <p:cNvPicPr>
            <a:picLocks noChangeAspect="1"/>
          </p:cNvPicPr>
          <p:nvPr/>
        </p:nvPicPr>
        <p:blipFill>
          <a:blip r:embed="rId4"/>
          <a:stretch>
            <a:fillRect/>
          </a:stretch>
        </p:blipFill>
        <p:spPr>
          <a:xfrm flipH="1">
            <a:off x="5998804" y="1651528"/>
            <a:ext cx="333853" cy="467057"/>
          </a:xfrm>
          <a:prstGeom prst="rect">
            <a:avLst/>
          </a:prstGeom>
        </p:spPr>
      </p:pic>
      <p:pic>
        <p:nvPicPr>
          <p:cNvPr id="49" name="Picture 48">
            <a:extLst>
              <a:ext uri="{FF2B5EF4-FFF2-40B4-BE49-F238E27FC236}">
                <a16:creationId xmlns:a16="http://schemas.microsoft.com/office/drawing/2014/main" id="{251D7F09-BB40-2059-93C4-8A00FFC2590A}"/>
              </a:ext>
            </a:extLst>
          </p:cNvPr>
          <p:cNvPicPr>
            <a:picLocks noChangeAspect="1"/>
          </p:cNvPicPr>
          <p:nvPr/>
        </p:nvPicPr>
        <p:blipFill>
          <a:blip r:embed="rId4"/>
          <a:stretch>
            <a:fillRect/>
          </a:stretch>
        </p:blipFill>
        <p:spPr>
          <a:xfrm flipH="1">
            <a:off x="6448248" y="1648817"/>
            <a:ext cx="333853" cy="467057"/>
          </a:xfrm>
          <a:prstGeom prst="rect">
            <a:avLst/>
          </a:prstGeom>
        </p:spPr>
      </p:pic>
      <p:pic>
        <p:nvPicPr>
          <p:cNvPr id="50" name="Picture 49">
            <a:extLst>
              <a:ext uri="{FF2B5EF4-FFF2-40B4-BE49-F238E27FC236}">
                <a16:creationId xmlns:a16="http://schemas.microsoft.com/office/drawing/2014/main" id="{A54424FD-5C87-1D74-B5B2-D18E2A8D3307}"/>
              </a:ext>
            </a:extLst>
          </p:cNvPr>
          <p:cNvPicPr>
            <a:picLocks noChangeAspect="1"/>
          </p:cNvPicPr>
          <p:nvPr/>
        </p:nvPicPr>
        <p:blipFill>
          <a:blip r:embed="rId4"/>
          <a:stretch>
            <a:fillRect/>
          </a:stretch>
        </p:blipFill>
        <p:spPr>
          <a:xfrm flipH="1">
            <a:off x="5557529" y="2203835"/>
            <a:ext cx="333853" cy="467057"/>
          </a:xfrm>
          <a:prstGeom prst="rect">
            <a:avLst/>
          </a:prstGeom>
        </p:spPr>
      </p:pic>
      <p:pic>
        <p:nvPicPr>
          <p:cNvPr id="51" name="Picture 50">
            <a:extLst>
              <a:ext uri="{FF2B5EF4-FFF2-40B4-BE49-F238E27FC236}">
                <a16:creationId xmlns:a16="http://schemas.microsoft.com/office/drawing/2014/main" id="{DC32384A-B09A-4C52-7084-077DC212FED1}"/>
              </a:ext>
            </a:extLst>
          </p:cNvPr>
          <p:cNvPicPr>
            <a:picLocks noChangeAspect="1"/>
          </p:cNvPicPr>
          <p:nvPr/>
        </p:nvPicPr>
        <p:blipFill>
          <a:blip r:embed="rId4"/>
          <a:stretch>
            <a:fillRect/>
          </a:stretch>
        </p:blipFill>
        <p:spPr>
          <a:xfrm flipH="1">
            <a:off x="6019760" y="2206546"/>
            <a:ext cx="333853" cy="467057"/>
          </a:xfrm>
          <a:prstGeom prst="rect">
            <a:avLst/>
          </a:prstGeom>
        </p:spPr>
      </p:pic>
      <p:pic>
        <p:nvPicPr>
          <p:cNvPr id="52" name="Picture 51">
            <a:extLst>
              <a:ext uri="{FF2B5EF4-FFF2-40B4-BE49-F238E27FC236}">
                <a16:creationId xmlns:a16="http://schemas.microsoft.com/office/drawing/2014/main" id="{275C5DA7-F218-A804-3C07-FA0115F0B1E1}"/>
              </a:ext>
            </a:extLst>
          </p:cNvPr>
          <p:cNvPicPr>
            <a:picLocks noChangeAspect="1"/>
          </p:cNvPicPr>
          <p:nvPr/>
        </p:nvPicPr>
        <p:blipFill>
          <a:blip r:embed="rId4"/>
          <a:stretch>
            <a:fillRect/>
          </a:stretch>
        </p:blipFill>
        <p:spPr>
          <a:xfrm flipH="1">
            <a:off x="6469204" y="2203835"/>
            <a:ext cx="333853" cy="467057"/>
          </a:xfrm>
          <a:prstGeom prst="rect">
            <a:avLst/>
          </a:prstGeom>
        </p:spPr>
      </p:pic>
      <p:pic>
        <p:nvPicPr>
          <p:cNvPr id="53" name="Picture 52">
            <a:extLst>
              <a:ext uri="{FF2B5EF4-FFF2-40B4-BE49-F238E27FC236}">
                <a16:creationId xmlns:a16="http://schemas.microsoft.com/office/drawing/2014/main" id="{5633CD4B-07A5-75D9-C4D2-9CEAA4179774}"/>
              </a:ext>
            </a:extLst>
          </p:cNvPr>
          <p:cNvPicPr>
            <a:picLocks noChangeAspect="1"/>
          </p:cNvPicPr>
          <p:nvPr/>
        </p:nvPicPr>
        <p:blipFill>
          <a:blip r:embed="rId4"/>
          <a:stretch>
            <a:fillRect/>
          </a:stretch>
        </p:blipFill>
        <p:spPr>
          <a:xfrm flipH="1">
            <a:off x="5557529" y="2757800"/>
            <a:ext cx="333853" cy="467057"/>
          </a:xfrm>
          <a:prstGeom prst="rect">
            <a:avLst/>
          </a:prstGeom>
        </p:spPr>
      </p:pic>
      <p:pic>
        <p:nvPicPr>
          <p:cNvPr id="54" name="Picture 53">
            <a:extLst>
              <a:ext uri="{FF2B5EF4-FFF2-40B4-BE49-F238E27FC236}">
                <a16:creationId xmlns:a16="http://schemas.microsoft.com/office/drawing/2014/main" id="{67B38F73-3A06-6C6F-ACB3-3223A3DE0C43}"/>
              </a:ext>
            </a:extLst>
          </p:cNvPr>
          <p:cNvPicPr>
            <a:picLocks noChangeAspect="1"/>
          </p:cNvPicPr>
          <p:nvPr/>
        </p:nvPicPr>
        <p:blipFill>
          <a:blip r:embed="rId4"/>
          <a:stretch>
            <a:fillRect/>
          </a:stretch>
        </p:blipFill>
        <p:spPr>
          <a:xfrm flipH="1">
            <a:off x="6019760" y="2760511"/>
            <a:ext cx="333853" cy="467057"/>
          </a:xfrm>
          <a:prstGeom prst="rect">
            <a:avLst/>
          </a:prstGeom>
        </p:spPr>
      </p:pic>
      <p:pic>
        <p:nvPicPr>
          <p:cNvPr id="55" name="Picture 54">
            <a:extLst>
              <a:ext uri="{FF2B5EF4-FFF2-40B4-BE49-F238E27FC236}">
                <a16:creationId xmlns:a16="http://schemas.microsoft.com/office/drawing/2014/main" id="{7F0165A2-A722-B828-9478-F13F2B63D2AC}"/>
              </a:ext>
            </a:extLst>
          </p:cNvPr>
          <p:cNvPicPr>
            <a:picLocks noChangeAspect="1"/>
          </p:cNvPicPr>
          <p:nvPr/>
        </p:nvPicPr>
        <p:blipFill>
          <a:blip r:embed="rId4"/>
          <a:stretch>
            <a:fillRect/>
          </a:stretch>
        </p:blipFill>
        <p:spPr>
          <a:xfrm flipH="1">
            <a:off x="6469204" y="2757800"/>
            <a:ext cx="333853" cy="467057"/>
          </a:xfrm>
          <a:prstGeom prst="rect">
            <a:avLst/>
          </a:prstGeom>
        </p:spPr>
      </p:pic>
    </p:spTree>
    <p:extLst>
      <p:ext uri="{BB962C8B-B14F-4D97-AF65-F5344CB8AC3E}">
        <p14:creationId xmlns:p14="http://schemas.microsoft.com/office/powerpoint/2010/main" val="37610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2D6117-A3B3-804A-8E48-EB3E247D01F6}"/>
              </a:ext>
            </a:extLst>
          </p:cNvPr>
          <p:cNvSpPr>
            <a:spLocks noGrp="1"/>
          </p:cNvSpPr>
          <p:nvPr>
            <p:ph type="body" sz="quarter" idx="10"/>
          </p:nvPr>
        </p:nvSpPr>
        <p:spPr>
          <a:xfrm>
            <a:off x="4241800" y="1471281"/>
            <a:ext cx="4902200" cy="981046"/>
          </a:xfrm>
        </p:spPr>
        <p:txBody>
          <a:bodyPr/>
          <a:lstStyle/>
          <a:p>
            <a:r>
              <a:rPr lang="en-US" altLang="en-US" sz="4000" dirty="0">
                <a:solidFill>
                  <a:schemeClr val="bg1"/>
                </a:solidFill>
                <a:highlight>
                  <a:srgbClr val="00FF00"/>
                </a:highlight>
                <a:latin typeface="Times New Roman" panose="02020603050405020304" pitchFamily="18" charset="0"/>
                <a:cs typeface="Times New Roman" panose="02020603050405020304" pitchFamily="18" charset="0"/>
              </a:rPr>
              <a:t>Year</a:t>
            </a:r>
            <a:r>
              <a:rPr lang="en-US" altLang="en-US" sz="4000" dirty="0">
                <a:solidFill>
                  <a:schemeClr val="bg1"/>
                </a:solidFill>
                <a:latin typeface="Times New Roman" panose="02020603050405020304" pitchFamily="18" charset="0"/>
                <a:cs typeface="Times New Roman" panose="02020603050405020304" pitchFamily="18" charset="0"/>
              </a:rPr>
              <a:t> plans</a:t>
            </a:r>
          </a:p>
        </p:txBody>
      </p:sp>
      <p:sp>
        <p:nvSpPr>
          <p:cNvPr id="5" name="Text Placeholder 4">
            <a:extLst>
              <a:ext uri="{FF2B5EF4-FFF2-40B4-BE49-F238E27FC236}">
                <a16:creationId xmlns:a16="http://schemas.microsoft.com/office/drawing/2014/main" id="{08F184FE-0ABB-7642-BEBB-A3CD57EEABB3}"/>
              </a:ext>
            </a:extLst>
          </p:cNvPr>
          <p:cNvSpPr>
            <a:spLocks noGrp="1"/>
          </p:cNvSpPr>
          <p:nvPr>
            <p:ph type="body" sz="quarter" idx="11"/>
          </p:nvPr>
        </p:nvSpPr>
        <p:spPr/>
        <p:txBody>
          <a:bodyPr/>
          <a:lstStyle/>
          <a:p>
            <a:r>
              <a:rPr lang="en-US" dirty="0">
                <a:latin typeface="+mj-lt"/>
              </a:rPr>
              <a:t>You plan choices</a:t>
            </a:r>
          </a:p>
        </p:txBody>
      </p:sp>
    </p:spTree>
    <p:extLst>
      <p:ext uri="{BB962C8B-B14F-4D97-AF65-F5344CB8AC3E}">
        <p14:creationId xmlns:p14="http://schemas.microsoft.com/office/powerpoint/2010/main" val="355474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080FBCB-F9EA-D9E0-AE3E-ECAB1B4E4A1E}"/>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Premera benefits</a:t>
            </a:r>
          </a:p>
        </p:txBody>
      </p:sp>
      <p:sp>
        <p:nvSpPr>
          <p:cNvPr id="6" name="TextBox 4">
            <a:extLst>
              <a:ext uri="{FF2B5EF4-FFF2-40B4-BE49-F238E27FC236}">
                <a16:creationId xmlns:a16="http://schemas.microsoft.com/office/drawing/2014/main" id="{11DF0EAF-8621-9F89-AFF4-0F444C4502CC}"/>
              </a:ext>
            </a:extLst>
          </p:cNvPr>
          <p:cNvSpPr txBox="1">
            <a:spLocks noGrp="1" noChangeArrowheads="1"/>
          </p:cNvSpPr>
          <p:nvPr>
            <p:ph type="body" sz="quarter" idx="11"/>
          </p:nvPr>
        </p:nvSpPr>
        <p:spPr bwMode="auto">
          <a:xfrm>
            <a:off x="457200" y="821141"/>
            <a:ext cx="849471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ts val="1200"/>
              </a:spcAft>
              <a:buClrTx/>
              <a:buSzPct val="75000"/>
              <a:buFontTx/>
              <a:buNone/>
              <a:tabLst/>
              <a:defRPr/>
            </a:pPr>
            <a:r>
              <a:rPr kumimoji="0" lang="en-US" altLang="en-US" sz="16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Starting </a:t>
            </a:r>
            <a:r>
              <a:rPr kumimoji="0" lang="en-US" altLang="en-US" sz="1600" b="0" i="0" u="none" strike="noStrike" kern="1200" cap="none" spc="0" normalizeH="0" baseline="0" noProof="0" dirty="0">
                <a:ln>
                  <a:noFill/>
                </a:ln>
                <a:solidFill>
                  <a:prstClr val="black"/>
                </a:solidFill>
                <a:effectLst/>
                <a:highlight>
                  <a:srgbClr val="00FF00"/>
                </a:highlight>
                <a:uLnTx/>
                <a:uFillTx/>
                <a:latin typeface="Calibri Light" panose="020F0302020204030204" pitchFamily="34" charset="0"/>
                <a:ea typeface="Roboto Light" panose="02000000000000000000" pitchFamily="2" charset="0"/>
                <a:cs typeface="Calibri Light" panose="020F0302020204030204" pitchFamily="34" charset="0"/>
              </a:rPr>
              <a:t>&lt;Effective Date&gt;</a:t>
            </a:r>
            <a:r>
              <a:rPr kumimoji="0" lang="en-US" altLang="en-US" sz="16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 Premera will administer these benefits for </a:t>
            </a:r>
            <a:r>
              <a:rPr kumimoji="0" lang="en-US" altLang="en-US" sz="1600" b="0" i="0" u="none" strike="noStrike" kern="1200" cap="none" spc="0" normalizeH="0" baseline="0" noProof="0" dirty="0">
                <a:ln>
                  <a:noFill/>
                </a:ln>
                <a:solidFill>
                  <a:prstClr val="black"/>
                </a:solidFill>
                <a:effectLst/>
                <a:highlight>
                  <a:srgbClr val="00FF00"/>
                </a:highlight>
                <a:uLnTx/>
                <a:uFillTx/>
                <a:latin typeface="Calibri Light" panose="020F0302020204030204" pitchFamily="34" charset="0"/>
                <a:ea typeface="Roboto Light" panose="02000000000000000000" pitchFamily="2" charset="0"/>
                <a:cs typeface="Calibri Light" panose="020F0302020204030204" pitchFamily="34" charset="0"/>
              </a:rPr>
              <a:t>&lt;Company Name&gt;</a:t>
            </a:r>
            <a:r>
              <a:rPr kumimoji="0" lang="en-US" altLang="en-US" sz="16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a:t>
            </a:r>
            <a:endParaRPr kumimoji="0" lang="en-US" altLang="en-US" sz="1600" b="0" i="0" u="none" strike="noStrike" kern="1200" cap="none" spc="0" normalizeH="0" baseline="0" noProof="0" dirty="0">
              <a:ln>
                <a:noFill/>
              </a:ln>
              <a:solidFill>
                <a:prstClr val="black"/>
              </a:solidFill>
              <a:effectLst/>
              <a:uLnTx/>
              <a:uFillTx/>
              <a:latin typeface="Calibri"/>
              <a:ea typeface="Roboto Light" panose="02000000000000000000" pitchFamily="2" charset="0"/>
              <a:cs typeface="Calibri Light" panose="020F0302020204030204" pitchFamily="34" charset="0"/>
            </a:endParaRPr>
          </a:p>
          <a:p>
            <a:pPr marL="0" marR="0" lvl="0" indent="0" algn="l" defTabSz="457200" rtl="0" eaLnBrk="1" fontAlgn="base" latinLnBrk="0" hangingPunct="1">
              <a:lnSpc>
                <a:spcPct val="100000"/>
              </a:lnSpc>
              <a:spcBef>
                <a:spcPct val="0"/>
              </a:spcBef>
              <a:spcAft>
                <a:spcPts val="1200"/>
              </a:spcAft>
              <a:buClrTx/>
              <a:buSzPct val="75000"/>
              <a:buFontTx/>
              <a:buNone/>
              <a:tabLst/>
              <a:defRPr/>
            </a:pPr>
            <a:r>
              <a:rPr kumimoji="0" lang="en-US" altLang="en-US" sz="1600" b="1" i="0" u="none" strike="noStrike" kern="1200" cap="none" spc="0" normalizeH="0" baseline="0" noProof="0" dirty="0">
                <a:ln>
                  <a:noFill/>
                </a:ln>
                <a:solidFill>
                  <a:prstClr val="black"/>
                </a:solidFill>
                <a:effectLst/>
                <a:uLnTx/>
                <a:uFillTx/>
                <a:latin typeface="Calibri"/>
                <a:ea typeface="Roboto Light" panose="02000000000000000000" pitchFamily="2" charset="0"/>
                <a:cs typeface="Calibri Light" panose="020F0302020204030204" pitchFamily="34" charset="0"/>
              </a:rPr>
              <a:t>Medical plans</a:t>
            </a:r>
          </a:p>
          <a:p>
            <a:pPr fontAlgn="base">
              <a:spcBef>
                <a:spcPct val="0"/>
              </a:spcBef>
              <a:spcAft>
                <a:spcPts val="1200"/>
              </a:spcAft>
              <a:defRPr/>
            </a:pPr>
            <a:r>
              <a:rPr lang="en-US" altLang="en-US" sz="1400" b="1" dirty="0">
                <a:solidFill>
                  <a:prstClr val="black"/>
                </a:solidFill>
                <a:highlight>
                  <a:srgbClr val="FFFF00"/>
                </a:highlight>
                <a:latin typeface="Calibri"/>
                <a:ea typeface="Roboto Light" panose="02000000000000000000" pitchFamily="2" charset="0"/>
                <a:cs typeface="Calibri Light" panose="020F0302020204030204" pitchFamily="34" charset="0"/>
              </a:rPr>
              <a:t>Plan 1</a:t>
            </a:r>
          </a:p>
          <a:p>
            <a:pPr fontAlgn="base">
              <a:spcBef>
                <a:spcPct val="0"/>
              </a:spcBef>
              <a:spcAft>
                <a:spcPts val="1200"/>
              </a:spcAft>
              <a:defRPr/>
            </a:pPr>
            <a:r>
              <a:rPr kumimoji="0" lang="en-US" altLang="en-US" sz="1400" b="1" i="0" u="none" strike="noStrike" kern="1200" cap="none" spc="0" normalizeH="0" baseline="0" noProof="0" dirty="0">
                <a:ln>
                  <a:noFill/>
                </a:ln>
                <a:solidFill>
                  <a:prstClr val="black"/>
                </a:solidFill>
                <a:effectLst/>
                <a:highlight>
                  <a:srgbClr val="FFFF00"/>
                </a:highlight>
                <a:uLnTx/>
                <a:uFillTx/>
                <a:latin typeface="Calibri"/>
                <a:ea typeface="Roboto Light" panose="02000000000000000000" pitchFamily="2" charset="0"/>
                <a:cs typeface="Calibri Light" panose="020F0302020204030204" pitchFamily="34" charset="0"/>
              </a:rPr>
              <a:t>Plan 2</a:t>
            </a:r>
          </a:p>
          <a:p>
            <a:pPr fontAlgn="base">
              <a:spcBef>
                <a:spcPct val="0"/>
              </a:spcBef>
              <a:spcAft>
                <a:spcPts val="1200"/>
              </a:spcAft>
              <a:defRPr/>
            </a:pPr>
            <a:r>
              <a:rPr lang="en-US" altLang="en-US" sz="1400" b="1" dirty="0">
                <a:solidFill>
                  <a:prstClr val="black"/>
                </a:solidFill>
                <a:highlight>
                  <a:srgbClr val="FFFF00"/>
                </a:highlight>
                <a:latin typeface="Calibri"/>
                <a:ea typeface="Roboto Light" panose="02000000000000000000" pitchFamily="2" charset="0"/>
                <a:cs typeface="Calibri Light" panose="020F0302020204030204" pitchFamily="34" charset="0"/>
              </a:rPr>
              <a:t>Plan 3</a:t>
            </a:r>
            <a:endParaRPr kumimoji="0" lang="en-US" altLang="en-US" sz="1400" b="0" i="0" u="none" strike="noStrike" kern="1200" cap="none" spc="0" normalizeH="0" baseline="0" noProof="0" dirty="0">
              <a:ln>
                <a:noFill/>
              </a:ln>
              <a:solidFill>
                <a:prstClr val="black"/>
              </a:solidFill>
              <a:effectLst/>
              <a:highlight>
                <a:srgbClr val="FFFF00"/>
              </a:highlight>
              <a:uLnTx/>
              <a:uFillTx/>
              <a:latin typeface="Calibri"/>
              <a:ea typeface="Roboto Light" panose="02000000000000000000" pitchFamily="2" charset="0"/>
              <a:cs typeface="Calibri Light" panose="020F0302020204030204" pitchFamily="34" charset="0"/>
            </a:endParaRPr>
          </a:p>
          <a:p>
            <a:pPr marL="0" indent="0" fontAlgn="base">
              <a:spcBef>
                <a:spcPct val="0"/>
              </a:spcBef>
              <a:spcAft>
                <a:spcPts val="1200"/>
              </a:spcAft>
              <a:buNone/>
              <a:defRPr/>
            </a:pPr>
            <a:r>
              <a:rPr lang="en-US" altLang="en-US" sz="1600" b="1" dirty="0">
                <a:solidFill>
                  <a:prstClr val="black"/>
                </a:solidFill>
                <a:highlight>
                  <a:srgbClr val="FFFF00"/>
                </a:highlight>
                <a:latin typeface="Calibri"/>
                <a:ea typeface="Roboto Light" panose="02000000000000000000" pitchFamily="2" charset="0"/>
                <a:cs typeface="Calibri Light" panose="020F0302020204030204" pitchFamily="34" charset="0"/>
              </a:rPr>
              <a:t>Dental plans</a:t>
            </a:r>
          </a:p>
          <a:p>
            <a:pPr fontAlgn="base">
              <a:spcBef>
                <a:spcPct val="0"/>
              </a:spcBef>
              <a:spcAft>
                <a:spcPts val="1200"/>
              </a:spcAft>
              <a:defRPr/>
            </a:pPr>
            <a:r>
              <a:rPr lang="en-US" altLang="en-US" sz="1400" b="1" dirty="0">
                <a:solidFill>
                  <a:prstClr val="black"/>
                </a:solidFill>
                <a:highlight>
                  <a:srgbClr val="FFFF00"/>
                </a:highlight>
                <a:latin typeface="Calibri"/>
                <a:ea typeface="Roboto Light" panose="02000000000000000000" pitchFamily="2" charset="0"/>
                <a:cs typeface="Calibri Light" panose="020F0302020204030204" pitchFamily="34" charset="0"/>
              </a:rPr>
              <a:t>Plan 1</a:t>
            </a:r>
          </a:p>
          <a:p>
            <a:pPr fontAlgn="base">
              <a:spcBef>
                <a:spcPct val="0"/>
              </a:spcBef>
              <a:spcAft>
                <a:spcPts val="1200"/>
              </a:spcAft>
              <a:defRPr/>
            </a:pPr>
            <a:r>
              <a:rPr kumimoji="0" lang="en-US" altLang="en-US" sz="1400" b="1" i="0" u="none" strike="noStrike" kern="1200" cap="none" spc="0" normalizeH="0" baseline="0" noProof="0" dirty="0">
                <a:ln>
                  <a:noFill/>
                </a:ln>
                <a:solidFill>
                  <a:prstClr val="black"/>
                </a:solidFill>
                <a:effectLst/>
                <a:highlight>
                  <a:srgbClr val="FFFF00"/>
                </a:highlight>
                <a:uLnTx/>
                <a:uFillTx/>
                <a:latin typeface="Calibri"/>
                <a:ea typeface="Roboto Light" panose="02000000000000000000" pitchFamily="2" charset="0"/>
                <a:cs typeface="Calibri Light" panose="020F0302020204030204" pitchFamily="34" charset="0"/>
              </a:rPr>
              <a:t>Plan 2</a:t>
            </a:r>
            <a:endParaRPr kumimoji="0" lang="en-US" altLang="en-US" sz="1400" b="0" i="0" u="none" strike="noStrike" kern="1200" cap="none" spc="0" normalizeH="0" baseline="0" noProof="0" dirty="0">
              <a:ln>
                <a:noFill/>
              </a:ln>
              <a:solidFill>
                <a:prstClr val="black"/>
              </a:solidFill>
              <a:effectLst/>
              <a:highlight>
                <a:srgbClr val="FFFF00"/>
              </a:highlight>
              <a:uLnTx/>
              <a:uFillTx/>
              <a:latin typeface="Calibri"/>
              <a:ea typeface="Roboto Light" panose="02000000000000000000" pitchFamily="2" charset="0"/>
              <a:cs typeface="Calibri Light" panose="020F0302020204030204" pitchFamily="34" charset="0"/>
            </a:endParaRPr>
          </a:p>
          <a:p>
            <a:pPr marL="0" marR="0" lvl="0" indent="0" fontAlgn="base">
              <a:lnSpc>
                <a:spcPct val="100000"/>
              </a:lnSpc>
              <a:spcBef>
                <a:spcPct val="0"/>
              </a:spcBef>
              <a:spcAft>
                <a:spcPts val="1200"/>
              </a:spcAft>
              <a:buClrTx/>
              <a:buNone/>
              <a:tabLst/>
              <a:defRPr/>
            </a:pPr>
            <a:r>
              <a:rPr lang="en-US" altLang="en-US" sz="1600" b="1" dirty="0">
                <a:solidFill>
                  <a:prstClr val="black"/>
                </a:solidFill>
                <a:highlight>
                  <a:srgbClr val="FFFF00"/>
                </a:highlight>
                <a:latin typeface="Calibri"/>
                <a:ea typeface="Roboto Light" panose="02000000000000000000" pitchFamily="2" charset="0"/>
                <a:cs typeface="Calibri Light" panose="020F0302020204030204" pitchFamily="34" charset="0"/>
              </a:rPr>
              <a:t>Pharmacy</a:t>
            </a:r>
          </a:p>
          <a:p>
            <a:pPr fontAlgn="base">
              <a:spcBef>
                <a:spcPct val="0"/>
              </a:spcBef>
              <a:spcAft>
                <a:spcPts val="1200"/>
              </a:spcAft>
              <a:defRPr/>
            </a:pPr>
            <a:r>
              <a:rPr lang="en-US" altLang="en-US" sz="1400" b="1" dirty="0">
                <a:solidFill>
                  <a:prstClr val="black"/>
                </a:solidFill>
                <a:highlight>
                  <a:srgbClr val="FFFF00"/>
                </a:highlight>
                <a:latin typeface="Calibri"/>
                <a:ea typeface="Roboto Light" panose="02000000000000000000" pitchFamily="2" charset="0"/>
                <a:cs typeface="Calibri Light" panose="020F0302020204030204" pitchFamily="34" charset="0"/>
              </a:rPr>
              <a:t>Formulary</a:t>
            </a:r>
          </a:p>
        </p:txBody>
      </p:sp>
      <p:sp>
        <p:nvSpPr>
          <p:cNvPr id="7" name="TextBox 5">
            <a:extLst>
              <a:ext uri="{FF2B5EF4-FFF2-40B4-BE49-F238E27FC236}">
                <a16:creationId xmlns:a16="http://schemas.microsoft.com/office/drawing/2014/main" id="{347B78E4-CA1C-E3E2-8950-EBFEE0C8FAD0}"/>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Tree>
    <p:extLst>
      <p:ext uri="{BB962C8B-B14F-4D97-AF65-F5344CB8AC3E}">
        <p14:creationId xmlns:p14="http://schemas.microsoft.com/office/powerpoint/2010/main" val="258119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DAF74ACB-09D2-3E14-44B8-19AF3ED57250}"/>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Plan </a:t>
            </a:r>
            <a:r>
              <a:rPr lang="en-US" dirty="0">
                <a:highlight>
                  <a:srgbClr val="00FF00"/>
                </a:highlight>
                <a:latin typeface="Times New Roman" panose="02020603050405020304" pitchFamily="18" charset="0"/>
                <a:cs typeface="Times New Roman" panose="02020603050405020304" pitchFamily="18" charset="0"/>
              </a:rPr>
              <a:t>&lt;Name&gt;</a:t>
            </a:r>
            <a:r>
              <a:rPr lang="en-US" dirty="0">
                <a:latin typeface="Times New Roman" panose="02020603050405020304" pitchFamily="18" charset="0"/>
                <a:cs typeface="Times New Roman" panose="02020603050405020304" pitchFamily="18" charset="0"/>
              </a:rPr>
              <a:t> and Plan </a:t>
            </a:r>
            <a:r>
              <a:rPr lang="en-US" dirty="0">
                <a:highlight>
                  <a:srgbClr val="00FF00"/>
                </a:highlight>
                <a:latin typeface="Times New Roman" panose="02020603050405020304" pitchFamily="18" charset="0"/>
                <a:cs typeface="Times New Roman" panose="02020603050405020304" pitchFamily="18" charset="0"/>
              </a:rPr>
              <a:t>&lt;Name&gt;</a:t>
            </a:r>
          </a:p>
        </p:txBody>
      </p:sp>
      <p:sp>
        <p:nvSpPr>
          <p:cNvPr id="6" name="TextBox 4">
            <a:extLst>
              <a:ext uri="{FF2B5EF4-FFF2-40B4-BE49-F238E27FC236}">
                <a16:creationId xmlns:a16="http://schemas.microsoft.com/office/drawing/2014/main" id="{A75987E7-57C7-22A5-9056-582DC5439C04}"/>
              </a:ext>
            </a:extLst>
          </p:cNvPr>
          <p:cNvSpPr txBox="1">
            <a:spLocks noGrp="1" noChangeArrowheads="1"/>
          </p:cNvSpPr>
          <p:nvPr>
            <p:ph type="body" sz="quarter" idx="11"/>
          </p:nvPr>
        </p:nvSpPr>
        <p:spPr bwMode="auto">
          <a:xfrm>
            <a:off x="457200" y="1167471"/>
            <a:ext cx="3894794"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spcAft>
                <a:spcPts val="600"/>
              </a:spcAft>
              <a:buNone/>
              <a:defRPr/>
            </a:pPr>
            <a:r>
              <a:rPr lang="en-US" sz="1800" b="1" dirty="0">
                <a:highlight>
                  <a:srgbClr val="FFFF00"/>
                </a:highlight>
                <a:ea typeface="Roboto Medium" panose="02000000000000000000" pitchFamily="2" charset="0"/>
                <a:cs typeface="Calibri" panose="020F0502020204030204" pitchFamily="34" charset="0"/>
              </a:rPr>
              <a:t>Plan </a:t>
            </a:r>
            <a:r>
              <a:rPr lang="en-US" sz="1800" b="1" dirty="0">
                <a:highlight>
                  <a:srgbClr val="00FF00"/>
                </a:highlight>
                <a:ea typeface="Roboto Medium" panose="02000000000000000000" pitchFamily="2" charset="0"/>
                <a:cs typeface="Calibri" panose="020F0502020204030204" pitchFamily="34" charset="0"/>
              </a:rPr>
              <a:t>&lt;Name&gt;</a:t>
            </a:r>
          </a:p>
          <a:p>
            <a:pPr marL="0" indent="0">
              <a:spcBef>
                <a:spcPts val="0"/>
              </a:spcBef>
              <a:spcAft>
                <a:spcPts val="600"/>
              </a:spcAft>
              <a:buNone/>
              <a:defRPr/>
            </a:pPr>
            <a:r>
              <a:rPr lang="en-US" sz="1800" b="1" dirty="0">
                <a:highlight>
                  <a:srgbClr val="FFFF00"/>
                </a:highlight>
                <a:ea typeface="Roboto Medium" panose="02000000000000000000" pitchFamily="2" charset="0"/>
                <a:cs typeface="Calibri" panose="020F0502020204030204" pitchFamily="34" charset="0"/>
              </a:rPr>
              <a:t>Network:</a:t>
            </a:r>
            <a:r>
              <a:rPr lang="en-US" sz="1800" b="1" dirty="0">
                <a:ea typeface="Roboto Medium" panose="02000000000000000000" pitchFamily="2" charset="0"/>
                <a:cs typeface="Calibri" panose="020F0502020204030204" pitchFamily="34" charset="0"/>
              </a:rPr>
              <a:t> </a:t>
            </a:r>
            <a:r>
              <a:rPr lang="en-US" sz="1800" dirty="0">
                <a:highlight>
                  <a:srgbClr val="00FF00"/>
                </a:highlight>
                <a:latin typeface="+mn-lt"/>
                <a:ea typeface="Roboto Light" panose="02000000000000000000" pitchFamily="2" charset="0"/>
                <a:cs typeface="Calibri Light" panose="020F0302020204030204" pitchFamily="34" charset="0"/>
              </a:rPr>
              <a:t>&lt;Name&gt;</a:t>
            </a:r>
          </a:p>
          <a:p>
            <a:pPr>
              <a:spcBef>
                <a:spcPts val="0"/>
              </a:spcBef>
              <a:spcAft>
                <a:spcPts val="600"/>
              </a:spcAft>
              <a:defRPr/>
            </a:pPr>
            <a:endParaRPr lang="en-US" sz="900" dirty="0">
              <a:latin typeface="+mn-lt"/>
              <a:ea typeface="Roboto Medium" panose="02000000000000000000" pitchFamily="2" charset="0"/>
              <a:cs typeface="Roboto Medium" panose="02000000000000000000" pitchFamily="2" charset="0"/>
            </a:endParaRPr>
          </a:p>
          <a:p>
            <a:pPr marL="0" indent="0">
              <a:spcBef>
                <a:spcPts val="0"/>
              </a:spcBef>
              <a:spcAft>
                <a:spcPts val="600"/>
              </a:spcAft>
              <a:buNone/>
              <a:defRPr/>
            </a:pPr>
            <a:r>
              <a:rPr lang="en-US" sz="1800" b="1" dirty="0">
                <a:highlight>
                  <a:srgbClr val="FFFF00"/>
                </a:highlight>
                <a:latin typeface="+mn-lt"/>
                <a:ea typeface="Roboto Medium" panose="02000000000000000000" pitchFamily="2" charset="0"/>
                <a:cs typeface="Roboto Medium" panose="02000000000000000000" pitchFamily="2" charset="0"/>
              </a:rPr>
              <a:t>Network alert: </a:t>
            </a:r>
          </a:p>
          <a:p>
            <a:pPr marL="285737" indent="-285737">
              <a:spcBef>
                <a:spcPts val="0"/>
              </a:spcBef>
              <a:spcAft>
                <a:spcPts val="600"/>
              </a:spcAft>
              <a:buFont typeface="Arial" panose="020B0604020202020204" pitchFamily="34" charset="0"/>
              <a:buChar char="•"/>
              <a:defRPr/>
            </a:pPr>
            <a:r>
              <a:rPr lang="en-US" sz="1600" dirty="0">
                <a:latin typeface="Calibri Light" panose="020F0302020204030204" pitchFamily="34" charset="0"/>
                <a:ea typeface="Roboto Light" panose="02000000000000000000" pitchFamily="2" charset="0"/>
                <a:cs typeface="Calibri Light" panose="020F0302020204030204" pitchFamily="34" charset="0"/>
              </a:rPr>
              <a:t>EX: Only virtual care and emergency care are available out of state</a:t>
            </a:r>
          </a:p>
          <a:p>
            <a:pPr>
              <a:spcBef>
                <a:spcPts val="0"/>
              </a:spcBef>
              <a:spcAft>
                <a:spcPts val="600"/>
              </a:spcAft>
              <a:defRPr/>
            </a:pPr>
            <a:endParaRPr lang="en-US" sz="900" dirty="0">
              <a:latin typeface="+mn-lt"/>
              <a:ea typeface="Roboto Medium" panose="02000000000000000000" pitchFamily="2" charset="0"/>
              <a:cs typeface="Roboto Medium" panose="02000000000000000000" pitchFamily="2" charset="0"/>
            </a:endParaRPr>
          </a:p>
          <a:p>
            <a:pPr marL="0" indent="0">
              <a:spcBef>
                <a:spcPts val="0"/>
              </a:spcBef>
              <a:spcAft>
                <a:spcPts val="600"/>
              </a:spcAft>
              <a:buNone/>
              <a:defRPr/>
            </a:pPr>
            <a:r>
              <a:rPr lang="en-US" sz="1800" b="1" dirty="0">
                <a:highlight>
                  <a:srgbClr val="FFFF00"/>
                </a:highlight>
                <a:ea typeface="Roboto Medium" panose="02000000000000000000" pitchFamily="2" charset="0"/>
                <a:cs typeface="Calibri" panose="020F0502020204030204" pitchFamily="34" charset="0"/>
              </a:rPr>
              <a:t>Features:</a:t>
            </a:r>
          </a:p>
          <a:p>
            <a:pPr marL="285737" indent="-285737">
              <a:spcBef>
                <a:spcPts val="0"/>
              </a:spcBef>
              <a:spcAft>
                <a:spcPts val="600"/>
              </a:spcAft>
              <a:buFont typeface="Arial" panose="020B0604020202020204" pitchFamily="34" charset="0"/>
              <a:buChar char="•"/>
              <a:defRPr/>
            </a:pPr>
            <a:r>
              <a:rPr lang="en-US" sz="1600" dirty="0">
                <a:latin typeface="Calibri Light" panose="020F0302020204030204" pitchFamily="34" charset="0"/>
                <a:ea typeface="Roboto Light" panose="02000000000000000000" pitchFamily="2" charset="0"/>
                <a:cs typeface="Calibri Light" panose="020F0302020204030204" pitchFamily="34" charset="0"/>
              </a:rPr>
              <a:t>EX: No referrals for specialty care</a:t>
            </a:r>
          </a:p>
          <a:p>
            <a:pPr marL="285737" indent="-285737">
              <a:spcBef>
                <a:spcPts val="0"/>
              </a:spcBef>
              <a:spcAft>
                <a:spcPts val="600"/>
              </a:spcAft>
              <a:buFont typeface="Arial" panose="020B0604020202020204" pitchFamily="34" charset="0"/>
              <a:buChar char="•"/>
              <a:defRPr/>
            </a:pPr>
            <a:r>
              <a:rPr lang="en-US" sz="1600" dirty="0">
                <a:latin typeface="Calibri Light" panose="020F0302020204030204" pitchFamily="34" charset="0"/>
                <a:ea typeface="Roboto Light" panose="02000000000000000000" pitchFamily="2" charset="0"/>
                <a:cs typeface="Calibri Light" panose="020F0302020204030204" pitchFamily="34" charset="0"/>
              </a:rPr>
              <a:t>EX: Same-day appointments</a:t>
            </a:r>
          </a:p>
          <a:p>
            <a:pPr fontAlgn="base">
              <a:spcBef>
                <a:spcPct val="0"/>
              </a:spcBef>
              <a:spcAft>
                <a:spcPts val="1200"/>
              </a:spcAft>
              <a:defRPr/>
            </a:pPr>
            <a:endParaRPr lang="en-US" altLang="en-US" sz="1400" b="1" dirty="0">
              <a:solidFill>
                <a:prstClr val="black"/>
              </a:solidFill>
              <a:highlight>
                <a:srgbClr val="FFFF00"/>
              </a:highlight>
              <a:latin typeface="Calibri"/>
              <a:ea typeface="Roboto Light" panose="02000000000000000000" pitchFamily="2" charset="0"/>
              <a:cs typeface="Calibri Light" panose="020F0302020204030204" pitchFamily="34" charset="0"/>
            </a:endParaRPr>
          </a:p>
        </p:txBody>
      </p:sp>
      <p:sp>
        <p:nvSpPr>
          <p:cNvPr id="7" name="TextBox 5">
            <a:extLst>
              <a:ext uri="{FF2B5EF4-FFF2-40B4-BE49-F238E27FC236}">
                <a16:creationId xmlns:a16="http://schemas.microsoft.com/office/drawing/2014/main" id="{A536D5DA-EC1D-22E1-43E5-805F8D9EC7EF}"/>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8" name="TextBox 7">
            <a:extLst>
              <a:ext uri="{FF2B5EF4-FFF2-40B4-BE49-F238E27FC236}">
                <a16:creationId xmlns:a16="http://schemas.microsoft.com/office/drawing/2014/main" id="{D507FE5D-8A39-CB09-268C-4C4A03B4F427}"/>
              </a:ext>
            </a:extLst>
          </p:cNvPr>
          <p:cNvSpPr txBox="1">
            <a:spLocks noChangeArrowheads="1"/>
          </p:cNvSpPr>
          <p:nvPr/>
        </p:nvSpPr>
        <p:spPr bwMode="auto">
          <a:xfrm>
            <a:off x="4936386" y="1167470"/>
            <a:ext cx="3894794"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rtlCol="0">
            <a:spAutoFit/>
          </a:bodyPr>
          <a:lstStyle>
            <a:lvl1pPr marL="228600" indent="-228600" algn="l" defTabSz="457200" rtl="0" eaLnBrk="1" latinLnBrk="0" hangingPunct="1">
              <a:spcBef>
                <a:spcPct val="20000"/>
              </a:spcBef>
              <a:buSzPct val="75000"/>
              <a:buFont typeface="Arial" panose="020B0604020202020204" pitchFamily="34" charset="0"/>
              <a:buChar char="•"/>
              <a:defRPr sz="3200" kern="1200">
                <a:solidFill>
                  <a:schemeClr val="tx1"/>
                </a:solidFill>
                <a:latin typeface="Calibri" panose="020F0502020204030204" pitchFamily="34" charset="0"/>
                <a:ea typeface="+mn-ea"/>
                <a:cs typeface="Roboto Light"/>
              </a:defRPr>
            </a:lvl1pPr>
            <a:lvl2pPr marL="742950" indent="-285750" algn="l" defTabSz="457200" rtl="0" eaLnBrk="1" latinLnBrk="0" hangingPunct="1">
              <a:spcBef>
                <a:spcPct val="20000"/>
              </a:spcBef>
              <a:buClr>
                <a:schemeClr val="tx2"/>
              </a:buClr>
              <a:buSzPct val="60000"/>
              <a:buFont typeface="Arial" panose="020B0604020202020204" pitchFamily="34" charset="0"/>
              <a:buChar char="–"/>
              <a:defRPr sz="2800" kern="1200">
                <a:solidFill>
                  <a:schemeClr val="tx1"/>
                </a:solidFill>
                <a:latin typeface="Calibri" panose="020F0502020204030204" pitchFamily="34" charset="0"/>
                <a:ea typeface="+mn-ea"/>
                <a:cs typeface="Roboto Light"/>
              </a:defRPr>
            </a:lvl2pPr>
            <a:lvl3pPr marL="1143000" indent="-228600" algn="l" defTabSz="457200" rtl="0" eaLnBrk="1" latinLnBrk="0" hangingPunct="1">
              <a:spcBef>
                <a:spcPct val="20000"/>
              </a:spcBef>
              <a:buClr>
                <a:schemeClr val="tx2"/>
              </a:buClr>
              <a:buSzPct val="75000"/>
              <a:buFont typeface="Arial" panose="020B0604020202020204" pitchFamily="34" charset="0"/>
              <a:buChar char="•"/>
              <a:defRPr sz="2400" kern="1200">
                <a:solidFill>
                  <a:schemeClr val="tx1"/>
                </a:solidFill>
                <a:latin typeface="Calibri" panose="020F0502020204030204" pitchFamily="34" charset="0"/>
                <a:ea typeface="+mn-ea"/>
                <a:cs typeface="Roboto Light"/>
              </a:defRPr>
            </a:lvl3pPr>
            <a:lvl4pPr marL="1600200" indent="-228600" algn="l" defTabSz="457200" rtl="0" eaLnBrk="1" latinLnBrk="0" hangingPunct="1">
              <a:spcBef>
                <a:spcPct val="20000"/>
              </a:spcBef>
              <a:buClr>
                <a:schemeClr val="accent6"/>
              </a:buClr>
              <a:buSzPct val="60000"/>
              <a:buFont typeface="Arial" panose="020B0604020202020204" pitchFamily="34" charset="0"/>
              <a:buChar char="–"/>
              <a:defRPr sz="2000" kern="1200">
                <a:solidFill>
                  <a:schemeClr val="tx1"/>
                </a:solidFill>
                <a:latin typeface="Calibri" panose="020F0502020204030204" pitchFamily="34" charset="0"/>
                <a:ea typeface="+mn-ea"/>
                <a:cs typeface="Roboto Light"/>
              </a:defRPr>
            </a:lvl4pPr>
            <a:lvl5pPr marL="2057400" indent="-228600" algn="l" defTabSz="457200" rtl="0" eaLnBrk="1" latinLnBrk="0" hangingPunct="1">
              <a:spcBef>
                <a:spcPct val="20000"/>
              </a:spcBef>
              <a:buClr>
                <a:schemeClr val="accent6"/>
              </a:buClr>
              <a:buSzPct val="75000"/>
              <a:buFont typeface="Arial" panose="020B0604020202020204" pitchFamily="34" charset="0"/>
              <a:buChar char="»"/>
              <a:defRPr sz="2000" kern="1200">
                <a:solidFill>
                  <a:schemeClr val="tx1"/>
                </a:solidFill>
                <a:latin typeface="Calibri" panose="020F0502020204030204" pitchFamily="34" charset="0"/>
                <a:ea typeface="+mn-ea"/>
                <a:cs typeface="Roboto Light"/>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indent="0">
              <a:spcBef>
                <a:spcPts val="0"/>
              </a:spcBef>
              <a:spcAft>
                <a:spcPts val="600"/>
              </a:spcAft>
              <a:buNone/>
              <a:defRPr/>
            </a:pPr>
            <a:r>
              <a:rPr lang="en-US" sz="1800" b="1" dirty="0">
                <a:highlight>
                  <a:srgbClr val="FFFF00"/>
                </a:highlight>
                <a:ea typeface="Roboto Medium" panose="02000000000000000000" pitchFamily="2" charset="0"/>
                <a:cs typeface="Calibri" panose="020F0502020204030204" pitchFamily="34" charset="0"/>
              </a:rPr>
              <a:t>Plan </a:t>
            </a:r>
            <a:r>
              <a:rPr lang="en-US" sz="1800" b="1" dirty="0">
                <a:highlight>
                  <a:srgbClr val="00FF00"/>
                </a:highlight>
                <a:ea typeface="Roboto Medium" panose="02000000000000000000" pitchFamily="2" charset="0"/>
                <a:cs typeface="Calibri" panose="020F0502020204030204" pitchFamily="34" charset="0"/>
              </a:rPr>
              <a:t>&lt;Name&gt;</a:t>
            </a:r>
          </a:p>
          <a:p>
            <a:pPr marL="0" indent="0">
              <a:spcBef>
                <a:spcPts val="0"/>
              </a:spcBef>
              <a:spcAft>
                <a:spcPts val="600"/>
              </a:spcAft>
              <a:buNone/>
              <a:defRPr/>
            </a:pPr>
            <a:r>
              <a:rPr lang="en-US" sz="1800" b="1" dirty="0">
                <a:highlight>
                  <a:srgbClr val="FFFF00"/>
                </a:highlight>
                <a:ea typeface="Roboto Medium" panose="02000000000000000000" pitchFamily="2" charset="0"/>
                <a:cs typeface="Calibri" panose="020F0502020204030204" pitchFamily="34" charset="0"/>
              </a:rPr>
              <a:t>Network:</a:t>
            </a:r>
            <a:r>
              <a:rPr lang="en-US" sz="1800" b="1" dirty="0">
                <a:ea typeface="Roboto Medium" panose="02000000000000000000" pitchFamily="2" charset="0"/>
                <a:cs typeface="Calibri" panose="020F0502020204030204" pitchFamily="34" charset="0"/>
              </a:rPr>
              <a:t> </a:t>
            </a:r>
            <a:r>
              <a:rPr lang="en-US" sz="1800" dirty="0">
                <a:highlight>
                  <a:srgbClr val="00FF00"/>
                </a:highlight>
                <a:latin typeface="+mn-lt"/>
                <a:ea typeface="Roboto Light" panose="02000000000000000000" pitchFamily="2" charset="0"/>
                <a:cs typeface="Calibri Light" panose="020F0302020204030204" pitchFamily="34" charset="0"/>
              </a:rPr>
              <a:t>&lt;Name&gt;</a:t>
            </a:r>
          </a:p>
          <a:p>
            <a:pPr marL="0" indent="0">
              <a:spcBef>
                <a:spcPts val="0"/>
              </a:spcBef>
              <a:spcAft>
                <a:spcPts val="600"/>
              </a:spcAft>
              <a:buNone/>
              <a:defRPr/>
            </a:pPr>
            <a:endParaRPr lang="en-US" sz="900" dirty="0">
              <a:latin typeface="+mn-lt"/>
              <a:ea typeface="Roboto Medium" panose="02000000000000000000" pitchFamily="2" charset="0"/>
              <a:cs typeface="Roboto Medium" panose="02000000000000000000" pitchFamily="2" charset="0"/>
            </a:endParaRPr>
          </a:p>
          <a:p>
            <a:pPr marL="0" indent="0">
              <a:spcBef>
                <a:spcPts val="0"/>
              </a:spcBef>
              <a:spcAft>
                <a:spcPts val="600"/>
              </a:spcAft>
              <a:buNone/>
              <a:defRPr/>
            </a:pPr>
            <a:r>
              <a:rPr lang="en-US" sz="1800" b="1" dirty="0">
                <a:highlight>
                  <a:srgbClr val="FFFF00"/>
                </a:highlight>
                <a:latin typeface="+mn-lt"/>
                <a:ea typeface="Roboto Medium" panose="02000000000000000000" pitchFamily="2" charset="0"/>
                <a:cs typeface="Roboto Medium" panose="02000000000000000000" pitchFamily="2" charset="0"/>
              </a:rPr>
              <a:t>Network alert: </a:t>
            </a:r>
          </a:p>
          <a:p>
            <a:pPr marL="285737" indent="-285737">
              <a:spcBef>
                <a:spcPts val="0"/>
              </a:spcBef>
              <a:spcAft>
                <a:spcPts val="600"/>
              </a:spcAft>
              <a:buFont typeface="Arial" panose="020B0604020202020204" pitchFamily="34" charset="0"/>
              <a:buChar char="•"/>
              <a:defRPr/>
            </a:pPr>
            <a:r>
              <a:rPr lang="en-US" sz="1600" dirty="0">
                <a:latin typeface="Calibri Light" panose="020F0302020204030204" pitchFamily="34" charset="0"/>
                <a:ea typeface="Roboto Light" panose="02000000000000000000" pitchFamily="2" charset="0"/>
                <a:cs typeface="Calibri Light" panose="020F0302020204030204" pitchFamily="34" charset="0"/>
              </a:rPr>
              <a:t>EX: Only virtual care and emergency care are available out of state</a:t>
            </a:r>
          </a:p>
          <a:p>
            <a:pPr>
              <a:spcBef>
                <a:spcPts val="0"/>
              </a:spcBef>
              <a:spcAft>
                <a:spcPts val="600"/>
              </a:spcAft>
              <a:defRPr/>
            </a:pPr>
            <a:endParaRPr lang="en-US" sz="900" dirty="0">
              <a:latin typeface="+mn-lt"/>
              <a:ea typeface="Roboto Medium" panose="02000000000000000000" pitchFamily="2" charset="0"/>
              <a:cs typeface="Roboto Medium" panose="02000000000000000000" pitchFamily="2" charset="0"/>
            </a:endParaRPr>
          </a:p>
          <a:p>
            <a:pPr marL="0" indent="0">
              <a:spcBef>
                <a:spcPts val="0"/>
              </a:spcBef>
              <a:spcAft>
                <a:spcPts val="600"/>
              </a:spcAft>
              <a:buNone/>
              <a:defRPr/>
            </a:pPr>
            <a:r>
              <a:rPr lang="en-US" sz="1800" b="1" dirty="0">
                <a:highlight>
                  <a:srgbClr val="FFFF00"/>
                </a:highlight>
                <a:ea typeface="Roboto Medium" panose="02000000000000000000" pitchFamily="2" charset="0"/>
                <a:cs typeface="Calibri" panose="020F0502020204030204" pitchFamily="34" charset="0"/>
              </a:rPr>
              <a:t>Features:</a:t>
            </a:r>
          </a:p>
          <a:p>
            <a:pPr marL="285737" indent="-285737">
              <a:spcBef>
                <a:spcPts val="0"/>
              </a:spcBef>
              <a:spcAft>
                <a:spcPts val="600"/>
              </a:spcAft>
              <a:buFont typeface="Arial" panose="020B0604020202020204" pitchFamily="34" charset="0"/>
              <a:buChar char="•"/>
              <a:defRPr/>
            </a:pPr>
            <a:r>
              <a:rPr lang="en-US" sz="1600" dirty="0">
                <a:latin typeface="Calibri Light" panose="020F0302020204030204" pitchFamily="34" charset="0"/>
                <a:ea typeface="Roboto Light" panose="02000000000000000000" pitchFamily="2" charset="0"/>
                <a:cs typeface="Calibri Light" panose="020F0302020204030204" pitchFamily="34" charset="0"/>
              </a:rPr>
              <a:t>EX: No referrals for specialty care</a:t>
            </a:r>
          </a:p>
          <a:p>
            <a:pPr marL="285737" indent="-285737">
              <a:spcBef>
                <a:spcPts val="0"/>
              </a:spcBef>
              <a:spcAft>
                <a:spcPts val="600"/>
              </a:spcAft>
              <a:buFont typeface="Arial" panose="020B0604020202020204" pitchFamily="34" charset="0"/>
              <a:buChar char="•"/>
              <a:defRPr/>
            </a:pPr>
            <a:r>
              <a:rPr lang="en-US" sz="1600" dirty="0">
                <a:latin typeface="Calibri Light" panose="020F0302020204030204" pitchFamily="34" charset="0"/>
                <a:ea typeface="Roboto Light" panose="02000000000000000000" pitchFamily="2" charset="0"/>
                <a:cs typeface="Calibri Light" panose="020F0302020204030204" pitchFamily="34" charset="0"/>
              </a:rPr>
              <a:t>EX: Same-day appointments</a:t>
            </a:r>
          </a:p>
          <a:p>
            <a:pPr fontAlgn="base">
              <a:spcBef>
                <a:spcPct val="0"/>
              </a:spcBef>
              <a:spcAft>
                <a:spcPts val="1200"/>
              </a:spcAft>
              <a:defRPr/>
            </a:pPr>
            <a:endParaRPr lang="en-US" altLang="en-US" sz="1400" b="1" dirty="0">
              <a:solidFill>
                <a:prstClr val="black"/>
              </a:solidFill>
              <a:highlight>
                <a:srgbClr val="FFFF00"/>
              </a:highlight>
              <a:latin typeface="Calibri"/>
              <a:ea typeface="Roboto Light" panose="02000000000000000000" pitchFamily="2"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1EA6ECE6-F02D-BA68-43C2-A8E304C4FB93}"/>
              </a:ext>
            </a:extLst>
          </p:cNvPr>
          <p:cNvCxnSpPr>
            <a:cxnSpLocks/>
          </p:cNvCxnSpPr>
          <p:nvPr/>
        </p:nvCxnSpPr>
        <p:spPr>
          <a:xfrm>
            <a:off x="4379495" y="1052688"/>
            <a:ext cx="0" cy="3484936"/>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7723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72907BE-9974-1BE2-7195-BD463863E4A0}"/>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Plan comparison</a:t>
            </a:r>
          </a:p>
        </p:txBody>
      </p:sp>
      <p:sp>
        <p:nvSpPr>
          <p:cNvPr id="6" name="TextBox 5">
            <a:extLst>
              <a:ext uri="{FF2B5EF4-FFF2-40B4-BE49-F238E27FC236}">
                <a16:creationId xmlns:a16="http://schemas.microsoft.com/office/drawing/2014/main" id="{24172A79-4D10-9C9B-9951-AA7563A66093}"/>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graphicFrame>
        <p:nvGraphicFramePr>
          <p:cNvPr id="7" name="Table 3">
            <a:extLst>
              <a:ext uri="{FF2B5EF4-FFF2-40B4-BE49-F238E27FC236}">
                <a16:creationId xmlns:a16="http://schemas.microsoft.com/office/drawing/2014/main" id="{9ADE0FD3-F146-32F9-5FB6-A6A5B71EF958}"/>
              </a:ext>
            </a:extLst>
          </p:cNvPr>
          <p:cNvGraphicFramePr>
            <a:graphicFrameLocks noGrp="1"/>
          </p:cNvGraphicFramePr>
          <p:nvPr>
            <p:extLst>
              <p:ext uri="{D42A27DB-BD31-4B8C-83A1-F6EECF244321}">
                <p14:modId xmlns:p14="http://schemas.microsoft.com/office/powerpoint/2010/main" val="4292148695"/>
              </p:ext>
            </p:extLst>
          </p:nvPr>
        </p:nvGraphicFramePr>
        <p:xfrm>
          <a:off x="456247" y="405782"/>
          <a:ext cx="8128961" cy="2824253"/>
        </p:xfrm>
        <a:graphic>
          <a:graphicData uri="http://schemas.openxmlformats.org/drawingml/2006/table">
            <a:tbl>
              <a:tblPr firstRow="1" bandRow="1">
                <a:tableStyleId>{5C22544A-7EE6-4342-B048-85BDC9FD1C3A}</a:tableStyleId>
              </a:tblPr>
              <a:tblGrid>
                <a:gridCol w="2613120">
                  <a:extLst>
                    <a:ext uri="{9D8B030D-6E8A-4147-A177-3AD203B41FA5}">
                      <a16:colId xmlns:a16="http://schemas.microsoft.com/office/drawing/2014/main" val="20000"/>
                    </a:ext>
                  </a:extLst>
                </a:gridCol>
                <a:gridCol w="1859191">
                  <a:extLst>
                    <a:ext uri="{9D8B030D-6E8A-4147-A177-3AD203B41FA5}">
                      <a16:colId xmlns:a16="http://schemas.microsoft.com/office/drawing/2014/main" val="20001"/>
                    </a:ext>
                  </a:extLst>
                </a:gridCol>
                <a:gridCol w="1856301">
                  <a:extLst>
                    <a:ext uri="{9D8B030D-6E8A-4147-A177-3AD203B41FA5}">
                      <a16:colId xmlns:a16="http://schemas.microsoft.com/office/drawing/2014/main" val="20002"/>
                    </a:ext>
                  </a:extLst>
                </a:gridCol>
                <a:gridCol w="1800349">
                  <a:extLst>
                    <a:ext uri="{9D8B030D-6E8A-4147-A177-3AD203B41FA5}">
                      <a16:colId xmlns:a16="http://schemas.microsoft.com/office/drawing/2014/main" val="20003"/>
                    </a:ext>
                  </a:extLst>
                </a:gridCol>
              </a:tblGrid>
              <a:tr h="341539">
                <a:tc>
                  <a:txBody>
                    <a:bodyPr/>
                    <a:lstStyle/>
                    <a:p>
                      <a:endParaRPr lang="en-US" sz="1200" dirty="0">
                        <a:latin typeface="+mn-lt"/>
                        <a:ea typeface="Roboto Medium" panose="02000000000000000000" pitchFamily="2" charset="0"/>
                        <a:cs typeface="Roboto Medium" panose="02000000000000000000" pitchFamily="2" charset="0"/>
                      </a:endParaRPr>
                    </a:p>
                  </a:txBody>
                  <a:tcPr marL="91459" marR="91459" marT="41421" marB="41421" anchor="ctr">
                    <a:lnR w="12700" cap="flat" cmpd="sng" algn="ctr">
                      <a:solidFill>
                        <a:schemeClr val="bg1">
                          <a:lumMod val="75000"/>
                        </a:schemeClr>
                      </a:solidFill>
                      <a:prstDash val="solid"/>
                      <a:round/>
                      <a:headEnd type="none" w="med" len="med"/>
                      <a:tailEnd type="none" w="med" len="med"/>
                    </a:lnR>
                    <a:noFill/>
                  </a:tcPr>
                </a:tc>
                <a:tc>
                  <a:txBody>
                    <a:bodyPr/>
                    <a:lstStyle/>
                    <a:p>
                      <a:pPr algn="ctr"/>
                      <a:r>
                        <a:rPr lang="en-US" sz="1200" dirty="0">
                          <a:highlight>
                            <a:srgbClr val="00FF00"/>
                          </a:highlight>
                          <a:latin typeface="+mn-lt"/>
                          <a:ea typeface="Roboto Medium" panose="02000000000000000000" pitchFamily="2" charset="0"/>
                          <a:cs typeface="Roboto Medium" panose="02000000000000000000" pitchFamily="2" charset="0"/>
                        </a:rPr>
                        <a:t>Plan 1</a:t>
                      </a: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1200" dirty="0">
                          <a:highlight>
                            <a:srgbClr val="00FF00"/>
                          </a:highlight>
                          <a:latin typeface="+mn-lt"/>
                          <a:ea typeface="Roboto Medium" panose="02000000000000000000" pitchFamily="2" charset="0"/>
                          <a:cs typeface="Roboto Medium" panose="02000000000000000000" pitchFamily="2" charset="0"/>
                        </a:rPr>
                        <a:t>Plan 2</a:t>
                      </a:r>
                    </a:p>
                  </a:txBody>
                  <a:tcPr marL="91459" marR="91459" marT="41421" marB="414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1200" dirty="0">
                          <a:highlight>
                            <a:srgbClr val="00FF00"/>
                          </a:highlight>
                          <a:latin typeface="+mn-lt"/>
                          <a:ea typeface="Roboto Medium" panose="02000000000000000000" pitchFamily="2" charset="0"/>
                          <a:cs typeface="Roboto Medium" panose="02000000000000000000" pitchFamily="2" charset="0"/>
                        </a:rPr>
                        <a:t>Plan 3</a:t>
                      </a:r>
                    </a:p>
                  </a:txBody>
                  <a:tcPr marL="91459" marR="91459" marT="41421" marB="41421" anchor="ctr">
                    <a:lnL w="12700" cap="flat" cmpd="sng" algn="ctr">
                      <a:solidFill>
                        <a:schemeClr val="bg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44153">
                <a:tc>
                  <a:txBody>
                    <a:bodyPr/>
                    <a:lstStyle/>
                    <a:p>
                      <a:r>
                        <a:rPr lang="en-US" sz="1200" b="1">
                          <a:latin typeface="+mn-lt"/>
                          <a:ea typeface="Roboto Medium" panose="02000000000000000000" pitchFamily="2" charset="0"/>
                          <a:cs typeface="Roboto Medium" panose="02000000000000000000" pitchFamily="2" charset="0"/>
                        </a:rPr>
                        <a:t>Network</a:t>
                      </a:r>
                    </a:p>
                  </a:txBody>
                  <a:tcPr marL="0" marR="91459" marT="41421" marB="41421" anchor="ctr">
                    <a:lnR w="1270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algn="ctr"/>
                      <a:r>
                        <a:rPr lang="en-US" sz="1200" b="0" i="0" dirty="0">
                          <a:highlight>
                            <a:srgbClr val="00FF00"/>
                          </a:highlight>
                          <a:latin typeface="+mn-lt"/>
                          <a:ea typeface="Roboto Light" panose="02000000000000000000" pitchFamily="2" charset="0"/>
                          <a:cs typeface="Calibri Light" panose="020F0302020204030204" pitchFamily="34" charset="0"/>
                        </a:rPr>
                        <a:t>&lt;Name&gt;</a:t>
                      </a: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en-US" sz="1200" b="0" i="0" dirty="0">
                          <a:highlight>
                            <a:srgbClr val="00FF00"/>
                          </a:highlight>
                          <a:latin typeface="+mn-lt"/>
                          <a:ea typeface="Roboto Light" panose="02000000000000000000" pitchFamily="2" charset="0"/>
                          <a:cs typeface="Calibri Light" panose="020F0302020204030204" pitchFamily="34" charset="0"/>
                        </a:rPr>
                        <a:t>&lt;Name&gt;</a:t>
                      </a: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en-US" sz="1200" b="0" i="0" dirty="0">
                          <a:highlight>
                            <a:srgbClr val="00FF00"/>
                          </a:highlight>
                          <a:latin typeface="+mn-lt"/>
                          <a:ea typeface="Roboto Light" panose="02000000000000000000" pitchFamily="2" charset="0"/>
                          <a:cs typeface="Calibri Light" panose="020F0302020204030204" pitchFamily="34" charset="0"/>
                        </a:rPr>
                        <a:t>&lt;Name&gt;</a:t>
                      </a:r>
                    </a:p>
                  </a:txBody>
                  <a:tcPr marL="91459" marR="91459" marT="41421" marB="41421" anchor="ctr">
                    <a:lnL w="12700" cap="flat" cmpd="sng" algn="ctr">
                      <a:solidFill>
                        <a:schemeClr val="bg1">
                          <a:lumMod val="75000"/>
                        </a:schemeClr>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66032">
                <a:tc>
                  <a:txBody>
                    <a:bodyPr/>
                    <a:lstStyle/>
                    <a:p>
                      <a:r>
                        <a:rPr lang="en-US" sz="1200" b="1">
                          <a:latin typeface="+mn-lt"/>
                          <a:ea typeface="Roboto Medium" panose="02000000000000000000" pitchFamily="2" charset="0"/>
                          <a:cs typeface="Roboto Medium" panose="02000000000000000000" pitchFamily="2" charset="0"/>
                        </a:rPr>
                        <a:t>Premium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a:latin typeface="+mn-lt"/>
                          <a:ea typeface="Roboto Light" panose="02000000000000000000" pitchFamily="2" charset="0"/>
                          <a:cs typeface="Calibri Light" panose="020F0302020204030204" pitchFamily="34" charset="0"/>
                        </a:rPr>
                        <a:t>Individual / Family</a:t>
                      </a:r>
                    </a:p>
                  </a:txBody>
                  <a:tcPr marL="0" marR="91459" marT="41421" marB="41421"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US" sz="1200" b="0" i="0" dirty="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US" sz="1200" b="0" i="0" dirty="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US" sz="1200" b="0" i="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35102">
                <a:tc>
                  <a:txBody>
                    <a:bodyPr/>
                    <a:lstStyle/>
                    <a:p>
                      <a:r>
                        <a:rPr lang="en-US" sz="1200" b="1">
                          <a:latin typeface="+mn-lt"/>
                          <a:ea typeface="Roboto Medium" panose="02000000000000000000" pitchFamily="2" charset="0"/>
                          <a:cs typeface="Roboto Medium" panose="02000000000000000000" pitchFamily="2" charset="0"/>
                        </a:rPr>
                        <a:t>Deductible</a:t>
                      </a:r>
                    </a:p>
                    <a:p>
                      <a:r>
                        <a:rPr lang="en-US" sz="1200" b="0" i="0">
                          <a:latin typeface="+mn-lt"/>
                          <a:ea typeface="Roboto Light" panose="02000000000000000000" pitchFamily="2" charset="0"/>
                          <a:cs typeface="Calibri Light" panose="020F0302020204030204" pitchFamily="34" charset="0"/>
                        </a:rPr>
                        <a:t>Individual / Family</a:t>
                      </a:r>
                    </a:p>
                  </a:txBody>
                  <a:tcPr marL="0" marR="91459" marT="41421" marB="41421"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dirty="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US" sz="1200" b="0" i="0" dirty="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US" sz="1200" b="0" i="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45422">
                <a:tc>
                  <a:txBody>
                    <a:bodyPr/>
                    <a:lstStyle/>
                    <a:p>
                      <a:r>
                        <a:rPr lang="en-US" sz="1200" b="1" dirty="0">
                          <a:highlight>
                            <a:srgbClr val="FFFF00"/>
                          </a:highlight>
                          <a:latin typeface="+mn-lt"/>
                          <a:ea typeface="Roboto Medium" panose="02000000000000000000" pitchFamily="2" charset="0"/>
                          <a:cs typeface="Roboto Medium" panose="02000000000000000000" pitchFamily="2" charset="0"/>
                        </a:rPr>
                        <a:t>Pharmacy deductible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highlight>
                            <a:srgbClr val="FFFF00"/>
                          </a:highlight>
                          <a:latin typeface="+mn-lt"/>
                          <a:ea typeface="Roboto Light" panose="02000000000000000000" pitchFamily="2" charset="0"/>
                          <a:cs typeface="Calibri Light" panose="020F0302020204030204" pitchFamily="34" charset="0"/>
                        </a:rPr>
                        <a:t>Individual / Family</a:t>
                      </a:r>
                    </a:p>
                  </a:txBody>
                  <a:tcPr marL="0" marR="91459" marT="41421" marB="41421"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dirty="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US" sz="1200" b="0" i="0" dirty="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US" sz="1200" b="0" i="0" dirty="0">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7511948"/>
                  </a:ext>
                </a:extLst>
              </a:tr>
              <a:tr h="300741">
                <a:tc>
                  <a:txBody>
                    <a:bodyPr/>
                    <a:lstStyle/>
                    <a:p>
                      <a:r>
                        <a:rPr lang="en-US" sz="1200" b="1" dirty="0">
                          <a:latin typeface="+mn-lt"/>
                          <a:ea typeface="Roboto Medium" panose="02000000000000000000" pitchFamily="2" charset="0"/>
                          <a:cs typeface="Roboto Medium" panose="02000000000000000000" pitchFamily="2" charset="0"/>
                        </a:rPr>
                        <a:t>Out-of-pocket maximum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latin typeface="+mn-lt"/>
                          <a:ea typeface="Roboto Light" panose="02000000000000000000" pitchFamily="2" charset="0"/>
                          <a:cs typeface="Calibri Light" panose="020F0302020204030204" pitchFamily="34" charset="0"/>
                        </a:rPr>
                        <a:t>Individual / Family</a:t>
                      </a:r>
                    </a:p>
                  </a:txBody>
                  <a:tcPr marL="0" marR="91459" marT="41421" marB="41421"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169863" indent="0" algn="ct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169863" indent="0" algn="ctr"/>
                      <a:endParaRPr lang="en-US" sz="1200" b="0" i="0" dirty="0">
                        <a:solidFill>
                          <a:schemeClr val="tx1"/>
                        </a:solidFill>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169863" indent="0" algn="ct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44153">
                <a:tc>
                  <a:txBody>
                    <a:bodyPr/>
                    <a:lstStyle/>
                    <a:p>
                      <a:r>
                        <a:rPr lang="en-US" sz="1200" b="1" dirty="0">
                          <a:latin typeface="+mn-lt"/>
                          <a:ea typeface="Roboto Medium" panose="02000000000000000000" pitchFamily="2" charset="0"/>
                          <a:cs typeface="Roboto Medium" panose="02000000000000000000" pitchFamily="2" charset="0"/>
                        </a:rPr>
                        <a:t>Coinsurance</a:t>
                      </a:r>
                    </a:p>
                  </a:txBody>
                  <a:tcPr marL="0" marR="91459" marT="41421" marB="41421"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69863" indent="0" algn="ct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69863" indent="0" algn="ctr"/>
                      <a:endParaRPr lang="en-US" sz="1200" b="0" i="0">
                        <a:solidFill>
                          <a:schemeClr val="tx1"/>
                        </a:solidFill>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69863" indent="0" algn="ct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21" marB="41421"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a:extLst>
              <a:ext uri="{FF2B5EF4-FFF2-40B4-BE49-F238E27FC236}">
                <a16:creationId xmlns:a16="http://schemas.microsoft.com/office/drawing/2014/main" id="{98500C84-7AA6-2358-0EBB-A54242F96A50}"/>
              </a:ext>
            </a:extLst>
          </p:cNvPr>
          <p:cNvGraphicFramePr>
            <a:graphicFrameLocks noGrp="1"/>
          </p:cNvGraphicFramePr>
          <p:nvPr>
            <p:extLst>
              <p:ext uri="{D42A27DB-BD31-4B8C-83A1-F6EECF244321}">
                <p14:modId xmlns:p14="http://schemas.microsoft.com/office/powerpoint/2010/main" val="1525497225"/>
              </p:ext>
            </p:extLst>
          </p:nvPr>
        </p:nvGraphicFramePr>
        <p:xfrm>
          <a:off x="456246" y="3299615"/>
          <a:ext cx="8128961" cy="1270882"/>
        </p:xfrm>
        <a:graphic>
          <a:graphicData uri="http://schemas.openxmlformats.org/drawingml/2006/table">
            <a:tbl>
              <a:tblPr firstRow="1" bandRow="1"/>
              <a:tblGrid>
                <a:gridCol w="2616009">
                  <a:extLst>
                    <a:ext uri="{9D8B030D-6E8A-4147-A177-3AD203B41FA5}">
                      <a16:colId xmlns:a16="http://schemas.microsoft.com/office/drawing/2014/main" val="20000"/>
                    </a:ext>
                  </a:extLst>
                </a:gridCol>
                <a:gridCol w="969402">
                  <a:extLst>
                    <a:ext uri="{9D8B030D-6E8A-4147-A177-3AD203B41FA5}">
                      <a16:colId xmlns:a16="http://schemas.microsoft.com/office/drawing/2014/main" val="20001"/>
                    </a:ext>
                  </a:extLst>
                </a:gridCol>
                <a:gridCol w="893774">
                  <a:extLst>
                    <a:ext uri="{9D8B030D-6E8A-4147-A177-3AD203B41FA5}">
                      <a16:colId xmlns:a16="http://schemas.microsoft.com/office/drawing/2014/main" val="20002"/>
                    </a:ext>
                  </a:extLst>
                </a:gridCol>
                <a:gridCol w="948776">
                  <a:extLst>
                    <a:ext uri="{9D8B030D-6E8A-4147-A177-3AD203B41FA5}">
                      <a16:colId xmlns:a16="http://schemas.microsoft.com/office/drawing/2014/main" val="20003"/>
                    </a:ext>
                  </a:extLst>
                </a:gridCol>
                <a:gridCol w="900650">
                  <a:extLst>
                    <a:ext uri="{9D8B030D-6E8A-4147-A177-3AD203B41FA5}">
                      <a16:colId xmlns:a16="http://schemas.microsoft.com/office/drawing/2014/main" val="20004"/>
                    </a:ext>
                  </a:extLst>
                </a:gridCol>
                <a:gridCol w="900649">
                  <a:extLst>
                    <a:ext uri="{9D8B030D-6E8A-4147-A177-3AD203B41FA5}">
                      <a16:colId xmlns:a16="http://schemas.microsoft.com/office/drawing/2014/main" val="20005"/>
                    </a:ext>
                  </a:extLst>
                </a:gridCol>
                <a:gridCol w="899701">
                  <a:extLst>
                    <a:ext uri="{9D8B030D-6E8A-4147-A177-3AD203B41FA5}">
                      <a16:colId xmlns:a16="http://schemas.microsoft.com/office/drawing/2014/main" val="20006"/>
                    </a:ext>
                  </a:extLst>
                </a:gridCol>
              </a:tblGrid>
              <a:tr h="43589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indent="0"/>
                      <a:r>
                        <a:rPr lang="en-US" sz="1200" b="1" i="0" dirty="0">
                          <a:latin typeface="Calibri" panose="020F0502020204030204" pitchFamily="34" charset="0"/>
                          <a:ea typeface="Roboto Medium" panose="02000000000000000000" pitchFamily="2" charset="0"/>
                          <a:cs typeface="Calibri" panose="020F0502020204030204" pitchFamily="34" charset="0"/>
                        </a:rPr>
                        <a:t>Pharmacy</a:t>
                      </a:r>
                    </a:p>
                  </a:txBody>
                  <a:tcPr marL="91459" marR="91459" marT="41432" marB="41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3666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Retail</a:t>
                      </a:r>
                    </a:p>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30-day</a:t>
                      </a:r>
                      <a:endParaRPr lang="en-US" sz="1200" b="0" i="0" u="none" strike="noStrike" kern="1200" baseline="0" dirty="0">
                        <a:solidFill>
                          <a:schemeClr val="bg1"/>
                        </a:solidFill>
                        <a:latin typeface="+mn-lt"/>
                        <a:ea typeface="Roboto Medium" panose="02000000000000000000" pitchFamily="2" charset="0"/>
                        <a:cs typeface="Roboto Medium" panose="02000000000000000000" pitchFamily="2" charset="0"/>
                      </a:endParaRPr>
                    </a:p>
                  </a:txBody>
                  <a:tcPr marL="91459" marR="91459" marT="41432" marB="41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3666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Mail order</a:t>
                      </a:r>
                    </a:p>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90-day</a:t>
                      </a:r>
                      <a:endParaRPr lang="en-US" sz="1200" b="0" i="0" u="none" strike="noStrike" kern="1200" baseline="0" dirty="0">
                        <a:solidFill>
                          <a:schemeClr val="bg1"/>
                        </a:solidFill>
                        <a:latin typeface="+mn-lt"/>
                        <a:ea typeface="Roboto Medium" panose="02000000000000000000" pitchFamily="2" charset="0"/>
                        <a:cs typeface="Roboto Medium" panose="02000000000000000000" pitchFamily="2" charset="0"/>
                      </a:endParaRPr>
                    </a:p>
                  </a:txBody>
                  <a:tcPr marL="91459" marR="91459" marT="41432" marB="41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3666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Retail</a:t>
                      </a:r>
                    </a:p>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30-day</a:t>
                      </a:r>
                      <a:endParaRPr lang="en-US" sz="1200" b="0" i="0" u="none" strike="noStrike" kern="1200" baseline="0" dirty="0">
                        <a:solidFill>
                          <a:schemeClr val="bg1"/>
                        </a:solidFill>
                        <a:latin typeface="+mn-lt"/>
                        <a:ea typeface="Roboto Medium" panose="02000000000000000000" pitchFamily="2" charset="0"/>
                        <a:cs typeface="Roboto Medium" panose="02000000000000000000" pitchFamily="2" charset="0"/>
                      </a:endParaRPr>
                    </a:p>
                  </a:txBody>
                  <a:tcPr marL="91459" marR="91459" marT="41432" marB="41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3666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Mail order</a:t>
                      </a:r>
                    </a:p>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90-day</a:t>
                      </a:r>
                      <a:endParaRPr lang="en-US" sz="1200" b="0" i="0" u="none" strike="noStrike" kern="1200" baseline="0" dirty="0">
                        <a:solidFill>
                          <a:schemeClr val="bg1"/>
                        </a:solidFill>
                        <a:latin typeface="+mn-lt"/>
                        <a:ea typeface="Roboto Medium" panose="02000000000000000000" pitchFamily="2" charset="0"/>
                        <a:cs typeface="Roboto Medium" panose="02000000000000000000" pitchFamily="2" charset="0"/>
                      </a:endParaRPr>
                    </a:p>
                  </a:txBody>
                  <a:tcPr marL="91459" marR="91459" marT="41432" marB="41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3666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Retail</a:t>
                      </a:r>
                    </a:p>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30-day</a:t>
                      </a:r>
                      <a:endParaRPr lang="en-US" sz="1200" b="0" i="0" u="none" strike="noStrike" kern="1200" baseline="0" dirty="0">
                        <a:solidFill>
                          <a:schemeClr val="bg1"/>
                        </a:solidFill>
                        <a:latin typeface="+mn-lt"/>
                        <a:ea typeface="Roboto Medium" panose="02000000000000000000" pitchFamily="2" charset="0"/>
                        <a:cs typeface="Roboto Medium" panose="02000000000000000000" pitchFamily="2" charset="0"/>
                      </a:endParaRPr>
                    </a:p>
                  </a:txBody>
                  <a:tcPr marL="91459" marR="91459" marT="41432" marB="41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3666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Mail order</a:t>
                      </a:r>
                    </a:p>
                    <a:p>
                      <a:pPr algn="ctr">
                        <a:lnSpc>
                          <a:spcPts val="1500"/>
                        </a:lnSpc>
                      </a:pPr>
                      <a:r>
                        <a:rPr lang="en-US" sz="1200" b="0" u="none" strike="noStrike" kern="1200" baseline="0" dirty="0">
                          <a:solidFill>
                            <a:schemeClr val="bg1"/>
                          </a:solidFill>
                          <a:latin typeface="+mn-lt"/>
                          <a:ea typeface="Roboto Medium" panose="02000000000000000000" pitchFamily="2" charset="0"/>
                          <a:cs typeface="Roboto Medium" panose="02000000000000000000" pitchFamily="2" charset="0"/>
                        </a:rPr>
                        <a:t>90-day</a:t>
                      </a:r>
                      <a:endParaRPr lang="en-US" sz="1200" b="0" i="0" u="none" strike="noStrike" kern="1200" baseline="0" dirty="0">
                        <a:solidFill>
                          <a:schemeClr val="bg1"/>
                        </a:solidFill>
                        <a:latin typeface="+mn-lt"/>
                        <a:ea typeface="Roboto Medium" panose="02000000000000000000" pitchFamily="2" charset="0"/>
                        <a:cs typeface="Roboto Medium" panose="02000000000000000000" pitchFamily="2" charset="0"/>
                      </a:endParaRPr>
                    </a:p>
                  </a:txBody>
                  <a:tcPr marL="91459" marR="91459" marT="41432" marB="41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3666A"/>
                    </a:solidFill>
                  </a:tcPr>
                </a:tc>
                <a:extLst>
                  <a:ext uri="{0D108BD9-81ED-4DB2-BD59-A6C34878D82A}">
                    <a16:rowId xmlns:a16="http://schemas.microsoft.com/office/drawing/2014/main" val="10000"/>
                  </a:ext>
                </a:extLst>
              </a:tr>
              <a:tr h="8143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r>
                        <a:rPr lang="en-US" sz="1200" b="0" i="0" dirty="0">
                          <a:highlight>
                            <a:srgbClr val="FFFF00"/>
                          </a:highlight>
                          <a:latin typeface="+mn-lt"/>
                          <a:ea typeface="Roboto Light" panose="02000000000000000000" pitchFamily="2" charset="0"/>
                          <a:cs typeface="Calibri Light" panose="020F0302020204030204" pitchFamily="34" charset="0"/>
                        </a:rPr>
                        <a:t>Preferred generic (deductible waived)</a:t>
                      </a:r>
                    </a:p>
                    <a:p>
                      <a:pPr marL="0" indent="0"/>
                      <a:r>
                        <a:rPr lang="en-US" sz="1200" b="0" i="0" dirty="0">
                          <a:highlight>
                            <a:srgbClr val="FFFF00"/>
                          </a:highlight>
                          <a:latin typeface="+mn-lt"/>
                          <a:ea typeface="Roboto Light" panose="02000000000000000000" pitchFamily="2" charset="0"/>
                          <a:cs typeface="Calibri Light" panose="020F0302020204030204" pitchFamily="34" charset="0"/>
                        </a:rPr>
                        <a:t>Preferred brand</a:t>
                      </a:r>
                    </a:p>
                    <a:p>
                      <a:pPr marL="0" indent="0"/>
                      <a:r>
                        <a:rPr lang="en-US" sz="1200" b="0" i="0" dirty="0">
                          <a:highlight>
                            <a:srgbClr val="FFFF00"/>
                          </a:highlight>
                          <a:latin typeface="+mn-lt"/>
                          <a:ea typeface="Roboto Light" panose="02000000000000000000" pitchFamily="2" charset="0"/>
                          <a:cs typeface="Calibri Light" panose="020F0302020204030204" pitchFamily="34" charset="0"/>
                        </a:rPr>
                        <a:t>Preferred specialty</a:t>
                      </a:r>
                    </a:p>
                    <a:p>
                      <a:pPr marL="0" indent="0"/>
                      <a:r>
                        <a:rPr lang="en-US" sz="1200" b="0" i="0" dirty="0">
                          <a:highlight>
                            <a:srgbClr val="FFFF00"/>
                          </a:highlight>
                          <a:latin typeface="+mn-lt"/>
                          <a:ea typeface="Roboto Light" panose="02000000000000000000" pitchFamily="2" charset="0"/>
                          <a:cs typeface="Calibri Light" panose="020F0302020204030204" pitchFamily="34" charset="0"/>
                        </a:rPr>
                        <a:t>Non-preferred drugs</a:t>
                      </a:r>
                    </a:p>
                  </a:txBody>
                  <a:tcPr marL="0" marR="91459" marT="41432" marB="41432" anchor="ctr">
                    <a:lnL w="12700" cmpd="sng">
                      <a:solidFill>
                        <a:sysClr val="window" lastClr="FFFFFF"/>
                      </a:solidFill>
                    </a:lnL>
                    <a:lnR w="12700" cap="flat" cmpd="sng" algn="ctr">
                      <a:solidFill>
                        <a:sysClr val="window" lastClr="FFFFFF">
                          <a:lumMod val="75000"/>
                        </a:sysClr>
                      </a:solidFill>
                      <a:prstDash val="solid"/>
                      <a:round/>
                      <a:headEnd type="none" w="med" len="med"/>
                      <a:tailEnd type="none" w="med" len="med"/>
                    </a:lnR>
                    <a:lnT w="38100" cmpd="sng">
                      <a:solidFill>
                        <a:sysClr val="window" lastClr="FFFFFF"/>
                      </a:solidFill>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32" marB="41432" anchor="ctr">
                    <a:lnL w="1270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38100" cmpd="sng">
                      <a:solidFill>
                        <a:sysClr val="window" lastClr="FFFFFF"/>
                      </a:solidFill>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32" marB="41432" anchor="ctr">
                    <a:lnL w="635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38100" cmpd="sng">
                      <a:solidFill>
                        <a:sysClr val="window" lastClr="FFFFFF"/>
                      </a:solidFill>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69863"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p>
                      <a:pPr marL="169863"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txBody>
                  <a:tcPr marL="91459" marR="91459" marT="41432" marB="41432" anchor="ctr">
                    <a:lnL w="1270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38100" cmpd="sng">
                      <a:solidFill>
                        <a:sysClr val="window" lastClr="FFFFFF"/>
                      </a:solidFill>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69863"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p>
                      <a:pPr marL="169863"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32" marB="41432" anchor="ctr">
                    <a:lnL w="635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38100" cmpd="sng">
                      <a:solidFill>
                        <a:sysClr val="window" lastClr="FFFFFF"/>
                      </a:solidFill>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69863"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p>
                      <a:pPr marL="169863"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32" marB="41432" anchor="ctr">
                    <a:lnL w="1270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38100" cmpd="sng">
                      <a:solidFill>
                        <a:sysClr val="window" lastClr="FFFFFF"/>
                      </a:solidFill>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69863"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L="91459" marR="91459" marT="41432" marB="41432" anchor="ctr">
                    <a:lnL w="6350" cap="flat" cmpd="sng" algn="ctr">
                      <a:solidFill>
                        <a:sysClr val="window" lastClr="FFFFFF">
                          <a:lumMod val="75000"/>
                        </a:sysClr>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4963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B57CD1-2065-2BB7-DC9C-1A2B11351D69}"/>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Plan comparison</a:t>
            </a:r>
          </a:p>
        </p:txBody>
      </p:sp>
      <p:sp>
        <p:nvSpPr>
          <p:cNvPr id="9" name="TextBox 5">
            <a:extLst>
              <a:ext uri="{FF2B5EF4-FFF2-40B4-BE49-F238E27FC236}">
                <a16:creationId xmlns:a16="http://schemas.microsoft.com/office/drawing/2014/main" id="{164B55B3-4A23-7146-CB74-285A8E5891E5}"/>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graphicFrame>
        <p:nvGraphicFramePr>
          <p:cNvPr id="10" name="Table 9">
            <a:extLst>
              <a:ext uri="{FF2B5EF4-FFF2-40B4-BE49-F238E27FC236}">
                <a16:creationId xmlns:a16="http://schemas.microsoft.com/office/drawing/2014/main" id="{0D1976BE-0DC4-E2CD-63B6-C34CF80B5093}"/>
              </a:ext>
            </a:extLst>
          </p:cNvPr>
          <p:cNvGraphicFramePr>
            <a:graphicFrameLocks noGrp="1"/>
          </p:cNvGraphicFramePr>
          <p:nvPr>
            <p:extLst>
              <p:ext uri="{D42A27DB-BD31-4B8C-83A1-F6EECF244321}">
                <p14:modId xmlns:p14="http://schemas.microsoft.com/office/powerpoint/2010/main" val="3953206739"/>
              </p:ext>
            </p:extLst>
          </p:nvPr>
        </p:nvGraphicFramePr>
        <p:xfrm>
          <a:off x="457200" y="763072"/>
          <a:ext cx="8229599" cy="3785516"/>
        </p:xfrm>
        <a:graphic>
          <a:graphicData uri="http://schemas.openxmlformats.org/drawingml/2006/table">
            <a:tbl>
              <a:tblPr firstRow="1" bandRow="1">
                <a:tableStyleId>{5C22544A-7EE6-4342-B048-85BDC9FD1C3A}</a:tableStyleId>
              </a:tblPr>
              <a:tblGrid>
                <a:gridCol w="3034145">
                  <a:extLst>
                    <a:ext uri="{9D8B030D-6E8A-4147-A177-3AD203B41FA5}">
                      <a16:colId xmlns:a16="http://schemas.microsoft.com/office/drawing/2014/main" val="20000"/>
                    </a:ext>
                  </a:extLst>
                </a:gridCol>
                <a:gridCol w="1812175">
                  <a:extLst>
                    <a:ext uri="{9D8B030D-6E8A-4147-A177-3AD203B41FA5}">
                      <a16:colId xmlns:a16="http://schemas.microsoft.com/office/drawing/2014/main" val="20001"/>
                    </a:ext>
                  </a:extLst>
                </a:gridCol>
                <a:gridCol w="1820487">
                  <a:extLst>
                    <a:ext uri="{9D8B030D-6E8A-4147-A177-3AD203B41FA5}">
                      <a16:colId xmlns:a16="http://schemas.microsoft.com/office/drawing/2014/main" val="20002"/>
                    </a:ext>
                  </a:extLst>
                </a:gridCol>
                <a:gridCol w="1562792">
                  <a:extLst>
                    <a:ext uri="{9D8B030D-6E8A-4147-A177-3AD203B41FA5}">
                      <a16:colId xmlns:a16="http://schemas.microsoft.com/office/drawing/2014/main" val="20003"/>
                    </a:ext>
                  </a:extLst>
                </a:gridCol>
              </a:tblGrid>
              <a:tr h="382103">
                <a:tc>
                  <a:txBody>
                    <a:bodyPr/>
                    <a:lstStyle/>
                    <a:p>
                      <a:endParaRPr lang="en-US" sz="1200" dirty="0">
                        <a:latin typeface="+mn-lt"/>
                        <a:ea typeface="Roboto Medium" panose="02000000000000000000" pitchFamily="2" charset="0"/>
                        <a:cs typeface="Roboto Medium" panose="02000000000000000000" pitchFamily="2" charset="0"/>
                      </a:endParaRPr>
                    </a:p>
                  </a:txBody>
                  <a:tcPr marL="0" marR="91463" marT="41437" marB="41437" anchor="ctr">
                    <a:noFill/>
                  </a:tcPr>
                </a:tc>
                <a:tc>
                  <a:txBody>
                    <a:bodyPr/>
                    <a:lstStyle/>
                    <a:p>
                      <a:pPr algn="ctr"/>
                      <a:r>
                        <a:rPr lang="en-US" sz="1200" dirty="0">
                          <a:highlight>
                            <a:srgbClr val="00FF00"/>
                          </a:highlight>
                          <a:latin typeface="+mn-lt"/>
                          <a:ea typeface="Roboto Medium" panose="02000000000000000000" pitchFamily="2" charset="0"/>
                          <a:cs typeface="Roboto Medium" panose="02000000000000000000" pitchFamily="2" charset="0"/>
                        </a:rPr>
                        <a:t>Plan 1</a:t>
                      </a:r>
                    </a:p>
                  </a:txBody>
                  <a:tcPr marL="91463" marR="91463" marT="41437" marB="41437" anchor="ctr"/>
                </a:tc>
                <a:tc>
                  <a:txBody>
                    <a:bodyPr/>
                    <a:lstStyle/>
                    <a:p>
                      <a:pPr algn="ctr"/>
                      <a:r>
                        <a:rPr lang="en-US" sz="1200" dirty="0">
                          <a:highlight>
                            <a:srgbClr val="00FF00"/>
                          </a:highlight>
                          <a:latin typeface="+mn-lt"/>
                          <a:ea typeface="Roboto Medium" panose="02000000000000000000" pitchFamily="2" charset="0"/>
                          <a:cs typeface="Roboto Medium" panose="02000000000000000000" pitchFamily="2" charset="0"/>
                        </a:rPr>
                        <a:t>Plan 2</a:t>
                      </a:r>
                    </a:p>
                  </a:txBody>
                  <a:tcPr marL="91463" marR="91463" marT="41437" marB="41437" anchor="ctr"/>
                </a:tc>
                <a:tc>
                  <a:txBody>
                    <a:bodyPr/>
                    <a:lstStyle/>
                    <a:p>
                      <a:pPr algn="ctr"/>
                      <a:r>
                        <a:rPr lang="en-US" sz="1200" dirty="0">
                          <a:highlight>
                            <a:srgbClr val="00FF00"/>
                          </a:highlight>
                          <a:latin typeface="+mn-lt"/>
                          <a:ea typeface="Roboto Medium" panose="02000000000000000000" pitchFamily="2" charset="0"/>
                          <a:cs typeface="Roboto Medium" panose="02000000000000000000" pitchFamily="2" charset="0"/>
                        </a:rPr>
                        <a:t>Plan 3</a:t>
                      </a:r>
                    </a:p>
                  </a:txBody>
                  <a:tcPr marL="91463" marR="91463" marT="41437" marB="41437" anchor="ctr"/>
                </a:tc>
                <a:extLst>
                  <a:ext uri="{0D108BD9-81ED-4DB2-BD59-A6C34878D82A}">
                    <a16:rowId xmlns:a16="http://schemas.microsoft.com/office/drawing/2014/main" val="10000"/>
                  </a:ext>
                </a:extLst>
              </a:tr>
              <a:tr h="425909">
                <a:tc>
                  <a:txBody>
                    <a:bodyPr/>
                    <a:lstStyle/>
                    <a:p>
                      <a:r>
                        <a:rPr lang="en-US" sz="1200" b="1">
                          <a:latin typeface="+mn-lt"/>
                          <a:ea typeface="Roboto Medium" panose="02000000000000000000" pitchFamily="2" charset="0"/>
                          <a:cs typeface="Roboto Medium" panose="02000000000000000000" pitchFamily="2" charset="0"/>
                        </a:rPr>
                        <a:t>Office visit </a:t>
                      </a:r>
                    </a:p>
                    <a:p>
                      <a:r>
                        <a:rPr lang="en-US" sz="1200" b="0" i="0">
                          <a:latin typeface="+mn-lt"/>
                          <a:ea typeface="Roboto Light" panose="02000000000000000000" pitchFamily="2" charset="0"/>
                          <a:cs typeface="Calibri Light" panose="020F0302020204030204" pitchFamily="34" charset="0"/>
                        </a:rPr>
                        <a:t>Includes naturopathy services</a:t>
                      </a:r>
                    </a:p>
                  </a:txBody>
                  <a:tcPr marL="0" marR="91463" marT="41437" marB="41437" anchor="ctr">
                    <a:lnR w="1270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indent="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indent="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indent="0" algn="ctr" defTabSz="457200" rtl="0" eaLnBrk="1" latinLnBrk="0" hangingPunct="1"/>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25892">
                <a:tc>
                  <a:txBody>
                    <a:bodyPr/>
                    <a:lstStyle/>
                    <a:p>
                      <a:r>
                        <a:rPr lang="en-US" sz="1200" b="1" dirty="0">
                          <a:latin typeface="+mn-lt"/>
                          <a:ea typeface="Roboto Medium" panose="02000000000000000000" pitchFamily="2" charset="0"/>
                          <a:cs typeface="Roboto Medium" panose="02000000000000000000" pitchFamily="2" charset="0"/>
                        </a:rPr>
                        <a:t>Preventive care</a:t>
                      </a:r>
                    </a:p>
                    <a:p>
                      <a:r>
                        <a:rPr lang="en-US" sz="1200" b="0" i="0" dirty="0">
                          <a:latin typeface="+mn-lt"/>
                          <a:ea typeface="Roboto Light" panose="02000000000000000000" pitchFamily="2" charset="0"/>
                          <a:cs typeface="Calibri Light" panose="020F0302020204030204" pitchFamily="34" charset="0"/>
                        </a:rPr>
                        <a:t>Includes vaccinations</a:t>
                      </a:r>
                    </a:p>
                  </a:txBody>
                  <a:tcPr marL="0" marR="91463" marT="41437" marB="41437"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r>
                        <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rPr>
                        <a:t>100%</a:t>
                      </a: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rPr>
                        <a:t>100%</a:t>
                      </a: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rPr>
                        <a:t>100%</a:t>
                      </a:r>
                    </a:p>
                  </a:txBody>
                  <a:tcPr marR="91463" marT="41437" marB="41437"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47290">
                <a:tc>
                  <a:txBody>
                    <a:bodyPr/>
                    <a:lstStyle/>
                    <a:p>
                      <a:r>
                        <a:rPr lang="en-US" sz="1200" b="1" dirty="0">
                          <a:latin typeface="+mn-lt"/>
                          <a:ea typeface="Roboto Medium" panose="02000000000000000000" pitchFamily="2" charset="0"/>
                          <a:cs typeface="Roboto Medium" panose="02000000000000000000" pitchFamily="2" charset="0"/>
                        </a:rPr>
                        <a:t>Mental health care</a:t>
                      </a:r>
                      <a:br>
                        <a:rPr lang="en-US" sz="1200" b="0" dirty="0">
                          <a:latin typeface="+mn-lt"/>
                          <a:ea typeface="Roboto Medium" panose="02000000000000000000" pitchFamily="2" charset="0"/>
                          <a:cs typeface="Roboto Medium" panose="02000000000000000000" pitchFamily="2" charset="0"/>
                        </a:rPr>
                      </a:br>
                      <a:r>
                        <a:rPr lang="en-US" sz="1200" b="0" i="0" dirty="0">
                          <a:latin typeface="+mn-lt"/>
                          <a:ea typeface="Roboto Light" panose="02000000000000000000" pitchFamily="2" charset="0"/>
                          <a:cs typeface="Calibri Light" panose="020F0302020204030204" pitchFamily="34" charset="0"/>
                        </a:rPr>
                        <a:t>Office visit</a:t>
                      </a:r>
                    </a:p>
                  </a:txBody>
                  <a:tcPr marL="0" marR="91463" marT="41437" marB="41437"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25909">
                <a:tc>
                  <a:txBody>
                    <a:bodyPr/>
                    <a:lstStyle/>
                    <a:p>
                      <a:r>
                        <a:rPr lang="en-US" sz="1200" b="1" dirty="0">
                          <a:latin typeface="+mn-lt"/>
                          <a:ea typeface="Roboto Medium" panose="02000000000000000000" pitchFamily="2" charset="0"/>
                          <a:cs typeface="Roboto Medium" panose="02000000000000000000" pitchFamily="2" charset="0"/>
                        </a:rPr>
                        <a:t>Laboratory services</a:t>
                      </a:r>
                    </a:p>
                    <a:p>
                      <a:r>
                        <a:rPr lang="en-US" sz="1200" b="0" i="0" dirty="0">
                          <a:latin typeface="+mn-lt"/>
                          <a:ea typeface="Roboto Light" panose="02000000000000000000" pitchFamily="2" charset="0"/>
                          <a:cs typeface="Calibri Light" panose="020F0302020204030204" pitchFamily="34" charset="0"/>
                        </a:rPr>
                        <a:t>Includes x-ray, imaging</a:t>
                      </a:r>
                    </a:p>
                  </a:txBody>
                  <a:tcPr marL="0" marR="91463" marT="41437" marB="41437"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578734">
                <a:tc>
                  <a:txBody>
                    <a:bodyPr/>
                    <a:lstStyle/>
                    <a:p>
                      <a:r>
                        <a:rPr lang="en-US" sz="1200" b="1" dirty="0">
                          <a:latin typeface="+mn-lt"/>
                          <a:ea typeface="Roboto Medium" panose="02000000000000000000" pitchFamily="2" charset="0"/>
                          <a:cs typeface="Roboto Medium" panose="02000000000000000000" pitchFamily="2" charset="0"/>
                        </a:rPr>
                        <a:t>Alternative care</a:t>
                      </a:r>
                    </a:p>
                    <a:p>
                      <a:r>
                        <a:rPr lang="en-US" sz="1200" b="0" i="0" dirty="0">
                          <a:latin typeface="+mn-lt"/>
                          <a:ea typeface="Roboto Light" panose="02000000000000000000" pitchFamily="2" charset="0"/>
                          <a:cs typeface="Calibri Light" panose="020F0302020204030204" pitchFamily="34" charset="0"/>
                        </a:rPr>
                        <a:t>Includes chiropractic, massage, acupuncture</a:t>
                      </a:r>
                    </a:p>
                  </a:txBody>
                  <a:tcPr marL="0" marR="91463" marT="41437" marB="41437"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604234">
                <a:tc>
                  <a:txBody>
                    <a:bodyPr/>
                    <a:lstStyle/>
                    <a:p>
                      <a:r>
                        <a:rPr lang="en-US" sz="1200" b="1" dirty="0">
                          <a:latin typeface="+mn-lt"/>
                          <a:ea typeface="Roboto Medium" panose="02000000000000000000" pitchFamily="2" charset="0"/>
                          <a:cs typeface="Roboto Medium" panose="02000000000000000000" pitchFamily="2" charset="0"/>
                        </a:rPr>
                        <a:t>Virtual care</a:t>
                      </a:r>
                    </a:p>
                    <a:p>
                      <a:r>
                        <a:rPr lang="en-US" sz="1200" b="0" i="0" dirty="0">
                          <a:latin typeface="+mn-lt"/>
                          <a:ea typeface="Roboto Light" panose="02000000000000000000" pitchFamily="2" charset="0"/>
                          <a:cs typeface="Calibri Light" panose="020F0302020204030204" pitchFamily="34" charset="0"/>
                        </a:rPr>
                        <a:t>General medicine, dermatology, mental health</a:t>
                      </a:r>
                    </a:p>
                  </a:txBody>
                  <a:tcPr marL="0" marR="91463" marT="41437" marB="41437"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25909">
                <a:tc>
                  <a:txBody>
                    <a:bodyPr/>
                    <a:lstStyle/>
                    <a:p>
                      <a:r>
                        <a:rPr lang="en-US" sz="1200" b="1" dirty="0">
                          <a:latin typeface="+mn-lt"/>
                          <a:ea typeface="Roboto Medium" panose="02000000000000000000" pitchFamily="2" charset="0"/>
                          <a:cs typeface="Roboto Medium" panose="02000000000000000000" pitchFamily="2" charset="0"/>
                        </a:rPr>
                        <a:t>Emergency care</a:t>
                      </a:r>
                    </a:p>
                  </a:txBody>
                  <a:tcPr marL="0" marR="91463" marT="41437" marB="41437" anchor="ctr">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latinLnBrk="0" hangingPunct="1"/>
                      <a:endParaRPr lang="en-US" sz="1200" b="0" i="0" u="none" strike="noStrike" kern="1200" baseline="0" dirty="0">
                        <a:solidFill>
                          <a:schemeClr val="dk1"/>
                        </a:solidFill>
                        <a:latin typeface="+mn-lt"/>
                        <a:ea typeface="Roboto Light" panose="02000000000000000000" pitchFamily="2" charset="0"/>
                        <a:cs typeface="Calibri Light" panose="020F0302020204030204" pitchFamily="34" charset="0"/>
                      </a:endParaRPr>
                    </a:p>
                  </a:txBody>
                  <a:tcPr marR="91463" marT="41437" marB="41437"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8177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37DE1CAF-FF46-99A4-D261-4E874E1A73CA}"/>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Choosing the right plan</a:t>
            </a:r>
          </a:p>
        </p:txBody>
      </p:sp>
      <p:sp>
        <p:nvSpPr>
          <p:cNvPr id="3" name="TextBox 5">
            <a:extLst>
              <a:ext uri="{FF2B5EF4-FFF2-40B4-BE49-F238E27FC236}">
                <a16:creationId xmlns:a16="http://schemas.microsoft.com/office/drawing/2014/main" id="{13C628D4-3D41-B2CF-D764-04208EB34025}"/>
              </a:ext>
            </a:extLst>
          </p:cNvPr>
          <p:cNvSpPr txBox="1">
            <a:spLocks noChangeArrowheads="1"/>
          </p:cNvSpPr>
          <p:nvPr/>
        </p:nvSpPr>
        <p:spPr bwMode="auto">
          <a:xfrm>
            <a:off x="354222" y="18225"/>
            <a:ext cx="479135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SMALL GROUP – Edit or delete as needed</a:t>
            </a:r>
          </a:p>
        </p:txBody>
      </p:sp>
      <p:graphicFrame>
        <p:nvGraphicFramePr>
          <p:cNvPr id="4" name="Table 3">
            <a:extLst>
              <a:ext uri="{FF2B5EF4-FFF2-40B4-BE49-F238E27FC236}">
                <a16:creationId xmlns:a16="http://schemas.microsoft.com/office/drawing/2014/main" id="{5FE0667B-1DA8-0F19-7A5F-4E8E884680FC}"/>
              </a:ext>
            </a:extLst>
          </p:cNvPr>
          <p:cNvGraphicFramePr>
            <a:graphicFrameLocks noGrp="1"/>
          </p:cNvGraphicFramePr>
          <p:nvPr>
            <p:extLst>
              <p:ext uri="{D42A27DB-BD31-4B8C-83A1-F6EECF244321}">
                <p14:modId xmlns:p14="http://schemas.microsoft.com/office/powerpoint/2010/main" val="1612095182"/>
              </p:ext>
            </p:extLst>
          </p:nvPr>
        </p:nvGraphicFramePr>
        <p:xfrm>
          <a:off x="457200" y="813519"/>
          <a:ext cx="8138159" cy="2651760"/>
        </p:xfrm>
        <a:graphic>
          <a:graphicData uri="http://schemas.openxmlformats.org/drawingml/2006/table">
            <a:tbl>
              <a:tblPr firstRow="1" bandRow="1">
                <a:tableStyleId>{5C22544A-7EE6-4342-B048-85BDC9FD1C3A}</a:tableStyleId>
              </a:tblPr>
              <a:tblGrid>
                <a:gridCol w="2087888">
                  <a:extLst>
                    <a:ext uri="{9D8B030D-6E8A-4147-A177-3AD203B41FA5}">
                      <a16:colId xmlns:a16="http://schemas.microsoft.com/office/drawing/2014/main" val="20000"/>
                    </a:ext>
                  </a:extLst>
                </a:gridCol>
                <a:gridCol w="2016757">
                  <a:extLst>
                    <a:ext uri="{9D8B030D-6E8A-4147-A177-3AD203B41FA5}">
                      <a16:colId xmlns:a16="http://schemas.microsoft.com/office/drawing/2014/main" val="20001"/>
                    </a:ext>
                  </a:extLst>
                </a:gridCol>
                <a:gridCol w="2016757">
                  <a:extLst>
                    <a:ext uri="{9D8B030D-6E8A-4147-A177-3AD203B41FA5}">
                      <a16:colId xmlns:a16="http://schemas.microsoft.com/office/drawing/2014/main" val="20003"/>
                    </a:ext>
                  </a:extLst>
                </a:gridCol>
                <a:gridCol w="2016757">
                  <a:extLst>
                    <a:ext uri="{9D8B030D-6E8A-4147-A177-3AD203B41FA5}">
                      <a16:colId xmlns:a16="http://schemas.microsoft.com/office/drawing/2014/main" val="20004"/>
                    </a:ext>
                  </a:extLst>
                </a:gridCol>
              </a:tblGrid>
              <a:tr h="457200">
                <a:tc>
                  <a:txBody>
                    <a:bodyPr/>
                    <a:lstStyle/>
                    <a:p>
                      <a:endParaRPr lang="en-US" sz="1400" dirty="0"/>
                    </a:p>
                  </a:txBody>
                  <a:tcPr marL="91480" marR="91480" marT="45753" marB="45753">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400" dirty="0"/>
                        <a:t>Bronze/Bronze+</a:t>
                      </a:r>
                    </a:p>
                  </a:txBody>
                  <a:tcPr marL="91480" marR="91480" marT="45753" marB="45753" anchor="ctr">
                    <a:lnL w="12700" cap="flat" cmpd="sng" algn="ctr">
                      <a:solidFill>
                        <a:schemeClr val="tx2"/>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t>Silver</a:t>
                      </a:r>
                    </a:p>
                  </a:txBody>
                  <a:tcPr marL="91480" marR="91480" marT="45753" marB="45753" anchor="ctr">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r>
                        <a:rPr lang="en-US" sz="1400"/>
                        <a:t>Gold/Platinum</a:t>
                      </a:r>
                    </a:p>
                  </a:txBody>
                  <a:tcPr marL="91480" marR="91480" marT="45753" marB="45753"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5760">
                <a:tc>
                  <a:txBody>
                    <a:bodyPr/>
                    <a:lstStyle/>
                    <a:p>
                      <a:r>
                        <a:rPr lang="en-US" sz="1400" b="0" i="0" dirty="0">
                          <a:latin typeface="+mn-lt"/>
                          <a:ea typeface="Roboto" panose="02000000000000000000" pitchFamily="2" charset="0"/>
                          <a:cs typeface="Calibri" panose="020F0502020204030204" pitchFamily="34" charset="0"/>
                        </a:rPr>
                        <a:t>Network</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a:r>
                        <a:rPr lang="en-US" sz="1400" b="0" i="0" dirty="0">
                          <a:highlight>
                            <a:srgbClr val="00FF00"/>
                          </a:highlight>
                          <a:latin typeface="+mn-lt"/>
                          <a:ea typeface="Roboto" panose="02000000000000000000" pitchFamily="2" charset="0"/>
                          <a:cs typeface="Calibri" panose="020F0502020204030204" pitchFamily="34" charset="0"/>
                        </a:rPr>
                        <a:t>&lt;Name&gt;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800">
                        <a:latin typeface="Roboto" panose="02000000000000000000" pitchFamily="2" charset="0"/>
                        <a:ea typeface="Roboto" panose="02000000000000000000" pitchFamily="2" charset="0"/>
                        <a:cs typeface="Roboto" panose="02000000000000000000" pitchFamily="2" charset="0"/>
                      </a:endParaRPr>
                    </a:p>
                  </a:txBody>
                  <a:tcPr marL="91459" marR="91459" marT="45734" marB="45734"/>
                </a:tc>
                <a:tc hMerge="1">
                  <a:txBody>
                    <a:bodyPr/>
                    <a:lstStyle/>
                    <a:p>
                      <a:pPr algn="ctr"/>
                      <a:endParaRPr lang="en-US" sz="1800">
                        <a:latin typeface="Roboto" panose="02000000000000000000" pitchFamily="2" charset="0"/>
                        <a:ea typeface="Roboto" panose="02000000000000000000" pitchFamily="2" charset="0"/>
                        <a:cs typeface="Roboto" panose="02000000000000000000" pitchFamily="2" charset="0"/>
                      </a:endParaRPr>
                    </a:p>
                  </a:txBody>
                  <a:tcPr marL="91459" marR="91459" marT="45734" marB="45734"/>
                </a:tc>
                <a:extLst>
                  <a:ext uri="{0D108BD9-81ED-4DB2-BD59-A6C34878D82A}">
                    <a16:rowId xmlns:a16="http://schemas.microsoft.com/office/drawing/2014/main" val="10001"/>
                  </a:ext>
                </a:extLst>
              </a:tr>
              <a:tr h="365760">
                <a:tc>
                  <a:txBody>
                    <a:bodyPr/>
                    <a:lstStyle/>
                    <a:p>
                      <a:r>
                        <a:rPr lang="en-US" sz="1400" b="0" i="0">
                          <a:latin typeface="+mn-lt"/>
                          <a:ea typeface="Roboto" panose="02000000000000000000" pitchFamily="2" charset="0"/>
                          <a:cs typeface="Calibri" panose="020F0502020204030204" pitchFamily="34" charset="0"/>
                        </a:rPr>
                        <a:t>Payroll deduction</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0" i="0" dirty="0">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dirty="0">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dirty="0">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60">
                <a:tc>
                  <a:txBody>
                    <a:bodyPr/>
                    <a:lstStyle/>
                    <a:p>
                      <a:r>
                        <a:rPr lang="en-US" sz="1400" b="0" i="0" dirty="0">
                          <a:latin typeface="+mn-lt"/>
                          <a:ea typeface="Roboto" panose="02000000000000000000" pitchFamily="2" charset="0"/>
                          <a:cs typeface="Calibri" panose="020F0502020204030204" pitchFamily="34" charset="0"/>
                        </a:rPr>
                        <a:t>Coinsurance/copay</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dirty="0">
                        <a:solidFill>
                          <a:schemeClr val="tx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760">
                <a:tc>
                  <a:txBody>
                    <a:bodyPr/>
                    <a:lstStyle/>
                    <a:p>
                      <a:r>
                        <a:rPr lang="en-US" sz="1400" b="0" i="0">
                          <a:latin typeface="+mn-lt"/>
                          <a:ea typeface="Roboto" panose="02000000000000000000" pitchFamily="2" charset="0"/>
                          <a:cs typeface="Calibri" panose="020F0502020204030204" pitchFamily="34" charset="0"/>
                        </a:rPr>
                        <a:t>Deductible</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0" i="0" dirty="0">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dirty="0">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dirty="0">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60">
                <a:tc>
                  <a:txBody>
                    <a:bodyPr/>
                    <a:lstStyle/>
                    <a:p>
                      <a:r>
                        <a:rPr lang="en-US" sz="1400" b="0" i="0">
                          <a:latin typeface="+mn-lt"/>
                          <a:ea typeface="Roboto" panose="02000000000000000000" pitchFamily="2" charset="0"/>
                          <a:cs typeface="Calibri" panose="020F0502020204030204" pitchFamily="34" charset="0"/>
                        </a:rPr>
                        <a:t>HSA eligible</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60">
                <a:tc>
                  <a:txBody>
                    <a:bodyPr/>
                    <a:lstStyle/>
                    <a:p>
                      <a:r>
                        <a:rPr lang="en-US" sz="1400" b="0" i="0">
                          <a:latin typeface="+mn-lt"/>
                          <a:ea typeface="Roboto" panose="02000000000000000000" pitchFamily="2" charset="0"/>
                          <a:cs typeface="Calibri" panose="020F0502020204030204" pitchFamily="34" charset="0"/>
                        </a:rPr>
                        <a:t>Tax benefits</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lgn="ctr">
                        <a:buFont typeface="Wingdings" panose="05000000000000000000" pitchFamily="2" charset="2"/>
                        <a:buChar char="ü"/>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ctr">
                        <a:buFont typeface="Wingdings" panose="05000000000000000000" pitchFamily="2" charset="2"/>
                        <a:buChar char="ü"/>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Wingdings" panose="05000000000000000000" pitchFamily="2" charset="2"/>
                        <a:buNone/>
                      </a:pPr>
                      <a:endParaRPr lang="en-US" sz="1400" b="0" i="0" dirty="0">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TextBox 6">
            <a:extLst>
              <a:ext uri="{FF2B5EF4-FFF2-40B4-BE49-F238E27FC236}">
                <a16:creationId xmlns:a16="http://schemas.microsoft.com/office/drawing/2014/main" id="{D03F3FCF-27B3-6C84-F25D-1D9359C574CB}"/>
              </a:ext>
            </a:extLst>
          </p:cNvPr>
          <p:cNvSpPr txBox="1">
            <a:spLocks noChangeArrowheads="1"/>
          </p:cNvSpPr>
          <p:nvPr/>
        </p:nvSpPr>
        <p:spPr bwMode="auto">
          <a:xfrm>
            <a:off x="482607" y="3465279"/>
            <a:ext cx="8316921" cy="830997"/>
          </a:xfrm>
          <a:prstGeom prst="rect">
            <a:avLst/>
          </a:prstGeom>
          <a:noFill/>
          <a:ln>
            <a:noFill/>
          </a:ln>
        </p:spPr>
        <p:txBody>
          <a:bodyPr wrap="square" lIns="0">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ts val="0"/>
              </a:spcBef>
              <a:spcAft>
                <a:spcPts val="0"/>
              </a:spcAft>
              <a:buSzPct val="75000"/>
              <a:buNone/>
              <a:defRPr/>
            </a:pPr>
            <a:r>
              <a:rPr lang="en-US" altLang="en-US" sz="1200" b="1" dirty="0">
                <a:latin typeface="+mn-lt"/>
                <a:ea typeface="Roboto" panose="02000000000000000000" pitchFamily="2" charset="0"/>
                <a:cs typeface="Calibri" panose="020F0502020204030204" pitchFamily="34" charset="0"/>
              </a:rPr>
              <a:t>Things to consider:</a:t>
            </a:r>
          </a:p>
          <a:p>
            <a:pPr marL="0" indent="0" eaLnBrk="1" hangingPunct="1">
              <a:spcBef>
                <a:spcPts val="0"/>
              </a:spcBef>
              <a:spcAft>
                <a:spcPts val="0"/>
              </a:spcAft>
              <a:buSzPct val="75000"/>
              <a:buNone/>
              <a:defRPr/>
            </a:pPr>
            <a:r>
              <a:rPr lang="en-US" altLang="en-US" sz="1200" dirty="0">
                <a:latin typeface="Calibri Light" panose="020F0302020204030204" pitchFamily="34" charset="0"/>
                <a:ea typeface="Roboto" panose="02000000000000000000" pitchFamily="2" charset="0"/>
                <a:cs typeface="Calibri Light" panose="020F0302020204030204" pitchFamily="34" charset="0"/>
              </a:rPr>
              <a:t>Who will be covered under your plan?</a:t>
            </a:r>
          </a:p>
          <a:p>
            <a:pPr marL="0" indent="0" eaLnBrk="1" hangingPunct="1">
              <a:spcBef>
                <a:spcPts val="0"/>
              </a:spcBef>
              <a:spcAft>
                <a:spcPts val="0"/>
              </a:spcAft>
              <a:buSzPct val="75000"/>
              <a:buNone/>
              <a:defRPr/>
            </a:pPr>
            <a:r>
              <a:rPr lang="en-US" altLang="en-US" sz="1200" dirty="0">
                <a:latin typeface="Calibri Light" panose="020F0302020204030204" pitchFamily="34" charset="0"/>
                <a:ea typeface="Roboto" panose="02000000000000000000" pitchFamily="2" charset="0"/>
                <a:cs typeface="Calibri Light" panose="020F0302020204030204" pitchFamily="34" charset="0"/>
              </a:rPr>
              <a:t>What are your medical needs?</a:t>
            </a:r>
          </a:p>
          <a:p>
            <a:pPr marL="0" indent="0" eaLnBrk="1" hangingPunct="1">
              <a:spcBef>
                <a:spcPts val="0"/>
              </a:spcBef>
              <a:spcAft>
                <a:spcPts val="0"/>
              </a:spcAft>
              <a:buSzPct val="75000"/>
              <a:buNone/>
              <a:defRPr/>
            </a:pPr>
            <a:r>
              <a:rPr lang="en-US" altLang="en-US" sz="1200" dirty="0">
                <a:latin typeface="Calibri Light" panose="020F0302020204030204" pitchFamily="34" charset="0"/>
                <a:ea typeface="Roboto" panose="02000000000000000000" pitchFamily="2" charset="0"/>
                <a:cs typeface="Calibri Light" panose="020F0302020204030204" pitchFamily="34" charset="0"/>
              </a:rPr>
              <a:t>How and when do you want to pay for care? </a:t>
            </a:r>
          </a:p>
        </p:txBody>
      </p:sp>
      <p:sp>
        <p:nvSpPr>
          <p:cNvPr id="6" name="TextBox 6">
            <a:extLst>
              <a:ext uri="{FF2B5EF4-FFF2-40B4-BE49-F238E27FC236}">
                <a16:creationId xmlns:a16="http://schemas.microsoft.com/office/drawing/2014/main" id="{D2003BF9-EED4-B9BB-7910-A49565A680B4}"/>
              </a:ext>
            </a:extLst>
          </p:cNvPr>
          <p:cNvSpPr txBox="1">
            <a:spLocks noChangeArrowheads="1"/>
          </p:cNvSpPr>
          <p:nvPr/>
        </p:nvSpPr>
        <p:spPr bwMode="auto">
          <a:xfrm>
            <a:off x="635679" y="4312323"/>
            <a:ext cx="8138160" cy="338554"/>
          </a:xfrm>
          <a:prstGeom prst="rect">
            <a:avLst/>
          </a:prstGeom>
          <a:solidFill>
            <a:schemeClr val="bg1"/>
          </a:solidFill>
          <a:ln w="9525">
            <a:solidFill>
              <a:srgbClr val="0085CA"/>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1600" b="1" dirty="0">
                <a:solidFill>
                  <a:srgbClr val="0085CA"/>
                </a:solidFill>
                <a:latin typeface="+mn-lt"/>
                <a:ea typeface="Roboto" panose="02000000000000000000" pitchFamily="2" charset="0"/>
                <a:cs typeface="Calibri" panose="020F0502020204030204" pitchFamily="34" charset="0"/>
                <a:hlinkClick r:id="rId2">
                  <a:extLst>
                    <a:ext uri="{A12FA001-AC4F-418D-AE19-62706E023703}">
                      <ahyp:hlinkClr xmlns:ahyp="http://schemas.microsoft.com/office/drawing/2018/hyperlinkcolor" val="tx"/>
                    </a:ext>
                  </a:extLst>
                </a:hlinkClick>
              </a:rPr>
              <a:t>All plans cover preventive care in full – visit premera.com for information</a:t>
            </a:r>
            <a:endParaRPr lang="en-US" altLang="en-US" sz="1800" b="1" dirty="0">
              <a:solidFill>
                <a:srgbClr val="0085CA"/>
              </a:solidFill>
              <a:latin typeface="+mn-lt"/>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233124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D86AB5D-3F5F-C029-9719-8D2324F3768D}"/>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Choosing the right plan</a:t>
            </a:r>
          </a:p>
        </p:txBody>
      </p:sp>
      <p:sp>
        <p:nvSpPr>
          <p:cNvPr id="3" name="TextBox 5">
            <a:extLst>
              <a:ext uri="{FF2B5EF4-FFF2-40B4-BE49-F238E27FC236}">
                <a16:creationId xmlns:a16="http://schemas.microsoft.com/office/drawing/2014/main" id="{C0BF6E8A-DA4B-E7CD-EF25-10220B164D24}"/>
              </a:ext>
            </a:extLst>
          </p:cNvPr>
          <p:cNvSpPr txBox="1">
            <a:spLocks noChangeArrowheads="1"/>
          </p:cNvSpPr>
          <p:nvPr/>
        </p:nvSpPr>
        <p:spPr bwMode="auto">
          <a:xfrm>
            <a:off x="354222" y="18225"/>
            <a:ext cx="479135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LARGE GROUP – Edit or delete as needed</a:t>
            </a:r>
          </a:p>
        </p:txBody>
      </p:sp>
      <p:graphicFrame>
        <p:nvGraphicFramePr>
          <p:cNvPr id="4" name="Table 3">
            <a:extLst>
              <a:ext uri="{FF2B5EF4-FFF2-40B4-BE49-F238E27FC236}">
                <a16:creationId xmlns:a16="http://schemas.microsoft.com/office/drawing/2014/main" id="{76E8D547-53AB-86A4-2F91-E372A43D8FF5}"/>
              </a:ext>
            </a:extLst>
          </p:cNvPr>
          <p:cNvGraphicFramePr>
            <a:graphicFrameLocks noGrp="1"/>
          </p:cNvGraphicFramePr>
          <p:nvPr>
            <p:extLst>
              <p:ext uri="{D42A27DB-BD31-4B8C-83A1-F6EECF244321}">
                <p14:modId xmlns:p14="http://schemas.microsoft.com/office/powerpoint/2010/main" val="2085211366"/>
              </p:ext>
            </p:extLst>
          </p:nvPr>
        </p:nvGraphicFramePr>
        <p:xfrm>
          <a:off x="457200" y="812464"/>
          <a:ext cx="8316640" cy="2651760"/>
        </p:xfrm>
        <a:graphic>
          <a:graphicData uri="http://schemas.openxmlformats.org/drawingml/2006/table">
            <a:tbl>
              <a:tblPr firstRow="1" bandRow="1">
                <a:tableStyleId>{5C22544A-7EE6-4342-B048-85BDC9FD1C3A}</a:tableStyleId>
              </a:tblPr>
              <a:tblGrid>
                <a:gridCol w="2133678">
                  <a:extLst>
                    <a:ext uri="{9D8B030D-6E8A-4147-A177-3AD203B41FA5}">
                      <a16:colId xmlns:a16="http://schemas.microsoft.com/office/drawing/2014/main" val="20000"/>
                    </a:ext>
                  </a:extLst>
                </a:gridCol>
                <a:gridCol w="2060987">
                  <a:extLst>
                    <a:ext uri="{9D8B030D-6E8A-4147-A177-3AD203B41FA5}">
                      <a16:colId xmlns:a16="http://schemas.microsoft.com/office/drawing/2014/main" val="20001"/>
                    </a:ext>
                  </a:extLst>
                </a:gridCol>
                <a:gridCol w="2060988">
                  <a:extLst>
                    <a:ext uri="{9D8B030D-6E8A-4147-A177-3AD203B41FA5}">
                      <a16:colId xmlns:a16="http://schemas.microsoft.com/office/drawing/2014/main" val="20003"/>
                    </a:ext>
                  </a:extLst>
                </a:gridCol>
                <a:gridCol w="2060987">
                  <a:extLst>
                    <a:ext uri="{9D8B030D-6E8A-4147-A177-3AD203B41FA5}">
                      <a16:colId xmlns:a16="http://schemas.microsoft.com/office/drawing/2014/main" val="20004"/>
                    </a:ext>
                  </a:extLst>
                </a:gridCol>
              </a:tblGrid>
              <a:tr h="457200">
                <a:tc>
                  <a:txBody>
                    <a:bodyPr/>
                    <a:lstStyle/>
                    <a:p>
                      <a:endParaRPr lang="en-US" sz="1400" dirty="0"/>
                    </a:p>
                  </a:txBody>
                  <a:tcPr marL="91480" marR="91480" marT="45753" marB="45753">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400" dirty="0">
                          <a:highlight>
                            <a:srgbClr val="00FF00"/>
                          </a:highlight>
                        </a:rPr>
                        <a:t>Plan 1</a:t>
                      </a:r>
                      <a:endParaRPr lang="en-US" sz="1400" baseline="30000" dirty="0">
                        <a:highlight>
                          <a:srgbClr val="00FF00"/>
                        </a:highlight>
                      </a:endParaRPr>
                    </a:p>
                  </a:txBody>
                  <a:tcPr marL="91480" marR="91480" marT="45753" marB="45753" anchor="ctr">
                    <a:lnL w="12700" cap="flat" cmpd="sng" algn="ctr">
                      <a:solidFill>
                        <a:schemeClr val="tx2"/>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a:highlight>
                            <a:srgbClr val="00FF00"/>
                          </a:highlight>
                        </a:rPr>
                        <a:t>Plan 2</a:t>
                      </a:r>
                    </a:p>
                  </a:txBody>
                  <a:tcPr marL="91480" marR="91480" marT="45753" marB="45753" anchor="ctr">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r>
                        <a:rPr lang="en-US" sz="1400" dirty="0">
                          <a:highlight>
                            <a:srgbClr val="00FF00"/>
                          </a:highlight>
                        </a:rPr>
                        <a:t>Plan 3</a:t>
                      </a:r>
                    </a:p>
                  </a:txBody>
                  <a:tcPr marL="91480" marR="91480" marT="45753" marB="45753"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5760">
                <a:tc>
                  <a:txBody>
                    <a:bodyPr/>
                    <a:lstStyle/>
                    <a:p>
                      <a:r>
                        <a:rPr lang="en-US" sz="1400" b="0" i="0" dirty="0">
                          <a:latin typeface="+mn-lt"/>
                          <a:ea typeface="Roboto" panose="02000000000000000000" pitchFamily="2" charset="0"/>
                          <a:cs typeface="Calibri" panose="020F0502020204030204" pitchFamily="34" charset="0"/>
                        </a:rPr>
                        <a:t>Network</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457200" rtl="0" eaLnBrk="1" latinLnBrk="0" hangingPunct="1"/>
                      <a:r>
                        <a:rPr lang="en-US" sz="1400" b="0" i="0" kern="1200" dirty="0">
                          <a:solidFill>
                            <a:schemeClr val="dk1"/>
                          </a:solidFill>
                          <a:highlight>
                            <a:srgbClr val="00FF00"/>
                          </a:highlight>
                          <a:latin typeface="+mn-lt"/>
                          <a:ea typeface="Roboto" panose="02000000000000000000" pitchFamily="2" charset="0"/>
                          <a:cs typeface="Calibri" panose="020F0502020204030204" pitchFamily="34" charset="0"/>
                        </a:rPr>
                        <a:t>&lt;Name&gt;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r>
                        <a:rPr lang="en-US" sz="1400" b="0" i="0" kern="1200" dirty="0">
                          <a:solidFill>
                            <a:schemeClr val="dk1"/>
                          </a:solidFill>
                          <a:highlight>
                            <a:srgbClr val="00FF00"/>
                          </a:highlight>
                          <a:latin typeface="+mn-lt"/>
                          <a:ea typeface="Roboto" panose="02000000000000000000" pitchFamily="2" charset="0"/>
                          <a:cs typeface="Calibri" panose="020F0502020204030204" pitchFamily="34" charset="0"/>
                        </a:rPr>
                        <a:t>&lt;Name&gt;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highlight>
                            <a:srgbClr val="00FF00"/>
                          </a:highlight>
                          <a:latin typeface="+mn-lt"/>
                          <a:ea typeface="Roboto" panose="02000000000000000000" pitchFamily="2" charset="0"/>
                          <a:cs typeface="Calibri" panose="020F0502020204030204" pitchFamily="34" charset="0"/>
                        </a:rPr>
                        <a:t>&lt;Name&gt;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60">
                <a:tc>
                  <a:txBody>
                    <a:bodyPr/>
                    <a:lstStyle/>
                    <a:p>
                      <a:r>
                        <a:rPr lang="en-US" sz="1400" b="0" i="0" dirty="0">
                          <a:latin typeface="+mn-lt"/>
                          <a:ea typeface="Roboto" panose="02000000000000000000" pitchFamily="2" charset="0"/>
                          <a:cs typeface="Calibri" panose="020F0502020204030204" pitchFamily="34" charset="0"/>
                        </a:rPr>
                        <a:t>Payroll deduction</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457200" rtl="0" eaLnBrk="1" latinLnBrk="0" hangingPunct="1"/>
                      <a:r>
                        <a:rPr lang="en-US" sz="1400" b="0" i="0" kern="1200" dirty="0">
                          <a:solidFill>
                            <a:schemeClr val="dk1"/>
                          </a:solidFill>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r>
                        <a:rPr lang="en-US" sz="1400" b="0" i="0" kern="1200" dirty="0">
                          <a:solidFill>
                            <a:schemeClr val="dk1"/>
                          </a:solidFill>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r>
                        <a:rPr lang="en-US" sz="1400" b="0" i="0" kern="1200" dirty="0">
                          <a:solidFill>
                            <a:schemeClr val="dk1"/>
                          </a:solidFill>
                          <a:latin typeface="+mn-lt"/>
                          <a:ea typeface="Roboto" panose="02000000000000000000" pitchFamily="2" charset="0"/>
                          <a:cs typeface="Calibri" panose="020F0502020204030204" pitchFamily="34" charset="0"/>
                        </a:rPr>
                        <a:t>$</a:t>
                      </a: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60">
                <a:tc>
                  <a:txBody>
                    <a:bodyPr/>
                    <a:lstStyle/>
                    <a:p>
                      <a:r>
                        <a:rPr lang="en-US" sz="1400" b="0" i="0" dirty="0">
                          <a:latin typeface="+mn-lt"/>
                          <a:ea typeface="Roboto" panose="02000000000000000000" pitchFamily="2" charset="0"/>
                          <a:cs typeface="Calibri" panose="020F0502020204030204" pitchFamily="34" charset="0"/>
                        </a:rPr>
                        <a:t>Coinsurance/copay</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457200" rtl="0" eaLnBrk="1" latinLnBrk="0" hangingPunct="1">
                        <a:buFont typeface="Wingdings" panose="05000000000000000000" pitchFamily="2" charset="2"/>
                        <a:buNone/>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457200" rtl="0" eaLnBrk="1" latinLnBrk="0" hangingPunct="1">
                        <a:buFont typeface="Wingdings" panose="05000000000000000000" pitchFamily="2" charset="2"/>
                        <a:buNone/>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760">
                <a:tc>
                  <a:txBody>
                    <a:bodyPr/>
                    <a:lstStyle/>
                    <a:p>
                      <a:r>
                        <a:rPr lang="en-US" sz="1400" b="0" i="0">
                          <a:latin typeface="+mn-lt"/>
                          <a:ea typeface="Roboto" panose="02000000000000000000" pitchFamily="2" charset="0"/>
                          <a:cs typeface="Calibri" panose="020F0502020204030204" pitchFamily="34" charset="0"/>
                        </a:rPr>
                        <a:t>Deductible</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457200" rtl="0" eaLnBrk="1" latinLnBrk="0" hangingPunct="1"/>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60">
                <a:tc>
                  <a:txBody>
                    <a:bodyPr/>
                    <a:lstStyle/>
                    <a:p>
                      <a:r>
                        <a:rPr lang="en-US" sz="1400" b="0" i="0">
                          <a:latin typeface="+mn-lt"/>
                          <a:ea typeface="Roboto" panose="02000000000000000000" pitchFamily="2" charset="0"/>
                          <a:cs typeface="Calibri" panose="020F0502020204030204" pitchFamily="34" charset="0"/>
                        </a:rPr>
                        <a:t>HSA eligible</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457200" rtl="0" eaLnBrk="1" latinLnBrk="0" hangingPunct="1">
                        <a:buFont typeface="Wingdings" panose="05000000000000000000" pitchFamily="2" charset="2"/>
                        <a:buNone/>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457200" rtl="0" eaLnBrk="1" latinLnBrk="0" hangingPunct="1">
                        <a:buFont typeface="Wingdings" panose="05000000000000000000" pitchFamily="2" charset="2"/>
                        <a:buNone/>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60">
                <a:tc>
                  <a:txBody>
                    <a:bodyPr/>
                    <a:lstStyle/>
                    <a:p>
                      <a:r>
                        <a:rPr lang="en-US" sz="1400" b="0" i="0">
                          <a:latin typeface="+mn-lt"/>
                          <a:ea typeface="Roboto" panose="02000000000000000000" pitchFamily="2" charset="0"/>
                          <a:cs typeface="Calibri" panose="020F0502020204030204" pitchFamily="34" charset="0"/>
                        </a:rPr>
                        <a:t>Tax benefits</a:t>
                      </a:r>
                    </a:p>
                  </a:txBody>
                  <a:tcPr marL="9148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285750" algn="ctr" defTabSz="457200" rtl="0" eaLnBrk="1" latinLnBrk="0" hangingPunct="1">
                        <a:buFont typeface="Wingdings" panose="05000000000000000000" pitchFamily="2" charset="2"/>
                        <a:buChar char="ü"/>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85750" algn="ctr" defTabSz="457200" rtl="0" eaLnBrk="1" latinLnBrk="0" hangingPunct="1">
                        <a:buFont typeface="Wingdings" panose="05000000000000000000" pitchFamily="2" charset="2"/>
                        <a:buChar char="ü"/>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defTabSz="457200" rtl="0" eaLnBrk="1" latinLnBrk="0" hangingPunct="1">
                        <a:buFont typeface="Wingdings" panose="05000000000000000000" pitchFamily="2" charset="2"/>
                        <a:buNone/>
                      </a:pPr>
                      <a:endParaRPr lang="en-US" sz="1400" b="0" i="0" kern="1200" dirty="0">
                        <a:solidFill>
                          <a:schemeClr val="dk1"/>
                        </a:solidFill>
                        <a:latin typeface="+mn-lt"/>
                        <a:ea typeface="Roboto" panose="02000000000000000000" pitchFamily="2" charset="0"/>
                        <a:cs typeface="Calibri" panose="020F0502020204030204" pitchFamily="34" charset="0"/>
                      </a:endParaRPr>
                    </a:p>
                  </a:txBody>
                  <a:tcPr marL="0" marR="91480" marT="45753" marB="45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TextBox 6">
            <a:extLst>
              <a:ext uri="{FF2B5EF4-FFF2-40B4-BE49-F238E27FC236}">
                <a16:creationId xmlns:a16="http://schemas.microsoft.com/office/drawing/2014/main" id="{689BE2BD-06A0-9EAB-D6E6-D1ACA3321CB7}"/>
              </a:ext>
            </a:extLst>
          </p:cNvPr>
          <p:cNvSpPr txBox="1">
            <a:spLocks noChangeArrowheads="1"/>
          </p:cNvSpPr>
          <p:nvPr/>
        </p:nvSpPr>
        <p:spPr bwMode="auto">
          <a:xfrm>
            <a:off x="526127" y="3487468"/>
            <a:ext cx="4089393" cy="830997"/>
          </a:xfrm>
          <a:prstGeom prst="rect">
            <a:avLst/>
          </a:prstGeom>
          <a:noFill/>
          <a:ln>
            <a:noFill/>
          </a:ln>
        </p:spPr>
        <p:txBody>
          <a:bodyPr wrap="square" lIns="0">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ts val="0"/>
              </a:spcBef>
              <a:spcAft>
                <a:spcPts val="0"/>
              </a:spcAft>
              <a:buSzPct val="75000"/>
              <a:buNone/>
              <a:defRPr/>
            </a:pPr>
            <a:r>
              <a:rPr lang="en-US" altLang="en-US" sz="1200" b="1" dirty="0">
                <a:latin typeface="+mn-lt"/>
                <a:ea typeface="Roboto" panose="02000000000000000000" pitchFamily="2" charset="0"/>
                <a:cs typeface="Calibri" panose="020F0502020204030204" pitchFamily="34" charset="0"/>
              </a:rPr>
              <a:t>Things to consider:</a:t>
            </a:r>
          </a:p>
          <a:p>
            <a:pPr marL="0" indent="0" eaLnBrk="1" hangingPunct="1">
              <a:spcBef>
                <a:spcPts val="0"/>
              </a:spcBef>
              <a:spcAft>
                <a:spcPts val="0"/>
              </a:spcAft>
              <a:buSzPct val="75000"/>
              <a:buNone/>
              <a:defRPr/>
            </a:pPr>
            <a:r>
              <a:rPr lang="en-US" altLang="en-US" sz="1200" dirty="0">
                <a:latin typeface="Calibri Light" panose="020F0302020204030204" pitchFamily="34" charset="0"/>
                <a:ea typeface="Roboto" panose="02000000000000000000" pitchFamily="2" charset="0"/>
                <a:cs typeface="Calibri Light" panose="020F0302020204030204" pitchFamily="34" charset="0"/>
              </a:rPr>
              <a:t>Who will be covered under your plan?</a:t>
            </a:r>
          </a:p>
          <a:p>
            <a:pPr marL="0" indent="0" eaLnBrk="1" hangingPunct="1">
              <a:spcBef>
                <a:spcPts val="0"/>
              </a:spcBef>
              <a:spcAft>
                <a:spcPts val="0"/>
              </a:spcAft>
              <a:buSzPct val="75000"/>
              <a:buNone/>
              <a:defRPr/>
            </a:pPr>
            <a:r>
              <a:rPr lang="en-US" altLang="en-US" sz="1200" dirty="0">
                <a:latin typeface="Calibri Light" panose="020F0302020204030204" pitchFamily="34" charset="0"/>
                <a:ea typeface="Roboto" panose="02000000000000000000" pitchFamily="2" charset="0"/>
                <a:cs typeface="Calibri Light" panose="020F0302020204030204" pitchFamily="34" charset="0"/>
              </a:rPr>
              <a:t>What are your medical needs?</a:t>
            </a:r>
          </a:p>
          <a:p>
            <a:pPr marL="0" indent="0" eaLnBrk="1" hangingPunct="1">
              <a:spcBef>
                <a:spcPts val="0"/>
              </a:spcBef>
              <a:spcAft>
                <a:spcPts val="0"/>
              </a:spcAft>
              <a:buSzPct val="75000"/>
              <a:buNone/>
              <a:defRPr/>
            </a:pPr>
            <a:r>
              <a:rPr lang="en-US" altLang="en-US" sz="1200" dirty="0">
                <a:latin typeface="Calibri Light" panose="020F0302020204030204" pitchFamily="34" charset="0"/>
                <a:ea typeface="Roboto" panose="02000000000000000000" pitchFamily="2" charset="0"/>
                <a:cs typeface="Calibri Light" panose="020F0302020204030204" pitchFamily="34" charset="0"/>
              </a:rPr>
              <a:t>How and when do you want to pay for care? </a:t>
            </a:r>
          </a:p>
        </p:txBody>
      </p:sp>
      <p:sp>
        <p:nvSpPr>
          <p:cNvPr id="6" name="TextBox 6">
            <a:extLst>
              <a:ext uri="{FF2B5EF4-FFF2-40B4-BE49-F238E27FC236}">
                <a16:creationId xmlns:a16="http://schemas.microsoft.com/office/drawing/2014/main" id="{5918CA44-82EB-A0B9-81E1-186E7EAE35FE}"/>
              </a:ext>
            </a:extLst>
          </p:cNvPr>
          <p:cNvSpPr txBox="1">
            <a:spLocks noChangeArrowheads="1"/>
          </p:cNvSpPr>
          <p:nvPr/>
        </p:nvSpPr>
        <p:spPr bwMode="auto">
          <a:xfrm>
            <a:off x="635679" y="4312323"/>
            <a:ext cx="8138160" cy="338554"/>
          </a:xfrm>
          <a:prstGeom prst="rect">
            <a:avLst/>
          </a:prstGeom>
          <a:solidFill>
            <a:schemeClr val="bg1"/>
          </a:solidFill>
          <a:ln w="9525">
            <a:solidFill>
              <a:srgbClr val="0085CA"/>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1600" b="1" dirty="0">
                <a:solidFill>
                  <a:srgbClr val="0085CA"/>
                </a:solidFill>
                <a:latin typeface="+mn-lt"/>
                <a:ea typeface="Roboto" panose="02000000000000000000" pitchFamily="2" charset="0"/>
                <a:cs typeface="Calibri" panose="020F0502020204030204" pitchFamily="34" charset="0"/>
                <a:hlinkClick r:id="rId2">
                  <a:extLst>
                    <a:ext uri="{A12FA001-AC4F-418D-AE19-62706E023703}">
                      <ahyp:hlinkClr xmlns:ahyp="http://schemas.microsoft.com/office/drawing/2018/hyperlinkcolor" val="tx"/>
                    </a:ext>
                  </a:extLst>
                </a:hlinkClick>
              </a:rPr>
              <a:t>All plans cover preventive care in full – visit premera.com for information</a:t>
            </a:r>
            <a:endParaRPr lang="en-US" altLang="en-US" sz="1800" b="1" dirty="0">
              <a:solidFill>
                <a:srgbClr val="0085CA"/>
              </a:solidFill>
              <a:latin typeface="+mn-lt"/>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2264744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2AB8C25-7597-2A6D-2E2C-0CD8B85FBEFB}"/>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Dental</a:t>
            </a:r>
          </a:p>
        </p:txBody>
      </p:sp>
      <p:sp>
        <p:nvSpPr>
          <p:cNvPr id="3" name="TextBox 4">
            <a:extLst>
              <a:ext uri="{FF2B5EF4-FFF2-40B4-BE49-F238E27FC236}">
                <a16:creationId xmlns:a16="http://schemas.microsoft.com/office/drawing/2014/main" id="{3B60BC37-F290-920B-799E-AF69E0D748FB}"/>
              </a:ext>
            </a:extLst>
          </p:cNvPr>
          <p:cNvSpPr txBox="1">
            <a:spLocks noGrp="1" noChangeArrowheads="1"/>
          </p:cNvSpPr>
          <p:nvPr>
            <p:ph type="body" sz="quarter" idx="11"/>
          </p:nvPr>
        </p:nvSpPr>
        <p:spPr bwMode="auto">
          <a:xfrm>
            <a:off x="457199" y="1427852"/>
            <a:ext cx="54824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fontAlgn="base">
              <a:spcBef>
                <a:spcPct val="0"/>
              </a:spcBef>
              <a:spcAft>
                <a:spcPts val="1200"/>
              </a:spcAft>
              <a:buNone/>
              <a:defRPr/>
            </a:pPr>
            <a:r>
              <a:rPr lang="en-US" altLang="en-US" sz="1600" b="1" dirty="0">
                <a:solidFill>
                  <a:prstClr val="black"/>
                </a:solidFill>
                <a:latin typeface="Calibri"/>
                <a:ea typeface="Roboto Light" panose="02000000000000000000" pitchFamily="2" charset="0"/>
                <a:cs typeface="Calibri Light" panose="020F0302020204030204" pitchFamily="34" charset="0"/>
              </a:rPr>
              <a:t>The Dental Choice provider network includes:</a:t>
            </a:r>
          </a:p>
          <a:p>
            <a:pPr marL="285737" indent="-285737" eaLnBrk="1" hangingPunct="1">
              <a:spcBef>
                <a:spcPts val="0"/>
              </a:spcBef>
              <a:spcAft>
                <a:spcPts val="600"/>
              </a:spcAft>
              <a:buSzPct val="100000"/>
              <a:buFont typeface="Arial" panose="020B0604020202020204" pitchFamily="34" charset="0"/>
              <a:buChar char="•"/>
              <a:defRPr/>
            </a:pP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60,000+ dentists nationwide</a:t>
            </a:r>
          </a:p>
          <a:p>
            <a:pPr marL="0" indent="0">
              <a:spcAft>
                <a:spcPts val="1200"/>
              </a:spcAft>
              <a:buClr>
                <a:srgbClr val="0085CA"/>
              </a:buClr>
              <a:buNone/>
              <a:defRPr/>
            </a:pPr>
            <a:r>
              <a:rPr lang="en-US" sz="1600" b="1" dirty="0">
                <a:ea typeface="Roboto Light" panose="02000000000000000000" pitchFamily="2" charset="0"/>
                <a:cs typeface="Calibri Light" panose="020F0302020204030204" pitchFamily="34" charset="0"/>
              </a:rPr>
              <a:t>What’s included</a:t>
            </a:r>
          </a:p>
          <a:p>
            <a:pPr marL="285737" indent="-285737">
              <a:spcBef>
                <a:spcPts val="0"/>
              </a:spcBef>
              <a:spcAft>
                <a:spcPts val="600"/>
              </a:spcAft>
              <a:buSzPct val="100000"/>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Comprehensive care that covers common dental needs</a:t>
            </a:r>
          </a:p>
          <a:p>
            <a:pPr marL="285737" indent="-285737">
              <a:spcBef>
                <a:spcPts val="0"/>
              </a:spcBef>
              <a:spcAft>
                <a:spcPts val="600"/>
              </a:spcAft>
              <a:buSzPct val="100000"/>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Waivable deductible for preventive care</a:t>
            </a:r>
          </a:p>
          <a:p>
            <a:pPr marL="0" indent="0">
              <a:spcBef>
                <a:spcPts val="0"/>
              </a:spcBef>
              <a:spcAft>
                <a:spcPts val="600"/>
              </a:spcAft>
              <a:buClr>
                <a:srgbClr val="0085CA"/>
              </a:buClr>
              <a:buSzPct val="10000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A dental plan’s annual maximum is different from that of medical plans, which have an out-of-pocket maximum. A dental annual maximum is the total your dental plan will pay toward your care during any one plan year. </a:t>
            </a:r>
          </a:p>
          <a:p>
            <a:pPr marL="285737" indent="-285737" eaLnBrk="1" hangingPunct="1">
              <a:spcAft>
                <a:spcPts val="1200"/>
              </a:spcAft>
              <a:buClr>
                <a:srgbClr val="0085CA"/>
              </a:buClr>
              <a:buSzPct val="100000"/>
              <a:buFont typeface="Arial" panose="020B0604020202020204" pitchFamily="34" charset="0"/>
              <a:buChar char="•"/>
              <a:defRPr/>
            </a:pPr>
            <a:endParaRPr lang="en-US" altLang="en-US" sz="1400" dirty="0">
              <a:highlight>
                <a:srgbClr val="FFFF00"/>
              </a:highlight>
              <a:latin typeface="Calibri Light" panose="020F0302020204030204" pitchFamily="34" charset="0"/>
              <a:ea typeface="Roboto Light" panose="02000000000000000000" pitchFamily="2" charset="0"/>
              <a:cs typeface="Calibri Light" panose="020F0302020204030204" pitchFamily="34" charset="0"/>
            </a:endParaRPr>
          </a:p>
        </p:txBody>
      </p:sp>
      <p:sp>
        <p:nvSpPr>
          <p:cNvPr id="4" name="TextBox 5">
            <a:extLst>
              <a:ext uri="{FF2B5EF4-FFF2-40B4-BE49-F238E27FC236}">
                <a16:creationId xmlns:a16="http://schemas.microsoft.com/office/drawing/2014/main" id="{DAF59BB0-9C98-7AAF-618D-E471C2DD07EC}"/>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5" name="Text Placeholder 5">
            <a:extLst>
              <a:ext uri="{FF2B5EF4-FFF2-40B4-BE49-F238E27FC236}">
                <a16:creationId xmlns:a16="http://schemas.microsoft.com/office/drawing/2014/main" id="{379F0F02-7973-745A-CC30-99C624ADD052}"/>
              </a:ext>
            </a:extLst>
          </p:cNvPr>
          <p:cNvSpPr>
            <a:spLocks noGrp="1"/>
          </p:cNvSpPr>
          <p:nvPr>
            <p:ph type="body" sz="quarter" idx="12"/>
          </p:nvPr>
        </p:nvSpPr>
        <p:spPr>
          <a:xfrm>
            <a:off x="457200" y="883740"/>
            <a:ext cx="5482463" cy="292100"/>
          </a:xfrm>
        </p:spPr>
        <p:txBody>
          <a:bodyPr>
            <a:noAutofit/>
          </a:bodyPr>
          <a:lstStyle/>
          <a:p>
            <a:r>
              <a:rPr lang="en-US" altLang="en-US" dirty="0">
                <a:latin typeface="+mj-lt"/>
                <a:ea typeface="Roboto" panose="02000000000000000000" pitchFamily="2" charset="0"/>
                <a:cs typeface="Calibri Light" panose="020F0302020204030204" pitchFamily="34" charset="0"/>
              </a:rPr>
              <a:t>Healthy oral habits are linked to overall health</a:t>
            </a:r>
          </a:p>
          <a:p>
            <a:endParaRPr lang="en-US" dirty="0">
              <a:latin typeface="+mj-lt"/>
            </a:endParaRPr>
          </a:p>
        </p:txBody>
      </p:sp>
      <p:pic>
        <p:nvPicPr>
          <p:cNvPr id="6" name="Picture 5">
            <a:extLst>
              <a:ext uri="{FF2B5EF4-FFF2-40B4-BE49-F238E27FC236}">
                <a16:creationId xmlns:a16="http://schemas.microsoft.com/office/drawing/2014/main" id="{6464D6CF-BF67-64AC-63B8-745D9AC58433}"/>
              </a:ext>
            </a:extLst>
          </p:cNvPr>
          <p:cNvPicPr preferRelativeResize="0">
            <a:picLocks/>
          </p:cNvPicPr>
          <p:nvPr/>
        </p:nvPicPr>
        <p:blipFill rotWithShape="1">
          <a:blip r:embed="rId2"/>
          <a:srcRect l="46241" r="7362"/>
          <a:stretch/>
        </p:blipFill>
        <p:spPr>
          <a:xfrm>
            <a:off x="5870448" y="0"/>
            <a:ext cx="3273552" cy="4700016"/>
          </a:xfrm>
          <a:prstGeom prst="rect">
            <a:avLst/>
          </a:prstGeom>
        </p:spPr>
      </p:pic>
      <p:sp>
        <p:nvSpPr>
          <p:cNvPr id="7" name="TextBox 6">
            <a:extLst>
              <a:ext uri="{FF2B5EF4-FFF2-40B4-BE49-F238E27FC236}">
                <a16:creationId xmlns:a16="http://schemas.microsoft.com/office/drawing/2014/main" id="{0A595BCB-DDC7-2F29-249C-05764CA4F812}"/>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Visit premera.com/dentalhealth to find a dentist and get cost estimates</a:t>
            </a:r>
            <a:endParaRPr lang="en-US" altLang="en-US" sz="1051" b="1" dirty="0">
              <a:solidFill>
                <a:srgbClr val="0085CA"/>
              </a:solidFill>
              <a:latin typeface="+mn-lt"/>
              <a:ea typeface="Roboto"/>
              <a:cs typeface="Calibri" panose="020F0502020204030204" pitchFamily="34" charset="0"/>
            </a:endParaRPr>
          </a:p>
        </p:txBody>
      </p:sp>
    </p:spTree>
    <p:extLst>
      <p:ext uri="{BB962C8B-B14F-4D97-AF65-F5344CB8AC3E}">
        <p14:creationId xmlns:p14="http://schemas.microsoft.com/office/powerpoint/2010/main" val="32906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51FB-5FBF-638F-0C2B-7AB49A858737}"/>
              </a:ext>
            </a:extLst>
          </p:cNvPr>
          <p:cNvSpPr>
            <a:spLocks noGrp="1"/>
          </p:cNvSpPr>
          <p:nvPr>
            <p:ph type="ctrTitle"/>
          </p:nvPr>
        </p:nvSpPr>
        <p:spPr>
          <a:xfrm>
            <a:off x="274638" y="1392238"/>
            <a:ext cx="8594725" cy="865187"/>
          </a:xfrm>
        </p:spPr>
        <p:txBody>
          <a:bodyPr/>
          <a:lstStyle/>
          <a:p>
            <a:r>
              <a:rPr lang="en-US" dirty="0">
                <a:highlight>
                  <a:srgbClr val="00FF00"/>
                </a:highlight>
                <a:latin typeface="Times New Roman" panose="02020603050405020304" pitchFamily="18" charset="0"/>
                <a:cs typeface="Times New Roman" panose="02020603050405020304" pitchFamily="18" charset="0"/>
              </a:rPr>
              <a:t>Group Name</a:t>
            </a:r>
          </a:p>
        </p:txBody>
      </p:sp>
      <p:sp>
        <p:nvSpPr>
          <p:cNvPr id="6" name="Subtitle 2">
            <a:extLst>
              <a:ext uri="{FF2B5EF4-FFF2-40B4-BE49-F238E27FC236}">
                <a16:creationId xmlns:a16="http://schemas.microsoft.com/office/drawing/2014/main" id="{682E35C1-FD81-17F0-599F-CA70C546FD0C}"/>
              </a:ext>
            </a:extLst>
          </p:cNvPr>
          <p:cNvSpPr>
            <a:spLocks noGrp="1"/>
          </p:cNvSpPr>
          <p:nvPr>
            <p:ph type="subTitle" idx="1"/>
          </p:nvPr>
        </p:nvSpPr>
        <p:spPr>
          <a:xfrm>
            <a:off x="274638" y="2846388"/>
            <a:ext cx="8594725" cy="1190625"/>
          </a:xfrm>
        </p:spPr>
        <p:txBody>
          <a:bodyPr/>
          <a:lstStyle/>
          <a:p>
            <a:r>
              <a:rPr lang="en-US" dirty="0">
                <a:highlight>
                  <a:srgbClr val="00FF00"/>
                </a:highlight>
                <a:latin typeface="+mj-lt"/>
              </a:rPr>
              <a:t>Open Enrollment</a:t>
            </a:r>
          </a:p>
          <a:p>
            <a:r>
              <a:rPr lang="en-US" dirty="0">
                <a:highlight>
                  <a:srgbClr val="00FF00"/>
                </a:highlight>
                <a:latin typeface="+mj-lt"/>
              </a:rPr>
              <a:t>Month Year</a:t>
            </a:r>
          </a:p>
        </p:txBody>
      </p:sp>
    </p:spTree>
    <p:extLst>
      <p:ext uri="{BB962C8B-B14F-4D97-AF65-F5344CB8AC3E}">
        <p14:creationId xmlns:p14="http://schemas.microsoft.com/office/powerpoint/2010/main" val="4108188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03C1EF3-03FC-9241-1008-16E3456A0D35}"/>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Pharmacy</a:t>
            </a:r>
          </a:p>
        </p:txBody>
      </p:sp>
      <p:sp>
        <p:nvSpPr>
          <p:cNvPr id="3" name="TextBox 4">
            <a:extLst>
              <a:ext uri="{FF2B5EF4-FFF2-40B4-BE49-F238E27FC236}">
                <a16:creationId xmlns:a16="http://schemas.microsoft.com/office/drawing/2014/main" id="{3867D853-6866-B596-82CF-B709F5D01A94}"/>
              </a:ext>
            </a:extLst>
          </p:cNvPr>
          <p:cNvSpPr txBox="1">
            <a:spLocks noGrp="1" noChangeArrowheads="1"/>
          </p:cNvSpPr>
          <p:nvPr>
            <p:ph type="body" sz="quarter" idx="11"/>
          </p:nvPr>
        </p:nvSpPr>
        <p:spPr bwMode="auto">
          <a:xfrm>
            <a:off x="457199" y="1065825"/>
            <a:ext cx="5413249" cy="33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288"/>
              </a:spcBef>
              <a:buNone/>
            </a:pP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When you fill a prescription at the pharmacy, you pay a designated copay or coinsurance (the fixed amount you pay at the time of service). Your copay or coinsurance depends on which tier, or level, the drug is assigned to. </a:t>
            </a:r>
          </a:p>
          <a:p>
            <a:pPr marL="0" indent="0">
              <a:spcBef>
                <a:spcPts val="144"/>
              </a:spcBef>
              <a:buNone/>
              <a:defRPr/>
            </a:pPr>
            <a:r>
              <a:rPr lang="en-US" sz="1400" b="1" dirty="0">
                <a:latin typeface="+mn-lt"/>
                <a:ea typeface="Roboto Light" panose="02000000000000000000" pitchFamily="2" charset="0"/>
                <a:cs typeface="Calibri Light" panose="020F0302020204030204" pitchFamily="34" charset="0"/>
              </a:rPr>
              <a:t>Ways you can save</a:t>
            </a:r>
          </a:p>
          <a:p>
            <a:pPr marL="342900" indent="-342900">
              <a:spcBef>
                <a:spcPts val="144"/>
              </a:spcBef>
              <a:buFont typeface="+mj-lt"/>
              <a:buAutoNum type="arabicPeriod"/>
              <a:defRPr/>
            </a:pPr>
            <a:r>
              <a:rPr lang="en-US" sz="1400" b="1" dirty="0">
                <a:latin typeface="+mn-lt"/>
                <a:ea typeface="Roboto Light" panose="02000000000000000000" pitchFamily="2" charset="0"/>
                <a:cs typeface="Calibri Light" panose="020F0302020204030204" pitchFamily="34" charset="0"/>
              </a:rPr>
              <a:t>Go generic – </a:t>
            </a:r>
            <a:r>
              <a:rPr lang="en-US" sz="1400" dirty="0">
                <a:latin typeface="Calibri Light" panose="020F0302020204030204" pitchFamily="34" charset="0"/>
                <a:ea typeface="Roboto Light" panose="02000000000000000000" pitchFamily="2" charset="0"/>
                <a:cs typeface="Calibri Light" panose="020F0302020204030204" pitchFamily="34" charset="0"/>
              </a:rPr>
              <a:t>Ask your doctor or pharmacy about equally effective alternatives. </a:t>
            </a:r>
            <a:r>
              <a:rPr lang="en-US" sz="14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Your plan compares </a:t>
            </a:r>
            <a:r>
              <a:rPr lang="en-US" sz="1400" kern="0" dirty="0">
                <a:solidFill>
                  <a:srgbClr val="000000"/>
                </a:solidFill>
                <a:effectLst/>
                <a:highlight>
                  <a:srgbClr val="00FF00"/>
                </a:highlight>
                <a:latin typeface="Calibri Light" panose="020F0302020204030204" pitchFamily="34" charset="0"/>
                <a:ea typeface="Calibri" panose="020F0502020204030204" pitchFamily="34" charset="0"/>
                <a:cs typeface="Calibri Light" panose="020F0302020204030204" pitchFamily="34" charset="0"/>
              </a:rPr>
              <a:t>discount card prices to the regular plan price on certain generic drugs—and you get the lowest cost. </a:t>
            </a:r>
            <a:r>
              <a:rPr lang="en-US" sz="1400" kern="0" dirty="0">
                <a:solidFill>
                  <a:srgbClr val="000000"/>
                </a:solidFill>
                <a:highlight>
                  <a:srgbClr val="00FF00"/>
                </a:highlight>
                <a:latin typeface="Calibri Light" panose="020F0302020204030204" pitchFamily="34" charset="0"/>
                <a:ea typeface="Calibri" panose="020F0502020204030204" pitchFamily="34" charset="0"/>
                <a:cs typeface="Calibri Light" panose="020F0302020204030204" pitchFamily="34" charset="0"/>
              </a:rPr>
              <a:t>P</a:t>
            </a:r>
            <a:r>
              <a:rPr lang="en-US" sz="1400" kern="0" dirty="0">
                <a:solidFill>
                  <a:srgbClr val="000000"/>
                </a:solidFill>
                <a:effectLst/>
                <a:highlight>
                  <a:srgbClr val="00FF00"/>
                </a:highlight>
                <a:latin typeface="Calibri Light" panose="020F0302020204030204" pitchFamily="34" charset="0"/>
                <a:ea typeface="Calibri" panose="020F0502020204030204" pitchFamily="34" charset="0"/>
                <a:cs typeface="Calibri Light" panose="020F0302020204030204" pitchFamily="34" charset="0"/>
              </a:rPr>
              <a:t>ayment applies toward your annual deductible and out-of-pocket maximum. </a:t>
            </a:r>
            <a:r>
              <a:rPr lang="en-US" sz="1400" kern="0" dirty="0">
                <a:solidFill>
                  <a:srgbClr val="000000"/>
                </a:solidFill>
                <a:highlight>
                  <a:srgbClr val="00FF00"/>
                </a:highlight>
                <a:latin typeface="Calibri Light" panose="020F0302020204030204" pitchFamily="34" charset="0"/>
                <a:ea typeface="Calibri" panose="020F0502020204030204" pitchFamily="34" charset="0"/>
                <a:cs typeface="Calibri Light" panose="020F0302020204030204" pitchFamily="34" charset="0"/>
              </a:rPr>
              <a:t>N</a:t>
            </a:r>
            <a:r>
              <a:rPr lang="en-US" sz="1400" kern="0" dirty="0">
                <a:solidFill>
                  <a:srgbClr val="000000"/>
                </a:solidFill>
                <a:effectLst/>
                <a:highlight>
                  <a:srgbClr val="00FF00"/>
                </a:highlight>
                <a:latin typeface="Calibri Light" panose="020F0302020204030204" pitchFamily="34" charset="0"/>
                <a:ea typeface="Calibri" panose="020F0502020204030204" pitchFamily="34" charset="0"/>
                <a:cs typeface="Calibri Light" panose="020F0302020204030204" pitchFamily="34" charset="0"/>
              </a:rPr>
              <a:t>o need to sign up. Discount applied automatically. </a:t>
            </a:r>
            <a:endParaRPr lang="en-US" sz="14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endParaRPr>
          </a:p>
          <a:p>
            <a:pPr marL="342900" indent="-342900">
              <a:spcBef>
                <a:spcPts val="144"/>
              </a:spcBef>
              <a:buFont typeface="+mj-lt"/>
              <a:buAutoNum type="arabicPeriod"/>
              <a:defRPr/>
            </a:pPr>
            <a:r>
              <a:rPr lang="en-US" sz="1400" b="1" dirty="0">
                <a:latin typeface="+mn-lt"/>
                <a:ea typeface="Roboto Light" panose="02000000000000000000" pitchFamily="2" charset="0"/>
                <a:cs typeface="Calibri Light" panose="020F0302020204030204" pitchFamily="34" charset="0"/>
              </a:rPr>
              <a:t>Use mail order – </a:t>
            </a:r>
            <a:r>
              <a:rPr lang="en-US" sz="1400" dirty="0">
                <a:latin typeface="Calibri Light" panose="020F0302020204030204" pitchFamily="34" charset="0"/>
                <a:ea typeface="Roboto Light" panose="02000000000000000000" pitchFamily="2" charset="0"/>
                <a:cs typeface="Calibri Light" panose="020F0302020204030204" pitchFamily="34" charset="0"/>
              </a:rPr>
              <a:t>Skip the line at the pharmacy and get a 90-day supply delivered to your home from Express Scripts Pharmacy.</a:t>
            </a:r>
          </a:p>
          <a:p>
            <a:pPr marL="342900" indent="-342900">
              <a:spcBef>
                <a:spcPts val="144"/>
              </a:spcBef>
              <a:buFont typeface="+mj-lt"/>
              <a:buAutoNum type="arabicPeriod"/>
              <a:defRPr/>
            </a:pPr>
            <a:r>
              <a:rPr lang="en-US" sz="1400" b="1" dirty="0">
                <a:highlight>
                  <a:srgbClr val="00FF00"/>
                </a:highlight>
                <a:latin typeface="+mn-lt"/>
                <a:ea typeface="Roboto Light" panose="02000000000000000000" pitchFamily="2" charset="0"/>
                <a:cs typeface="Calibri Light" panose="020F0302020204030204" pitchFamily="34" charset="0"/>
              </a:rPr>
              <a:t>Rx Savings Solutions – </a:t>
            </a:r>
            <a:r>
              <a:rPr lang="en-US" sz="14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Get alerts when you’re spending too much on prescriptions and compare drug costs.</a:t>
            </a:r>
            <a:endParaRPr lang="en-US" altLang="en-US" sz="14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1200"/>
              </a:spcAft>
              <a:buNone/>
            </a:pPr>
            <a:endParaRPr lang="en-US" altLang="en-US" sz="1400" dirty="0">
              <a:highlight>
                <a:srgbClr val="FFFF00"/>
              </a:highlight>
              <a:latin typeface="Calibri Light" panose="020F0302020204030204" pitchFamily="34" charset="0"/>
              <a:ea typeface="Roboto Light" panose="02000000000000000000" pitchFamily="2" charset="0"/>
              <a:cs typeface="Calibri Light" panose="020F0302020204030204" pitchFamily="34" charset="0"/>
            </a:endParaRPr>
          </a:p>
        </p:txBody>
      </p:sp>
      <p:sp>
        <p:nvSpPr>
          <p:cNvPr id="4" name="TextBox 5">
            <a:extLst>
              <a:ext uri="{FF2B5EF4-FFF2-40B4-BE49-F238E27FC236}">
                <a16:creationId xmlns:a16="http://schemas.microsoft.com/office/drawing/2014/main" id="{338F07EA-A2DD-1005-AFBD-17F96CC66279}"/>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5" name="Text Placeholder 5">
            <a:extLst>
              <a:ext uri="{FF2B5EF4-FFF2-40B4-BE49-F238E27FC236}">
                <a16:creationId xmlns:a16="http://schemas.microsoft.com/office/drawing/2014/main" id="{FDA3EBCF-373B-768A-D958-18A7D9861191}"/>
              </a:ext>
            </a:extLst>
          </p:cNvPr>
          <p:cNvSpPr>
            <a:spLocks noGrp="1"/>
          </p:cNvSpPr>
          <p:nvPr>
            <p:ph type="body" sz="quarter" idx="12"/>
          </p:nvPr>
        </p:nvSpPr>
        <p:spPr>
          <a:xfrm>
            <a:off x="457200" y="710462"/>
            <a:ext cx="5482463" cy="292100"/>
          </a:xfrm>
        </p:spPr>
        <p:txBody>
          <a:bodyPr>
            <a:noAutofit/>
          </a:bodyPr>
          <a:lstStyle/>
          <a:p>
            <a:pPr>
              <a:spcBef>
                <a:spcPct val="0"/>
              </a:spcBef>
              <a:spcAft>
                <a:spcPts val="1200"/>
              </a:spcAft>
              <a:buNone/>
            </a:pPr>
            <a:r>
              <a:rPr lang="en-US" altLang="en-US" sz="1600" dirty="0">
                <a:latin typeface="+mn-lt"/>
                <a:ea typeface="Roboto Light" panose="02000000000000000000" pitchFamily="2" charset="0"/>
                <a:cs typeface="Calibri Light" panose="020F0302020204030204" pitchFamily="34" charset="0"/>
              </a:rPr>
              <a:t>Your health plan provides coverage for prescription medications </a:t>
            </a:r>
          </a:p>
          <a:p>
            <a:endParaRPr lang="en-US" dirty="0">
              <a:latin typeface="+mj-lt"/>
            </a:endParaRPr>
          </a:p>
        </p:txBody>
      </p:sp>
      <p:pic>
        <p:nvPicPr>
          <p:cNvPr id="6" name="Picture 5">
            <a:extLst>
              <a:ext uri="{FF2B5EF4-FFF2-40B4-BE49-F238E27FC236}">
                <a16:creationId xmlns:a16="http://schemas.microsoft.com/office/drawing/2014/main" id="{03AD664F-D79A-35A1-1F95-27011E075257}"/>
              </a:ext>
            </a:extLst>
          </p:cNvPr>
          <p:cNvPicPr preferRelativeResize="0">
            <a:picLocks/>
          </p:cNvPicPr>
          <p:nvPr/>
        </p:nvPicPr>
        <p:blipFill rotWithShape="1">
          <a:blip r:embed="rId2"/>
          <a:srcRect l="28097" r="25505"/>
          <a:stretch/>
        </p:blipFill>
        <p:spPr>
          <a:xfrm>
            <a:off x="5870448" y="0"/>
            <a:ext cx="3273552" cy="4700016"/>
          </a:xfrm>
          <a:prstGeom prst="rect">
            <a:avLst/>
          </a:prstGeom>
        </p:spPr>
      </p:pic>
      <p:sp>
        <p:nvSpPr>
          <p:cNvPr id="7" name="TextBox 6">
            <a:extLst>
              <a:ext uri="{FF2B5EF4-FFF2-40B4-BE49-F238E27FC236}">
                <a16:creationId xmlns:a16="http://schemas.microsoft.com/office/drawing/2014/main" id="{98B10070-3591-E71A-0150-2786C70841C7}"/>
              </a:ext>
            </a:extLst>
          </p:cNvPr>
          <p:cNvSpPr txBox="1">
            <a:spLocks noChangeArrowheads="1"/>
          </p:cNvSpPr>
          <p:nvPr/>
        </p:nvSpPr>
        <p:spPr bwMode="auto">
          <a:xfrm>
            <a:off x="457200" y="4353638"/>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Check out our Pharmacy Benefit Guide on premera.com</a:t>
            </a:r>
            <a:endParaRPr lang="en-US" altLang="en-US" sz="1051" b="1" dirty="0">
              <a:solidFill>
                <a:srgbClr val="0085CA"/>
              </a:solidFill>
              <a:latin typeface="+mn-lt"/>
              <a:ea typeface="Roboto"/>
              <a:cs typeface="Calibri" panose="020F0502020204030204" pitchFamily="34" charset="0"/>
            </a:endParaRPr>
          </a:p>
        </p:txBody>
      </p:sp>
      <p:sp>
        <p:nvSpPr>
          <p:cNvPr id="8" name="TextBox 7">
            <a:extLst>
              <a:ext uri="{FF2B5EF4-FFF2-40B4-BE49-F238E27FC236}">
                <a16:creationId xmlns:a16="http://schemas.microsoft.com/office/drawing/2014/main" id="{7669831D-7D15-C530-6C65-7ABBABA979CA}"/>
              </a:ext>
            </a:extLst>
          </p:cNvPr>
          <p:cNvSpPr txBox="1"/>
          <p:nvPr/>
        </p:nvSpPr>
        <p:spPr>
          <a:xfrm>
            <a:off x="408011" y="4174959"/>
            <a:ext cx="6447865" cy="230832"/>
          </a:xfrm>
          <a:prstGeom prst="rect">
            <a:avLst/>
          </a:prstGeom>
          <a:noFill/>
        </p:spPr>
        <p:txBody>
          <a:bodyPr wrap="square" rtlCol="0">
            <a:spAutoFit/>
          </a:bodyPr>
          <a:lstStyle/>
          <a:p>
            <a:r>
              <a:rPr lang="en-US" sz="900" dirty="0">
                <a:highlight>
                  <a:srgbClr val="00FF00"/>
                </a:highlight>
              </a:rPr>
              <a:t>Rx Savings Solutions is an independent company that provides prescription discount services on behalf of Premera B</a:t>
            </a:r>
            <a:r>
              <a:rPr lang="en-US" sz="900" dirty="0">
                <a:solidFill>
                  <a:srgbClr val="F8F8F8"/>
                </a:solidFill>
                <a:highlight>
                  <a:srgbClr val="00FF00"/>
                </a:highlight>
              </a:rPr>
              <a:t>lue Cross</a:t>
            </a:r>
            <a:r>
              <a:rPr lang="en-US" sz="900" dirty="0">
                <a:highlight>
                  <a:srgbClr val="00FF00"/>
                </a:highlight>
              </a:rPr>
              <a:t>.</a:t>
            </a:r>
          </a:p>
        </p:txBody>
      </p:sp>
    </p:spTree>
    <p:extLst>
      <p:ext uri="{BB962C8B-B14F-4D97-AF65-F5344CB8AC3E}">
        <p14:creationId xmlns:p14="http://schemas.microsoft.com/office/powerpoint/2010/main" val="3140388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03C1EF3-03FC-9241-1008-16E3456A0D35}"/>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Rx Savings Solutions</a:t>
            </a:r>
          </a:p>
        </p:txBody>
      </p:sp>
      <p:sp>
        <p:nvSpPr>
          <p:cNvPr id="3" name="TextBox 4">
            <a:extLst>
              <a:ext uri="{FF2B5EF4-FFF2-40B4-BE49-F238E27FC236}">
                <a16:creationId xmlns:a16="http://schemas.microsoft.com/office/drawing/2014/main" id="{3867D853-6866-B596-82CF-B709F5D01A94}"/>
              </a:ext>
            </a:extLst>
          </p:cNvPr>
          <p:cNvSpPr txBox="1">
            <a:spLocks noGrp="1" noChangeArrowheads="1"/>
          </p:cNvSpPr>
          <p:nvPr>
            <p:ph type="body" sz="quarter" idx="11"/>
          </p:nvPr>
        </p:nvSpPr>
        <p:spPr bwMode="auto">
          <a:xfrm>
            <a:off x="457199" y="1427852"/>
            <a:ext cx="5413249"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288"/>
              </a:spcBef>
              <a:spcAft>
                <a:spcPts val="1200"/>
              </a:spcAft>
              <a:buNone/>
            </a:pP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This free benefit helps you and others on your plan easily find the lowest-price option for prescription drugs. </a:t>
            </a:r>
          </a:p>
          <a:p>
            <a:pPr marL="0" indent="0">
              <a:spcBef>
                <a:spcPts val="288"/>
              </a:spcBef>
              <a:spcAft>
                <a:spcPts val="600"/>
              </a:spcAft>
              <a:buNone/>
              <a:defRPr/>
            </a:pPr>
            <a:r>
              <a:rPr lang="en-US" sz="1400" b="1" dirty="0">
                <a:latin typeface="+mn-lt"/>
                <a:ea typeface="Roboto Light" panose="02000000000000000000" pitchFamily="2" charset="0"/>
                <a:cs typeface="Calibri Light" panose="020F0302020204030204" pitchFamily="34" charset="0"/>
              </a:rPr>
              <a:t>How it works</a:t>
            </a:r>
          </a:p>
          <a:p>
            <a:pPr marL="342900" indent="-342900">
              <a:spcBef>
                <a:spcPts val="288"/>
              </a:spcBef>
              <a:spcAft>
                <a:spcPts val="600"/>
              </a:spcAft>
              <a:buFont typeface="+mj-lt"/>
              <a:buAutoNum type="arabicPeriod"/>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Check out what lower-cost prescriptions may be available under your health plan and compare prices at different pharmacies</a:t>
            </a:r>
          </a:p>
          <a:p>
            <a:pPr marL="342900" indent="-342900">
              <a:spcBef>
                <a:spcPts val="288"/>
              </a:spcBef>
              <a:spcAft>
                <a:spcPts val="600"/>
              </a:spcAft>
              <a:buFont typeface="+mj-lt"/>
              <a:buAutoNum type="arabicPeriod"/>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Rx Savings Solutions will handle everything with your doctor and pharmacy to switch your prescription to a lower-cost pharmacy.</a:t>
            </a:r>
          </a:p>
          <a:p>
            <a:pPr marL="342900" indent="-342900">
              <a:spcBef>
                <a:spcPts val="288"/>
              </a:spcBef>
              <a:spcAft>
                <a:spcPts val="600"/>
              </a:spcAft>
              <a:buFont typeface="+mj-lt"/>
              <a:buAutoNum type="arabicPeriod"/>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You’ll receive an email (or text message if you opt in to receive texts) any time you can spend less, taking the burden off you to find the lowest price on your medications.</a:t>
            </a: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1200"/>
              </a:spcAft>
              <a:buNone/>
            </a:pPr>
            <a:endParaRPr lang="en-US" altLang="en-US" sz="1400" dirty="0">
              <a:highlight>
                <a:srgbClr val="FFFF00"/>
              </a:highlight>
              <a:latin typeface="Calibri Light" panose="020F0302020204030204" pitchFamily="34" charset="0"/>
              <a:ea typeface="Roboto Light" panose="02000000000000000000" pitchFamily="2" charset="0"/>
              <a:cs typeface="Calibri Light" panose="020F0302020204030204" pitchFamily="34" charset="0"/>
            </a:endParaRPr>
          </a:p>
        </p:txBody>
      </p:sp>
      <p:sp>
        <p:nvSpPr>
          <p:cNvPr id="4" name="TextBox 5">
            <a:extLst>
              <a:ext uri="{FF2B5EF4-FFF2-40B4-BE49-F238E27FC236}">
                <a16:creationId xmlns:a16="http://schemas.microsoft.com/office/drawing/2014/main" id="{338F07EA-A2DD-1005-AFBD-17F96CC66279}"/>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5" name="Text Placeholder 5">
            <a:extLst>
              <a:ext uri="{FF2B5EF4-FFF2-40B4-BE49-F238E27FC236}">
                <a16:creationId xmlns:a16="http://schemas.microsoft.com/office/drawing/2014/main" id="{FDA3EBCF-373B-768A-D958-18A7D9861191}"/>
              </a:ext>
            </a:extLst>
          </p:cNvPr>
          <p:cNvSpPr>
            <a:spLocks noGrp="1"/>
          </p:cNvSpPr>
          <p:nvPr>
            <p:ph type="body" sz="quarter" idx="12"/>
          </p:nvPr>
        </p:nvSpPr>
        <p:spPr>
          <a:xfrm>
            <a:off x="457200" y="883740"/>
            <a:ext cx="5482463" cy="292100"/>
          </a:xfrm>
        </p:spPr>
        <p:txBody>
          <a:bodyPr>
            <a:noAutofit/>
          </a:bodyPr>
          <a:lstStyle/>
          <a:p>
            <a:pPr>
              <a:spcBef>
                <a:spcPct val="0"/>
              </a:spcBef>
              <a:spcAft>
                <a:spcPts val="1200"/>
              </a:spcAft>
              <a:buNone/>
            </a:pPr>
            <a:r>
              <a:rPr lang="en-US" altLang="en-US" sz="1600" dirty="0">
                <a:latin typeface="+mn-lt"/>
                <a:ea typeface="Roboto Light" panose="02000000000000000000" pitchFamily="2" charset="0"/>
                <a:cs typeface="Calibri Light" panose="020F0302020204030204" pitchFamily="34" charset="0"/>
              </a:rPr>
              <a:t>Lower your prescription drug costs today</a:t>
            </a:r>
          </a:p>
          <a:p>
            <a:endParaRPr lang="en-US" dirty="0">
              <a:latin typeface="+mj-lt"/>
            </a:endParaRPr>
          </a:p>
        </p:txBody>
      </p:sp>
      <p:pic>
        <p:nvPicPr>
          <p:cNvPr id="6" name="Picture 5">
            <a:extLst>
              <a:ext uri="{FF2B5EF4-FFF2-40B4-BE49-F238E27FC236}">
                <a16:creationId xmlns:a16="http://schemas.microsoft.com/office/drawing/2014/main" id="{03AD664F-D79A-35A1-1F95-27011E075257}"/>
              </a:ext>
            </a:extLst>
          </p:cNvPr>
          <p:cNvPicPr preferRelativeResize="0">
            <a:picLocks/>
          </p:cNvPicPr>
          <p:nvPr/>
        </p:nvPicPr>
        <p:blipFill>
          <a:blip r:embed="rId2"/>
          <a:srcRect l="26801" r="26801"/>
          <a:stretch/>
        </p:blipFill>
        <p:spPr>
          <a:xfrm>
            <a:off x="5870448" y="0"/>
            <a:ext cx="3273552" cy="4700016"/>
          </a:xfrm>
          <a:prstGeom prst="rect">
            <a:avLst/>
          </a:prstGeom>
        </p:spPr>
      </p:pic>
      <p:sp>
        <p:nvSpPr>
          <p:cNvPr id="7" name="TextBox 6">
            <a:extLst>
              <a:ext uri="{FF2B5EF4-FFF2-40B4-BE49-F238E27FC236}">
                <a16:creationId xmlns:a16="http://schemas.microsoft.com/office/drawing/2014/main" id="{98B10070-3591-E71A-0150-2786C70841C7}"/>
              </a:ext>
            </a:extLst>
          </p:cNvPr>
          <p:cNvSpPr txBox="1">
            <a:spLocks noChangeArrowheads="1"/>
          </p:cNvSpPr>
          <p:nvPr/>
        </p:nvSpPr>
        <p:spPr bwMode="auto">
          <a:xfrm>
            <a:off x="457200" y="4146994"/>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Activate your account at myrxss.com/premera</a:t>
            </a:r>
            <a:endParaRPr lang="en-US" altLang="en-US" sz="1600" b="1" dirty="0">
              <a:solidFill>
                <a:srgbClr val="0085CA"/>
              </a:solidFill>
              <a:latin typeface="+mn-lt"/>
              <a:ea typeface="Roboto"/>
              <a:cs typeface="Calibri" panose="020F0502020204030204" pitchFamily="34" charset="0"/>
            </a:endParaRPr>
          </a:p>
        </p:txBody>
      </p:sp>
      <p:sp>
        <p:nvSpPr>
          <p:cNvPr id="8" name="TextBox 7">
            <a:extLst>
              <a:ext uri="{FF2B5EF4-FFF2-40B4-BE49-F238E27FC236}">
                <a16:creationId xmlns:a16="http://schemas.microsoft.com/office/drawing/2014/main" id="{7669831D-7D15-C530-6C65-7ABBABA979CA}"/>
              </a:ext>
            </a:extLst>
          </p:cNvPr>
          <p:cNvSpPr txBox="1"/>
          <p:nvPr/>
        </p:nvSpPr>
        <p:spPr>
          <a:xfrm>
            <a:off x="403410" y="4505379"/>
            <a:ext cx="6447865" cy="230832"/>
          </a:xfrm>
          <a:prstGeom prst="rect">
            <a:avLst/>
          </a:prstGeom>
          <a:noFill/>
        </p:spPr>
        <p:txBody>
          <a:bodyPr wrap="square" rtlCol="0">
            <a:spAutoFit/>
          </a:bodyPr>
          <a:lstStyle/>
          <a:p>
            <a:r>
              <a:rPr lang="en-US" sz="900" dirty="0"/>
              <a:t>Rx Savings Solutions is an independent company that provides prescription discount services on behalf of Premera B</a:t>
            </a:r>
            <a:r>
              <a:rPr lang="en-US" sz="900" dirty="0">
                <a:solidFill>
                  <a:srgbClr val="F8F8F8"/>
                </a:solidFill>
              </a:rPr>
              <a:t>lue Cross</a:t>
            </a:r>
            <a:r>
              <a:rPr lang="en-US" sz="900" dirty="0"/>
              <a:t>.</a:t>
            </a:r>
          </a:p>
        </p:txBody>
      </p:sp>
      <p:pic>
        <p:nvPicPr>
          <p:cNvPr id="9" name="Picture 8">
            <a:extLst>
              <a:ext uri="{FF2B5EF4-FFF2-40B4-BE49-F238E27FC236}">
                <a16:creationId xmlns:a16="http://schemas.microsoft.com/office/drawing/2014/main" id="{EC3A021C-4041-71B3-9C1A-E2405B79630D}"/>
              </a:ext>
            </a:extLst>
          </p:cNvPr>
          <p:cNvPicPr>
            <a:picLocks noChangeAspect="1"/>
          </p:cNvPicPr>
          <p:nvPr/>
        </p:nvPicPr>
        <p:blipFill>
          <a:blip r:embed="rId4"/>
          <a:stretch>
            <a:fillRect/>
          </a:stretch>
        </p:blipFill>
        <p:spPr>
          <a:xfrm>
            <a:off x="7226286" y="2711054"/>
            <a:ext cx="1391442" cy="1397464"/>
          </a:xfrm>
          <a:prstGeom prst="rect">
            <a:avLst/>
          </a:prstGeom>
        </p:spPr>
      </p:pic>
    </p:spTree>
    <p:extLst>
      <p:ext uri="{BB962C8B-B14F-4D97-AF65-F5344CB8AC3E}">
        <p14:creationId xmlns:p14="http://schemas.microsoft.com/office/powerpoint/2010/main" val="288558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0132AE2-F7D0-4715-5213-D5AEBDD8E789}"/>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Pharmacy glossary</a:t>
            </a:r>
            <a:endParaRPr lang="en-US" dirty="0">
              <a:highlight>
                <a:srgbClr val="00FF00"/>
              </a:highlight>
              <a:latin typeface="Times New Roman" panose="02020603050405020304" pitchFamily="18" charset="0"/>
              <a:cs typeface="Times New Roman" panose="02020603050405020304" pitchFamily="18" charset="0"/>
            </a:endParaRPr>
          </a:p>
        </p:txBody>
      </p:sp>
      <p:sp>
        <p:nvSpPr>
          <p:cNvPr id="3" name="TextBox 4">
            <a:extLst>
              <a:ext uri="{FF2B5EF4-FFF2-40B4-BE49-F238E27FC236}">
                <a16:creationId xmlns:a16="http://schemas.microsoft.com/office/drawing/2014/main" id="{E3AE0C3A-5E12-C5F0-B242-A4FDEF039268}"/>
              </a:ext>
            </a:extLst>
          </p:cNvPr>
          <p:cNvSpPr txBox="1">
            <a:spLocks noGrp="1" noChangeArrowheads="1"/>
          </p:cNvSpPr>
          <p:nvPr>
            <p:ph type="body" sz="quarter" idx="11"/>
          </p:nvPr>
        </p:nvSpPr>
        <p:spPr bwMode="auto">
          <a:xfrm>
            <a:off x="457200" y="1167471"/>
            <a:ext cx="389479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1400" b="1" dirty="0">
                <a:latin typeface="+mn-lt"/>
                <a:ea typeface="Roboto Light" panose="02000000000000000000" pitchFamily="2" charset="0"/>
                <a:cs typeface="Calibri Light" panose="020F0302020204030204" pitchFamily="34" charset="0"/>
              </a:rPr>
              <a:t>Formulary: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a list of covered drugs.</a:t>
            </a:r>
          </a:p>
          <a:p>
            <a:pPr marL="0" indent="0">
              <a:spcBef>
                <a:spcPct val="0"/>
              </a:spcBef>
              <a:spcAft>
                <a:spcPts val="1200"/>
              </a:spcAft>
              <a:buNone/>
            </a:pPr>
            <a:r>
              <a:rPr lang="en-US" altLang="en-US" sz="1400" b="1" dirty="0">
                <a:latin typeface="+mn-lt"/>
                <a:ea typeface="Roboto Light" panose="02000000000000000000" pitchFamily="2" charset="0"/>
                <a:cs typeface="Calibri Light" panose="020F0302020204030204" pitchFamily="34" charset="0"/>
              </a:rPr>
              <a:t>Nonformulary: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medications that aren’t on the preferred drug list, often due to efficacy and/or price.</a:t>
            </a:r>
            <a:endParaRPr lang="en-US" altLang="en-US" sz="1400" b="1"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1200"/>
              </a:spcAft>
              <a:buNone/>
            </a:pPr>
            <a:r>
              <a:rPr lang="en-US" altLang="en-US" sz="1400" b="1" dirty="0">
                <a:latin typeface="+mn-lt"/>
                <a:ea typeface="Roboto Light" panose="02000000000000000000" pitchFamily="2" charset="0"/>
                <a:cs typeface="Calibri Light" panose="020F0302020204030204" pitchFamily="34" charset="0"/>
              </a:rPr>
              <a:t>Brand name: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a patented prescription drug that is produced by a single manufacturer.</a:t>
            </a:r>
            <a:endParaRPr lang="en-US" altLang="en-US" sz="1400" b="1"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1200"/>
              </a:spcAft>
              <a:buNone/>
            </a:pPr>
            <a:r>
              <a:rPr lang="en-US" altLang="en-US" sz="1400" b="1" dirty="0">
                <a:latin typeface="+mn-lt"/>
                <a:ea typeface="Roboto Light" panose="02000000000000000000" pitchFamily="2" charset="0"/>
                <a:cs typeface="Calibri Light" panose="020F0302020204030204" pitchFamily="34" charset="0"/>
              </a:rPr>
              <a:t>Generic: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a chemically equivalent—but often less expensive—copy of a brand name drug for which the patent has expired.</a:t>
            </a:r>
          </a:p>
          <a:p>
            <a:pPr marL="0" indent="0">
              <a:spcBef>
                <a:spcPct val="0"/>
              </a:spcBef>
              <a:spcAft>
                <a:spcPts val="1200"/>
              </a:spcAft>
              <a:buNone/>
            </a:pPr>
            <a:r>
              <a:rPr lang="en-US" altLang="en-US" sz="1400" b="1" dirty="0">
                <a:latin typeface="+mn-lt"/>
                <a:ea typeface="Roboto Light" panose="02000000000000000000" pitchFamily="2" charset="0"/>
                <a:cs typeface="Calibri Light" panose="020F0302020204030204" pitchFamily="34" charset="0"/>
              </a:rPr>
              <a:t>Single-source drug: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a drug that is patented and produced by a single manufacturer.</a:t>
            </a:r>
          </a:p>
          <a:p>
            <a:pPr fontAlgn="base">
              <a:spcBef>
                <a:spcPct val="0"/>
              </a:spcBef>
              <a:spcAft>
                <a:spcPts val="1200"/>
              </a:spcAft>
              <a:defRPr/>
            </a:pPr>
            <a:endParaRPr lang="en-US" altLang="en-US" sz="1400" b="1" dirty="0">
              <a:solidFill>
                <a:prstClr val="black"/>
              </a:solidFill>
              <a:highlight>
                <a:srgbClr val="FFFF00"/>
              </a:highlight>
              <a:latin typeface="Calibri"/>
              <a:ea typeface="Roboto Light" panose="02000000000000000000" pitchFamily="2" charset="0"/>
              <a:cs typeface="Calibri Light" panose="020F0302020204030204" pitchFamily="34" charset="0"/>
            </a:endParaRPr>
          </a:p>
        </p:txBody>
      </p:sp>
      <p:sp>
        <p:nvSpPr>
          <p:cNvPr id="4" name="TextBox 5">
            <a:extLst>
              <a:ext uri="{FF2B5EF4-FFF2-40B4-BE49-F238E27FC236}">
                <a16:creationId xmlns:a16="http://schemas.microsoft.com/office/drawing/2014/main" id="{0B128843-8B98-B29A-2B89-26AE70B64276}"/>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5" name="TextBox 4">
            <a:extLst>
              <a:ext uri="{FF2B5EF4-FFF2-40B4-BE49-F238E27FC236}">
                <a16:creationId xmlns:a16="http://schemas.microsoft.com/office/drawing/2014/main" id="{5E872F98-5878-D861-A184-24573CD5E2C7}"/>
              </a:ext>
            </a:extLst>
          </p:cNvPr>
          <p:cNvSpPr txBox="1">
            <a:spLocks noChangeArrowheads="1"/>
          </p:cNvSpPr>
          <p:nvPr/>
        </p:nvSpPr>
        <p:spPr bwMode="auto">
          <a:xfrm>
            <a:off x="4936386" y="1167470"/>
            <a:ext cx="3894794" cy="28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rtlCol="0">
            <a:spAutoFit/>
          </a:bodyPr>
          <a:lstStyle>
            <a:lvl1pPr marL="228600" indent="-228600" algn="l" defTabSz="457200" rtl="0" eaLnBrk="1" latinLnBrk="0" hangingPunct="1">
              <a:spcBef>
                <a:spcPct val="20000"/>
              </a:spcBef>
              <a:buSzPct val="75000"/>
              <a:buFont typeface="Arial" panose="020B0604020202020204" pitchFamily="34" charset="0"/>
              <a:buChar char="•"/>
              <a:defRPr sz="3200" kern="1200">
                <a:solidFill>
                  <a:schemeClr val="tx1"/>
                </a:solidFill>
                <a:latin typeface="Calibri" panose="020F0502020204030204" pitchFamily="34" charset="0"/>
                <a:ea typeface="+mn-ea"/>
                <a:cs typeface="Roboto Light"/>
              </a:defRPr>
            </a:lvl1pPr>
            <a:lvl2pPr marL="742950" indent="-285750" algn="l" defTabSz="457200" rtl="0" eaLnBrk="1" latinLnBrk="0" hangingPunct="1">
              <a:spcBef>
                <a:spcPct val="20000"/>
              </a:spcBef>
              <a:buClr>
                <a:schemeClr val="tx2"/>
              </a:buClr>
              <a:buSzPct val="60000"/>
              <a:buFont typeface="Arial" panose="020B0604020202020204" pitchFamily="34" charset="0"/>
              <a:buChar char="–"/>
              <a:defRPr sz="2800" kern="1200">
                <a:solidFill>
                  <a:schemeClr val="tx1"/>
                </a:solidFill>
                <a:latin typeface="Calibri" panose="020F0502020204030204" pitchFamily="34" charset="0"/>
                <a:ea typeface="+mn-ea"/>
                <a:cs typeface="Roboto Light"/>
              </a:defRPr>
            </a:lvl2pPr>
            <a:lvl3pPr marL="1143000" indent="-228600" algn="l" defTabSz="457200" rtl="0" eaLnBrk="1" latinLnBrk="0" hangingPunct="1">
              <a:spcBef>
                <a:spcPct val="20000"/>
              </a:spcBef>
              <a:buClr>
                <a:schemeClr val="tx2"/>
              </a:buClr>
              <a:buSzPct val="75000"/>
              <a:buFont typeface="Arial" panose="020B0604020202020204" pitchFamily="34" charset="0"/>
              <a:buChar char="•"/>
              <a:defRPr sz="2400" kern="1200">
                <a:solidFill>
                  <a:schemeClr val="tx1"/>
                </a:solidFill>
                <a:latin typeface="Calibri" panose="020F0502020204030204" pitchFamily="34" charset="0"/>
                <a:ea typeface="+mn-ea"/>
                <a:cs typeface="Roboto Light"/>
              </a:defRPr>
            </a:lvl3pPr>
            <a:lvl4pPr marL="1600200" indent="-228600" algn="l" defTabSz="457200" rtl="0" eaLnBrk="1" latinLnBrk="0" hangingPunct="1">
              <a:spcBef>
                <a:spcPct val="20000"/>
              </a:spcBef>
              <a:buClr>
                <a:schemeClr val="accent6"/>
              </a:buClr>
              <a:buSzPct val="60000"/>
              <a:buFont typeface="Arial" panose="020B0604020202020204" pitchFamily="34" charset="0"/>
              <a:buChar char="–"/>
              <a:defRPr sz="2000" kern="1200">
                <a:solidFill>
                  <a:schemeClr val="tx1"/>
                </a:solidFill>
                <a:latin typeface="Calibri" panose="020F0502020204030204" pitchFamily="34" charset="0"/>
                <a:ea typeface="+mn-ea"/>
                <a:cs typeface="Roboto Light"/>
              </a:defRPr>
            </a:lvl4pPr>
            <a:lvl5pPr marL="2057400" indent="-228600" algn="l" defTabSz="457200" rtl="0" eaLnBrk="1" latinLnBrk="0" hangingPunct="1">
              <a:spcBef>
                <a:spcPct val="20000"/>
              </a:spcBef>
              <a:buClr>
                <a:schemeClr val="accent6"/>
              </a:buClr>
              <a:buSzPct val="75000"/>
              <a:buFont typeface="Arial" panose="020B0604020202020204" pitchFamily="34" charset="0"/>
              <a:buChar char="»"/>
              <a:defRPr sz="2000" kern="1200">
                <a:solidFill>
                  <a:schemeClr val="tx1"/>
                </a:solidFill>
                <a:latin typeface="Calibri" panose="020F0502020204030204" pitchFamily="34" charset="0"/>
                <a:ea typeface="+mn-ea"/>
                <a:cs typeface="Roboto Light"/>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marL="0" indent="0">
              <a:spcAft>
                <a:spcPts val="1200"/>
              </a:spcAft>
              <a:buNone/>
              <a:defRPr/>
            </a:pPr>
            <a:r>
              <a:rPr lang="en-US" altLang="en-US" sz="1400" b="1" dirty="0">
                <a:latin typeface="+mn-lt"/>
                <a:ea typeface="Roboto Light" panose="02000000000000000000" pitchFamily="2" charset="0"/>
                <a:cs typeface="Calibri Light" panose="020F0302020204030204" pitchFamily="34" charset="0"/>
              </a:rPr>
              <a:t>Over-the-counter drug: </a:t>
            </a:r>
            <a:r>
              <a:rPr lang="en-US" altLang="en-US" sz="1400"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a retail drug product that does not require a prescription under federal or state law, often called OTC.</a:t>
            </a:r>
          </a:p>
          <a:p>
            <a:pPr marL="0" indent="0">
              <a:spcAft>
                <a:spcPts val="1200"/>
              </a:spcAft>
              <a:buNone/>
              <a:defRPr/>
            </a:pPr>
            <a:r>
              <a:rPr lang="en-US" altLang="en-US" sz="1400" b="1" dirty="0">
                <a:latin typeface="+mn-lt"/>
                <a:ea typeface="Roboto Light" panose="02000000000000000000" pitchFamily="2" charset="0"/>
                <a:cs typeface="Calibri Light" panose="020F0302020204030204" pitchFamily="34" charset="0"/>
              </a:rPr>
              <a:t>Mail-order drugs: </a:t>
            </a:r>
            <a:r>
              <a:rPr lang="en-US" altLang="en-US" sz="1400"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programs that deliver your maintenance drugs directly to you by mail for a reduced cost</a:t>
            </a:r>
          </a:p>
          <a:p>
            <a:pPr marL="0" indent="0">
              <a:spcAft>
                <a:spcPts val="1200"/>
              </a:spcAft>
              <a:buNone/>
            </a:pPr>
            <a:r>
              <a:rPr lang="en-US" altLang="en-US" sz="1400" b="1" dirty="0">
                <a:latin typeface="+mn-lt"/>
                <a:ea typeface="Roboto Light" panose="02000000000000000000" pitchFamily="2" charset="0"/>
                <a:cs typeface="Calibri Light" panose="020F0302020204030204" pitchFamily="34" charset="0"/>
              </a:rPr>
              <a:t>Tiers: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drug coverage levels that determine what you pay out of pocket for your prescriptions. These commonly include generic drugs, brand-name drugs, non-preferred/low-value drugs, and/or specialty drugs.</a:t>
            </a:r>
          </a:p>
        </p:txBody>
      </p:sp>
      <p:cxnSp>
        <p:nvCxnSpPr>
          <p:cNvPr id="6" name="Straight Connector 5">
            <a:extLst>
              <a:ext uri="{FF2B5EF4-FFF2-40B4-BE49-F238E27FC236}">
                <a16:creationId xmlns:a16="http://schemas.microsoft.com/office/drawing/2014/main" id="{62FEDD2F-798C-C3E5-1EBB-538ACC040E91}"/>
              </a:ext>
            </a:extLst>
          </p:cNvPr>
          <p:cNvCxnSpPr>
            <a:cxnSpLocks/>
          </p:cNvCxnSpPr>
          <p:nvPr/>
        </p:nvCxnSpPr>
        <p:spPr>
          <a:xfrm>
            <a:off x="4541727" y="1052688"/>
            <a:ext cx="0" cy="3484936"/>
          </a:xfrm>
          <a:prstGeom prst="line">
            <a:avLst/>
          </a:prstGeom>
          <a:ln w="190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379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245CA69-7D7D-B280-D0C2-56899B442CF5}"/>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Vision</a:t>
            </a:r>
          </a:p>
        </p:txBody>
      </p:sp>
      <p:sp>
        <p:nvSpPr>
          <p:cNvPr id="3" name="TextBox 4">
            <a:extLst>
              <a:ext uri="{FF2B5EF4-FFF2-40B4-BE49-F238E27FC236}">
                <a16:creationId xmlns:a16="http://schemas.microsoft.com/office/drawing/2014/main" id="{B8E1D95D-55B0-6B81-CDDE-140B47B1A6C7}"/>
              </a:ext>
            </a:extLst>
          </p:cNvPr>
          <p:cNvSpPr txBox="1">
            <a:spLocks noGrp="1" noChangeArrowheads="1"/>
          </p:cNvSpPr>
          <p:nvPr>
            <p:ph type="body" sz="quarter" idx="11"/>
          </p:nvPr>
        </p:nvSpPr>
        <p:spPr bwMode="auto">
          <a:xfrm>
            <a:off x="457199" y="1427852"/>
            <a:ext cx="5413249" cy="287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spcAft>
                <a:spcPts val="1200"/>
              </a:spcAft>
              <a:buNone/>
            </a:pPr>
            <a:r>
              <a:rPr lang="en-US" altLang="en-US" sz="1600" dirty="0">
                <a:latin typeface="Calibri Light"/>
                <a:ea typeface="Roboto Light"/>
                <a:cs typeface="Calibri Light"/>
              </a:rPr>
              <a:t>Annual preventive vision exams are covered in full when you see an in-network provider. And if you need contacts, eyewear, or other low-vision devices, those are covered, too.</a:t>
            </a:r>
          </a:p>
          <a:p>
            <a:pPr>
              <a:spcBef>
                <a:spcPct val="0"/>
              </a:spcBef>
              <a:spcAft>
                <a:spcPts val="1200"/>
              </a:spcAft>
              <a:buNone/>
            </a:pPr>
            <a:r>
              <a:rPr lang="en-US" altLang="en-US" sz="1800" b="1" dirty="0">
                <a:latin typeface="+mn-lt"/>
                <a:ea typeface="Roboto Light" panose="02000000000000000000" pitchFamily="2" charset="0"/>
                <a:cs typeface="Calibri Light" panose="020F0302020204030204" pitchFamily="34" charset="0"/>
              </a:rPr>
              <a:t>Your vision benefit</a:t>
            </a:r>
          </a:p>
          <a:p>
            <a:pPr>
              <a:spcBef>
                <a:spcPct val="0"/>
              </a:spcBef>
              <a:spcAft>
                <a:spcPts val="1200"/>
              </a:spcAft>
              <a:buNone/>
            </a:pPr>
            <a:r>
              <a:rPr lang="en-US" altLang="en-US" sz="1600" dirty="0">
                <a:latin typeface="Calibri Light" panose="020F0302020204030204" pitchFamily="34" charset="0"/>
                <a:ea typeface="Roboto Light" panose="02000000000000000000" pitchFamily="2" charset="0"/>
                <a:cs typeface="Calibri Light" panose="020F0302020204030204" pitchFamily="34" charset="0"/>
              </a:rPr>
              <a:t>Exam copay: </a:t>
            </a:r>
            <a:r>
              <a:rPr lang="en-US" altLang="en-US" sz="16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&lt;copay&gt;</a:t>
            </a:r>
          </a:p>
          <a:p>
            <a:pPr>
              <a:spcBef>
                <a:spcPct val="0"/>
              </a:spcBef>
              <a:spcAft>
                <a:spcPts val="1200"/>
              </a:spcAft>
              <a:buNone/>
            </a:pPr>
            <a:r>
              <a:rPr lang="en-US" altLang="en-US" sz="1600" dirty="0">
                <a:latin typeface="Calibri Light" panose="020F0302020204030204" pitchFamily="34" charset="0"/>
                <a:ea typeface="Roboto Light" panose="02000000000000000000" pitchFamily="2" charset="0"/>
                <a:cs typeface="Calibri Light" panose="020F0302020204030204" pitchFamily="34" charset="0"/>
              </a:rPr>
              <a:t>Your plan allows </a:t>
            </a:r>
            <a:r>
              <a:rPr lang="en-US" altLang="en-US" sz="16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&lt;number&gt;</a:t>
            </a:r>
            <a:r>
              <a:rPr lang="en-US" altLang="en-US" sz="1600" dirty="0">
                <a:latin typeface="Calibri Light" panose="020F0302020204030204" pitchFamily="34" charset="0"/>
                <a:ea typeface="Roboto Light" panose="02000000000000000000" pitchFamily="2" charset="0"/>
                <a:cs typeface="Calibri Light" panose="020F0302020204030204" pitchFamily="34" charset="0"/>
              </a:rPr>
              <a:t> vision exam(s) every </a:t>
            </a:r>
            <a:r>
              <a:rPr lang="en-US" altLang="en-US" sz="16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&lt;frequency&gt;</a:t>
            </a:r>
            <a:endParaRPr lang="en-US" altLang="en-US" sz="1600" dirty="0">
              <a:latin typeface="Calibri Light" panose="020F0302020204030204" pitchFamily="34" charset="0"/>
              <a:ea typeface="Roboto Light" panose="02000000000000000000" pitchFamily="2" charset="0"/>
              <a:cs typeface="Calibri Light" panose="020F0302020204030204" pitchFamily="34" charset="0"/>
            </a:endParaRPr>
          </a:p>
          <a:p>
            <a:pPr>
              <a:spcBef>
                <a:spcPct val="0"/>
              </a:spcBef>
              <a:spcAft>
                <a:spcPts val="1200"/>
              </a:spcAft>
              <a:buNone/>
            </a:pPr>
            <a:r>
              <a:rPr lang="en-US" altLang="en-US" sz="1600" dirty="0">
                <a:latin typeface="Calibri Light" panose="020F0302020204030204" pitchFamily="34" charset="0"/>
                <a:ea typeface="Roboto Light" panose="02000000000000000000" pitchFamily="2" charset="0"/>
                <a:cs typeface="Calibri Light" panose="020F0302020204030204" pitchFamily="34" charset="0"/>
              </a:rPr>
              <a:t>Hardware allowance: </a:t>
            </a:r>
            <a:r>
              <a:rPr lang="en-US" altLang="en-US" sz="16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&lt;dollar amount&gt;</a:t>
            </a:r>
            <a:r>
              <a:rPr lang="en-US" altLang="en-US" sz="1600" dirty="0">
                <a:latin typeface="Calibri Light" panose="020F0302020204030204" pitchFamily="34" charset="0"/>
                <a:ea typeface="Roboto Light" panose="02000000000000000000" pitchFamily="2" charset="0"/>
                <a:cs typeface="Calibri Light" panose="020F0302020204030204" pitchFamily="34" charset="0"/>
              </a:rPr>
              <a:t> every </a:t>
            </a:r>
            <a:r>
              <a:rPr lang="en-US" altLang="en-US" sz="16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&lt;frequency&gt;</a:t>
            </a:r>
            <a:r>
              <a:rPr lang="en-US" sz="1400" dirty="0">
                <a:latin typeface="Calibri Light" panose="020F0302020204030204" pitchFamily="34" charset="0"/>
                <a:ea typeface="Roboto Light" panose="02000000000000000000" pitchFamily="2" charset="0"/>
                <a:cs typeface="Calibri Light" panose="020F0302020204030204" pitchFamily="34" charset="0"/>
              </a:rPr>
              <a:t> </a:t>
            </a:r>
          </a:p>
          <a:p>
            <a:pPr marL="285737" indent="-285737" eaLnBrk="1" hangingPunct="1">
              <a:spcAft>
                <a:spcPts val="1200"/>
              </a:spcAft>
              <a:buClr>
                <a:srgbClr val="0085CA"/>
              </a:buClr>
              <a:buSzPct val="100000"/>
              <a:buFont typeface="Arial" panose="020B0604020202020204" pitchFamily="34" charset="0"/>
              <a:buChar char="•"/>
              <a:defRPr/>
            </a:pPr>
            <a:endParaRPr lang="en-US" altLang="en-US" sz="1400" dirty="0">
              <a:highlight>
                <a:srgbClr val="FFFF00"/>
              </a:highlight>
              <a:latin typeface="Calibri Light" panose="020F0302020204030204" pitchFamily="34" charset="0"/>
              <a:ea typeface="Roboto Light" panose="02000000000000000000" pitchFamily="2" charset="0"/>
              <a:cs typeface="Calibri Light" panose="020F0302020204030204" pitchFamily="34" charset="0"/>
            </a:endParaRPr>
          </a:p>
        </p:txBody>
      </p:sp>
      <p:sp>
        <p:nvSpPr>
          <p:cNvPr id="4" name="TextBox 5">
            <a:extLst>
              <a:ext uri="{FF2B5EF4-FFF2-40B4-BE49-F238E27FC236}">
                <a16:creationId xmlns:a16="http://schemas.microsoft.com/office/drawing/2014/main" id="{932DEECE-4E28-B98E-7C48-F51A8CE12F25}"/>
              </a:ext>
            </a:extLst>
          </p:cNvPr>
          <p:cNvSpPr txBox="1">
            <a:spLocks noChangeArrowheads="1"/>
          </p:cNvSpPr>
          <p:nvPr/>
        </p:nvSpPr>
        <p:spPr bwMode="auto">
          <a:xfrm>
            <a:off x="354222" y="18225"/>
            <a:ext cx="1722086"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5" name="Text Placeholder 5">
            <a:extLst>
              <a:ext uri="{FF2B5EF4-FFF2-40B4-BE49-F238E27FC236}">
                <a16:creationId xmlns:a16="http://schemas.microsoft.com/office/drawing/2014/main" id="{48F87DC0-B818-E603-3698-0985407085EB}"/>
              </a:ext>
            </a:extLst>
          </p:cNvPr>
          <p:cNvSpPr>
            <a:spLocks noGrp="1"/>
          </p:cNvSpPr>
          <p:nvPr>
            <p:ph type="body" sz="quarter" idx="12"/>
          </p:nvPr>
        </p:nvSpPr>
        <p:spPr>
          <a:xfrm>
            <a:off x="457200" y="883740"/>
            <a:ext cx="5482463" cy="292100"/>
          </a:xfrm>
        </p:spPr>
        <p:txBody>
          <a:bodyPr>
            <a:noAutofit/>
          </a:bodyPr>
          <a:lstStyle/>
          <a:p>
            <a:r>
              <a:rPr lang="en-US" altLang="en-US" dirty="0">
                <a:latin typeface="+mj-lt"/>
                <a:ea typeface="Roboto" panose="02000000000000000000" pitchFamily="2" charset="0"/>
                <a:cs typeface="Calibri Light" panose="020F0302020204030204" pitchFamily="34" charset="0"/>
              </a:rPr>
              <a:t>Your health plan comes with a vision benefit</a:t>
            </a:r>
          </a:p>
          <a:p>
            <a:endParaRPr lang="en-US" dirty="0">
              <a:latin typeface="+mj-lt"/>
            </a:endParaRPr>
          </a:p>
        </p:txBody>
      </p:sp>
      <p:pic>
        <p:nvPicPr>
          <p:cNvPr id="6" name="Picture 5">
            <a:extLst>
              <a:ext uri="{FF2B5EF4-FFF2-40B4-BE49-F238E27FC236}">
                <a16:creationId xmlns:a16="http://schemas.microsoft.com/office/drawing/2014/main" id="{453F94BF-C003-4240-F928-0D2A7A5A347F}"/>
              </a:ext>
            </a:extLst>
          </p:cNvPr>
          <p:cNvPicPr preferRelativeResize="0">
            <a:picLocks/>
          </p:cNvPicPr>
          <p:nvPr/>
        </p:nvPicPr>
        <p:blipFill rotWithShape="1">
          <a:blip r:embed="rId2"/>
          <a:srcRect l="52722" r="881"/>
          <a:stretch/>
        </p:blipFill>
        <p:spPr>
          <a:xfrm>
            <a:off x="5870448" y="0"/>
            <a:ext cx="3273552" cy="4700016"/>
          </a:xfrm>
          <a:prstGeom prst="rect">
            <a:avLst/>
          </a:prstGeom>
        </p:spPr>
      </p:pic>
      <p:sp>
        <p:nvSpPr>
          <p:cNvPr id="7" name="TextBox 6">
            <a:extLst>
              <a:ext uri="{FF2B5EF4-FFF2-40B4-BE49-F238E27FC236}">
                <a16:creationId xmlns:a16="http://schemas.microsoft.com/office/drawing/2014/main" id="{40C8786C-E97C-CE8D-7593-2B85F0869E90}"/>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To find an in-network provider, visit premera.com</a:t>
            </a:r>
            <a:endParaRPr lang="en-US" altLang="en-US" sz="1051" b="1" dirty="0">
              <a:solidFill>
                <a:srgbClr val="0085CA"/>
              </a:solidFill>
              <a:latin typeface="+mn-lt"/>
              <a:ea typeface="Roboto"/>
              <a:cs typeface="Calibri" panose="020F0502020204030204" pitchFamily="34" charset="0"/>
            </a:endParaRPr>
          </a:p>
        </p:txBody>
      </p:sp>
    </p:spTree>
    <p:extLst>
      <p:ext uri="{BB962C8B-B14F-4D97-AF65-F5344CB8AC3E}">
        <p14:creationId xmlns:p14="http://schemas.microsoft.com/office/powerpoint/2010/main" val="914471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827C1C-E7F4-2709-E192-129C85BD07E3}"/>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Find care</a:t>
            </a:r>
          </a:p>
        </p:txBody>
      </p:sp>
      <p:sp>
        <p:nvSpPr>
          <p:cNvPr id="3" name="Text Placeholder 2">
            <a:extLst>
              <a:ext uri="{FF2B5EF4-FFF2-40B4-BE49-F238E27FC236}">
                <a16:creationId xmlns:a16="http://schemas.microsoft.com/office/drawing/2014/main" id="{03ED1DEA-5C2C-6F24-D708-BE6326DF3F9D}"/>
              </a:ext>
            </a:extLst>
          </p:cNvPr>
          <p:cNvSpPr>
            <a:spLocks noGrp="1"/>
          </p:cNvSpPr>
          <p:nvPr>
            <p:ph type="body" sz="quarter" idx="11"/>
          </p:nvPr>
        </p:nvSpPr>
        <p:spPr>
          <a:xfrm>
            <a:off x="457200" y="1172620"/>
            <a:ext cx="4016325" cy="1009060"/>
          </a:xfrm>
        </p:spPr>
        <p:txBody>
          <a:bodyPr/>
          <a:lstStyle/>
          <a:p>
            <a:pPr marL="0" indent="0">
              <a:buNone/>
            </a:pPr>
            <a:r>
              <a:rPr lang="en-US" dirty="0">
                <a:latin typeface="Calibri Light" panose="020F0302020204030204" pitchFamily="34" charset="0"/>
                <a:cs typeface="Calibri Light" panose="020F0302020204030204" pitchFamily="34" charset="0"/>
              </a:rPr>
              <a:t>If you are a current member, sign in to your </a:t>
            </a:r>
            <a:r>
              <a:rPr lang="en-US" dirty="0">
                <a:solidFill>
                  <a:srgbClr val="0085CA"/>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Premera account online </a:t>
            </a:r>
            <a:r>
              <a:rPr lang="en-US" dirty="0">
                <a:latin typeface="Calibri Light" panose="020F0302020204030204" pitchFamily="34" charset="0"/>
                <a:cs typeface="Calibri Light" panose="020F0302020204030204" pitchFamily="34" charset="0"/>
              </a:rPr>
              <a:t>or on the </a:t>
            </a:r>
            <a:r>
              <a:rPr lang="en-US" dirty="0">
                <a:solidFill>
                  <a:srgbClr val="0085CA"/>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Premera app</a:t>
            </a:r>
            <a:r>
              <a:rPr lang="en-US" dirty="0">
                <a:latin typeface="Calibri Light" panose="020F0302020204030204" pitchFamily="34" charset="0"/>
                <a:cs typeface="Calibri Light" panose="020F0302020204030204" pitchFamily="34" charset="0"/>
              </a:rPr>
              <a:t>. </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b="1" dirty="0">
                <a:latin typeface="+mj-lt"/>
                <a:cs typeface="Calibri Light" panose="020F0302020204030204" pitchFamily="34" charset="0"/>
              </a:rPr>
              <a:t>Browse by category:</a:t>
            </a:r>
          </a:p>
          <a:p>
            <a:r>
              <a:rPr lang="en-US" dirty="0">
                <a:latin typeface="Calibri Light" panose="020F0302020204030204" pitchFamily="34" charset="0"/>
                <a:cs typeface="Calibri Light" panose="020F0302020204030204" pitchFamily="34" charset="0"/>
              </a:rPr>
              <a:t>Primary care</a:t>
            </a:r>
          </a:p>
          <a:p>
            <a:r>
              <a:rPr lang="en-US" dirty="0">
                <a:latin typeface="Calibri Light" panose="020F0302020204030204" pitchFamily="34" charset="0"/>
                <a:cs typeface="Calibri Light" panose="020F0302020204030204" pitchFamily="34" charset="0"/>
              </a:rPr>
              <a:t>Mental &amp; behavioral health</a:t>
            </a:r>
          </a:p>
          <a:p>
            <a:r>
              <a:rPr lang="en-US" dirty="0">
                <a:latin typeface="Calibri Light" panose="020F0302020204030204" pitchFamily="34" charset="0"/>
                <a:cs typeface="Calibri Light" panose="020F0302020204030204" pitchFamily="34" charset="0"/>
              </a:rPr>
              <a:t>Urgent care clinics</a:t>
            </a:r>
          </a:p>
          <a:p>
            <a:r>
              <a:rPr lang="en-US" dirty="0">
                <a:latin typeface="Calibri Light" panose="020F0302020204030204" pitchFamily="34" charset="0"/>
                <a:cs typeface="Calibri Light" panose="020F0302020204030204" pitchFamily="34" charset="0"/>
              </a:rPr>
              <a:t>Hospitals</a:t>
            </a:r>
          </a:p>
          <a:p>
            <a:r>
              <a:rPr lang="en-US" dirty="0">
                <a:latin typeface="Calibri Light" panose="020F0302020204030204" pitchFamily="34" charset="0"/>
                <a:cs typeface="Calibri Light" panose="020F0302020204030204" pitchFamily="34" charset="0"/>
              </a:rPr>
              <a:t>Services/procedures</a:t>
            </a:r>
          </a:p>
          <a:p>
            <a:pPr marL="0" indent="0">
              <a:buNone/>
            </a:pPr>
            <a:endParaRPr lang="en-US"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CEEEA0EE-8AA5-5143-EF63-ABB5BE1BE8C9}"/>
              </a:ext>
            </a:extLst>
          </p:cNvPr>
          <p:cNvSpPr>
            <a:spLocks noGrp="1"/>
          </p:cNvSpPr>
          <p:nvPr>
            <p:ph type="body" sz="quarter" idx="12"/>
          </p:nvPr>
        </p:nvSpPr>
        <p:spPr>
          <a:xfrm>
            <a:off x="457200" y="883740"/>
            <a:ext cx="8229600" cy="292100"/>
          </a:xfrm>
        </p:spPr>
        <p:txBody>
          <a:bodyPr>
            <a:normAutofit fontScale="92500" lnSpcReduction="20000"/>
          </a:bodyPr>
          <a:lstStyle/>
          <a:p>
            <a:r>
              <a:rPr lang="en-US" dirty="0">
                <a:latin typeface="+mj-lt"/>
              </a:rPr>
              <a:t>We make it easy to find in-network providers and hospitals</a:t>
            </a:r>
          </a:p>
        </p:txBody>
      </p:sp>
      <p:sp>
        <p:nvSpPr>
          <p:cNvPr id="5" name="TextBox 6">
            <a:extLst>
              <a:ext uri="{FF2B5EF4-FFF2-40B4-BE49-F238E27FC236}">
                <a16:creationId xmlns:a16="http://schemas.microsoft.com/office/drawing/2014/main" id="{94322376-818C-4A67-B415-A0409620B3A6}"/>
              </a:ext>
            </a:extLst>
          </p:cNvPr>
          <p:cNvSpPr txBox="1">
            <a:spLocks noChangeArrowheads="1"/>
          </p:cNvSpPr>
          <p:nvPr/>
        </p:nvSpPr>
        <p:spPr bwMode="auto">
          <a:xfrm>
            <a:off x="435689" y="4287286"/>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rPr>
              <a:t>You save money by seeing providers in your plan network.</a:t>
            </a:r>
          </a:p>
        </p:txBody>
      </p:sp>
      <p:sp>
        <p:nvSpPr>
          <p:cNvPr id="6" name="TextBox 5">
            <a:extLst>
              <a:ext uri="{FF2B5EF4-FFF2-40B4-BE49-F238E27FC236}">
                <a16:creationId xmlns:a16="http://schemas.microsoft.com/office/drawing/2014/main" id="{62AB3412-831F-5F77-CB9C-09EDAC29827A}"/>
              </a:ext>
            </a:extLst>
          </p:cNvPr>
          <p:cNvSpPr txBox="1"/>
          <p:nvPr/>
        </p:nvSpPr>
        <p:spPr>
          <a:xfrm>
            <a:off x="5002133" y="1126155"/>
            <a:ext cx="3571716" cy="2554545"/>
          </a:xfrm>
          <a:prstGeom prst="rect">
            <a:avLst/>
          </a:prstGeom>
          <a:noFill/>
        </p:spPr>
        <p:txBody>
          <a:bodyPr wrap="square" rtlCol="0">
            <a:spAutoFit/>
          </a:bodyPr>
          <a:lstStyle/>
          <a:p>
            <a:r>
              <a:rPr lang="en-US" sz="1600" dirty="0">
                <a:latin typeface="Calibri Light" panose="020F0302020204030204" pitchFamily="34" charset="0"/>
                <a:cs typeface="Calibri Light" panose="020F0302020204030204" pitchFamily="34" charset="0"/>
              </a:rPr>
              <a:t>Not a member? To see if your doctor is in your plan network, visit </a:t>
            </a:r>
            <a:r>
              <a:rPr lang="en-US" sz="1600" dirty="0">
                <a:solidFill>
                  <a:srgbClr val="0085CA"/>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premera.com</a:t>
            </a:r>
            <a:r>
              <a:rPr lang="en-US" sz="1600" dirty="0">
                <a:latin typeface="Calibri Light" panose="020F0302020204030204" pitchFamily="34" charset="0"/>
                <a:cs typeface="Calibri Light" panose="020F0302020204030204" pitchFamily="34" charset="0"/>
              </a:rPr>
              <a:t>, select “Find Care”, and search under “Employer-based plans”.</a:t>
            </a:r>
          </a:p>
          <a:p>
            <a:pPr marL="0" indent="0">
              <a:buNone/>
            </a:pPr>
            <a:endParaRPr lang="en-US" sz="1600" dirty="0">
              <a:latin typeface="Calibri Light" panose="020F0302020204030204" pitchFamily="34" charset="0"/>
              <a:cs typeface="Calibri Light" panose="020F0302020204030204" pitchFamily="34" charset="0"/>
            </a:endParaRPr>
          </a:p>
          <a:p>
            <a:pPr marL="0" indent="0">
              <a:buNone/>
            </a:pPr>
            <a:r>
              <a:rPr lang="en-US" sz="1600" dirty="0">
                <a:latin typeface="Calibri Light" panose="020F0302020204030204" pitchFamily="34" charset="0"/>
                <a:cs typeface="Calibri Light" panose="020F0302020204030204" pitchFamily="34" charset="0"/>
              </a:rPr>
              <a:t>There are many Premera networks, so be sure to select your plan’s specific network from the menu. If you don’t know the network name, ask your plan administrator or HR.</a:t>
            </a:r>
          </a:p>
        </p:txBody>
      </p:sp>
      <p:cxnSp>
        <p:nvCxnSpPr>
          <p:cNvPr id="7" name="Straight Connector 6">
            <a:extLst>
              <a:ext uri="{FF2B5EF4-FFF2-40B4-BE49-F238E27FC236}">
                <a16:creationId xmlns:a16="http://schemas.microsoft.com/office/drawing/2014/main" id="{E4C521F3-F2A1-9F71-D7DE-E75325BD71BD}"/>
              </a:ext>
            </a:extLst>
          </p:cNvPr>
          <p:cNvCxnSpPr>
            <a:cxnSpLocks/>
          </p:cNvCxnSpPr>
          <p:nvPr/>
        </p:nvCxnSpPr>
        <p:spPr>
          <a:xfrm>
            <a:off x="4841358" y="1219035"/>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pic>
        <p:nvPicPr>
          <p:cNvPr id="8" name="Picture 7" descr="Qr code&#10;&#10;Description automatically generated">
            <a:extLst>
              <a:ext uri="{FF2B5EF4-FFF2-40B4-BE49-F238E27FC236}">
                <a16:creationId xmlns:a16="http://schemas.microsoft.com/office/drawing/2014/main" id="{E5540B27-90FC-A5DA-013A-1DF9FD8EE8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1054" y="2717434"/>
            <a:ext cx="1447800" cy="1447800"/>
          </a:xfrm>
          <a:prstGeom prst="rect">
            <a:avLst/>
          </a:prstGeom>
          <a:ln w="25400">
            <a:solidFill>
              <a:srgbClr val="0085CA"/>
            </a:solidFill>
          </a:ln>
        </p:spPr>
      </p:pic>
    </p:spTree>
    <p:extLst>
      <p:ext uri="{BB962C8B-B14F-4D97-AF65-F5344CB8AC3E}">
        <p14:creationId xmlns:p14="http://schemas.microsoft.com/office/powerpoint/2010/main" val="1754169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47000">
              <a:schemeClr val="accent2"/>
            </a:gs>
            <a:gs pos="100000">
              <a:schemeClr val="tx2"/>
            </a:gs>
          </a:gsLst>
          <a:lin ang="2400000" scaled="0"/>
        </a:gradFill>
        <a:effectLst/>
      </p:bgPr>
    </p:bg>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7C094725-00D5-054F-58FE-847ABAAF4565}"/>
              </a:ext>
            </a:extLst>
          </p:cNvPr>
          <p:cNvPicPr>
            <a:picLocks noChangeAspect="1"/>
          </p:cNvPicPr>
          <p:nvPr/>
        </p:nvPicPr>
        <p:blipFill>
          <a:blip r:embed="rId2"/>
          <a:srcRect t="4686" b="4686"/>
          <a:stretch/>
        </p:blipFill>
        <p:spPr bwMode="auto">
          <a:xfrm>
            <a:off x="0" y="0"/>
            <a:ext cx="3790903" cy="514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0">
            <a:extLst>
              <a:ext uri="{FF2B5EF4-FFF2-40B4-BE49-F238E27FC236}">
                <a16:creationId xmlns:a16="http://schemas.microsoft.com/office/drawing/2014/main" id="{80966D5B-03F6-851B-E0C3-4B438C4980E6}"/>
              </a:ext>
            </a:extLst>
          </p:cNvPr>
          <p:cNvSpPr txBox="1">
            <a:spLocks noChangeArrowheads="1"/>
          </p:cNvSpPr>
          <p:nvPr/>
        </p:nvSpPr>
        <p:spPr bwMode="auto">
          <a:xfrm>
            <a:off x="4086094" y="1665028"/>
            <a:ext cx="35532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dirty="0">
                <a:solidFill>
                  <a:schemeClr val="bg1"/>
                </a:solidFill>
                <a:highlight>
                  <a:srgbClr val="00FF00"/>
                </a:highlight>
                <a:latin typeface="Times New Roman" panose="02020603050405020304" pitchFamily="18" charset="0"/>
                <a:cs typeface="Times New Roman" panose="02020603050405020304" pitchFamily="18" charset="0"/>
              </a:rPr>
              <a:t>Year</a:t>
            </a:r>
            <a:r>
              <a:rPr lang="en-US" altLang="en-US" sz="4000" dirty="0">
                <a:solidFill>
                  <a:schemeClr val="bg1"/>
                </a:solidFill>
                <a:latin typeface="Times New Roman" panose="02020603050405020304" pitchFamily="18" charset="0"/>
                <a:cs typeface="Times New Roman" panose="02020603050405020304" pitchFamily="18" charset="0"/>
              </a:rPr>
              <a:t> benefits</a:t>
            </a:r>
          </a:p>
        </p:txBody>
      </p:sp>
      <p:sp>
        <p:nvSpPr>
          <p:cNvPr id="5" name="TextBox 12">
            <a:extLst>
              <a:ext uri="{FF2B5EF4-FFF2-40B4-BE49-F238E27FC236}">
                <a16:creationId xmlns:a16="http://schemas.microsoft.com/office/drawing/2014/main" id="{3EC01A32-86BC-3E1E-A833-B10E554A1B24}"/>
              </a:ext>
            </a:extLst>
          </p:cNvPr>
          <p:cNvSpPr txBox="1">
            <a:spLocks noChangeArrowheads="1"/>
          </p:cNvSpPr>
          <p:nvPr/>
        </p:nvSpPr>
        <p:spPr bwMode="auto">
          <a:xfrm>
            <a:off x="4086093" y="3029562"/>
            <a:ext cx="2614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chemeClr val="bg1"/>
                </a:solidFill>
                <a:latin typeface="Calibri Light" panose="020F0302020204030204" pitchFamily="34" charset="0"/>
                <a:cs typeface="Calibri Light" panose="020F0302020204030204" pitchFamily="34" charset="0"/>
              </a:rPr>
              <a:t>Your benefits and services</a:t>
            </a:r>
          </a:p>
        </p:txBody>
      </p:sp>
      <p:cxnSp>
        <p:nvCxnSpPr>
          <p:cNvPr id="6" name="Straight Connector 5">
            <a:extLst>
              <a:ext uri="{FF2B5EF4-FFF2-40B4-BE49-F238E27FC236}">
                <a16:creationId xmlns:a16="http://schemas.microsoft.com/office/drawing/2014/main" id="{230B90CA-C09E-7295-213F-AD4A2F80DF0D}"/>
              </a:ext>
            </a:extLst>
          </p:cNvPr>
          <p:cNvCxnSpPr>
            <a:cxnSpLocks/>
          </p:cNvCxnSpPr>
          <p:nvPr/>
        </p:nvCxnSpPr>
        <p:spPr>
          <a:xfrm>
            <a:off x="4164675" y="2715683"/>
            <a:ext cx="58512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Text&#10;&#10;Description automatically generated with medium confidence">
            <a:extLst>
              <a:ext uri="{FF2B5EF4-FFF2-40B4-BE49-F238E27FC236}">
                <a16:creationId xmlns:a16="http://schemas.microsoft.com/office/drawing/2014/main" id="{E35860D9-71E1-B3CD-C624-2352A580E876}"/>
              </a:ext>
            </a:extLst>
          </p:cNvPr>
          <p:cNvPicPr>
            <a:picLocks noChangeAspect="1"/>
          </p:cNvPicPr>
          <p:nvPr/>
        </p:nvPicPr>
        <p:blipFill>
          <a:blip r:embed="rId3"/>
          <a:stretch>
            <a:fillRect/>
          </a:stretch>
        </p:blipFill>
        <p:spPr>
          <a:xfrm>
            <a:off x="6827518" y="4271702"/>
            <a:ext cx="1889764" cy="457201"/>
          </a:xfrm>
          <a:prstGeom prst="rect">
            <a:avLst/>
          </a:prstGeom>
        </p:spPr>
      </p:pic>
    </p:spTree>
    <p:extLst>
      <p:ext uri="{BB962C8B-B14F-4D97-AF65-F5344CB8AC3E}">
        <p14:creationId xmlns:p14="http://schemas.microsoft.com/office/powerpoint/2010/main" val="3970744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126A6-A2CE-8DB7-617A-4C6EBA31C194}"/>
              </a:ext>
            </a:extLst>
          </p:cNvPr>
          <p:cNvPicPr preferRelativeResize="0">
            <a:picLocks/>
          </p:cNvPicPr>
          <p:nvPr/>
        </p:nvPicPr>
        <p:blipFill>
          <a:blip r:embed="rId2"/>
          <a:srcRect t="2178" b="2178"/>
          <a:stretch/>
        </p:blipFill>
        <p:spPr>
          <a:xfrm>
            <a:off x="5870448" y="0"/>
            <a:ext cx="3273552" cy="4700016"/>
          </a:xfrm>
          <a:prstGeom prst="rect">
            <a:avLst/>
          </a:prstGeom>
        </p:spPr>
      </p:pic>
      <p:sp>
        <p:nvSpPr>
          <p:cNvPr id="6" name="Text Placeholder 1">
            <a:extLst>
              <a:ext uri="{FF2B5EF4-FFF2-40B4-BE49-F238E27FC236}">
                <a16:creationId xmlns:a16="http://schemas.microsoft.com/office/drawing/2014/main" id="{398E9962-0103-30A9-25B1-AFF9C23C6646}"/>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Preventive care</a:t>
            </a:r>
          </a:p>
        </p:txBody>
      </p:sp>
      <p:sp>
        <p:nvSpPr>
          <p:cNvPr id="7" name="Text Placeholder 2">
            <a:extLst>
              <a:ext uri="{FF2B5EF4-FFF2-40B4-BE49-F238E27FC236}">
                <a16:creationId xmlns:a16="http://schemas.microsoft.com/office/drawing/2014/main" id="{60A230AA-6155-1A13-A29A-C843D5D78C5F}"/>
              </a:ext>
            </a:extLst>
          </p:cNvPr>
          <p:cNvSpPr>
            <a:spLocks noGrp="1"/>
          </p:cNvSpPr>
          <p:nvPr>
            <p:ph type="body" sz="quarter" idx="11"/>
          </p:nvPr>
        </p:nvSpPr>
        <p:spPr>
          <a:xfrm>
            <a:off x="457200" y="1369490"/>
            <a:ext cx="5413248" cy="2404520"/>
          </a:xfrm>
        </p:spPr>
        <p:txBody>
          <a:bodyPr/>
          <a:lstStyle/>
          <a:p>
            <a:pPr marL="0" marR="0" lvl="0" indent="0" algn="l" defTabSz="457200" rtl="0" eaLnBrk="0" fontAlgn="base" latinLnBrk="0" hangingPunct="0">
              <a:lnSpc>
                <a:spcPct val="100000"/>
              </a:lnSpc>
              <a:spcBef>
                <a:spcPts val="0"/>
              </a:spcBef>
              <a:spcAft>
                <a:spcPts val="120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Preventive care helps keep you healthy and can catch potential health issues while they are easier to treat. </a:t>
            </a:r>
          </a:p>
          <a:p>
            <a:pPr marL="0" marR="0" lvl="0" indent="0" algn="l" defTabSz="457200" rtl="0" eaLnBrk="0" fontAlgn="base" latinLnBrk="0" hangingPunct="0">
              <a:lnSpc>
                <a:spcPct val="100000"/>
              </a:lnSpc>
              <a:spcBef>
                <a:spcPts val="0"/>
              </a:spcBef>
              <a:spcAft>
                <a:spcPts val="1200"/>
              </a:spcAft>
              <a:buClrTx/>
              <a:buSzTx/>
              <a:buFont typeface="Arial" panose="020B0604020202020204" pitchFamily="34" charset="0"/>
              <a:buNone/>
              <a:tabLst/>
              <a:defRPr/>
            </a:pPr>
            <a:r>
              <a:rPr lang="en-US" sz="1400" dirty="0">
                <a:solidFill>
                  <a:prstClr val="black"/>
                </a:solidFill>
                <a:latin typeface="Calibri Light" panose="020F0302020204030204" pitchFamily="34" charset="0"/>
                <a:cs typeface="Calibri Light" panose="020F0302020204030204" pitchFamily="34" charset="0"/>
              </a:rPr>
              <a:t>In-network preventive care is </a:t>
            </a:r>
            <a:r>
              <a:rPr lang="en-US" sz="1400" b="1" dirty="0">
                <a:solidFill>
                  <a:prstClr val="black"/>
                </a:solidFill>
                <a:latin typeface="+mj-lt"/>
                <a:cs typeface="Calibri Light" panose="020F0302020204030204" pitchFamily="34" charset="0"/>
              </a:rPr>
              <a:t>100% covered (free to you)</a:t>
            </a:r>
            <a:r>
              <a:rPr lang="en-US" sz="1400" dirty="0">
                <a:solidFill>
                  <a:prstClr val="black"/>
                </a:solidFill>
                <a:latin typeface="Calibri Light" panose="020F0302020204030204" pitchFamily="34" charset="0"/>
                <a:cs typeface="Calibri Light" panose="020F0302020204030204" pitchFamily="34" charset="0"/>
              </a:rPr>
              <a:t> and includes:</a:t>
            </a:r>
          </a:p>
          <a:p>
            <a:pPr eaLnBrk="0" fontAlgn="base" hangingPunct="0">
              <a:spcBef>
                <a:spcPts val="0"/>
              </a:spcBef>
              <a:spcAft>
                <a:spcPts val="600"/>
              </a:spcAft>
              <a:buSzTx/>
              <a:defRPr/>
            </a:pPr>
            <a:r>
              <a:rPr lang="en-US" sz="1400" dirty="0">
                <a:solidFill>
                  <a:prstClr val="black"/>
                </a:solidFill>
                <a:latin typeface="Calibri Light" panose="020F0302020204030204" pitchFamily="34" charset="0"/>
                <a:cs typeface="Calibri Light" panose="020F0302020204030204" pitchFamily="34" charset="0"/>
              </a:rPr>
              <a:t>Annual checkups with a primary care doctor</a:t>
            </a:r>
          </a:p>
          <a:p>
            <a:pPr eaLnBrk="0" fontAlgn="base" hangingPunct="0">
              <a:spcBef>
                <a:spcPts val="0"/>
              </a:spcBef>
              <a:spcAft>
                <a:spcPts val="600"/>
              </a:spcAft>
              <a:buSzTx/>
              <a:defRPr/>
            </a:pPr>
            <a:r>
              <a:rPr lang="en-US" sz="1400" dirty="0">
                <a:solidFill>
                  <a:prstClr val="black"/>
                </a:solidFill>
                <a:latin typeface="Calibri Light" panose="020F0302020204030204" pitchFamily="34" charset="0"/>
                <a:cs typeface="Calibri Light" panose="020F0302020204030204" pitchFamily="34" charset="0"/>
              </a:rPr>
              <a:t>Routine bloodwork</a:t>
            </a:r>
          </a:p>
          <a:p>
            <a:pPr eaLnBrk="0" fontAlgn="base" hangingPunct="0">
              <a:spcBef>
                <a:spcPts val="0"/>
              </a:spcBef>
              <a:spcAft>
                <a:spcPts val="600"/>
              </a:spcAft>
              <a:buSzTx/>
              <a:defRPr/>
            </a:pPr>
            <a:r>
              <a:rPr lang="en-US" sz="1400" dirty="0">
                <a:solidFill>
                  <a:prstClr val="black"/>
                </a:solidFill>
                <a:latin typeface="Calibri Light" panose="020F0302020204030204" pitchFamily="34" charset="0"/>
                <a:cs typeface="Calibri Light" panose="020F0302020204030204" pitchFamily="34" charset="0"/>
              </a:rPr>
              <a:t>Cancer screenings</a:t>
            </a:r>
          </a:p>
          <a:p>
            <a:pPr eaLnBrk="0" fontAlgn="base" hangingPunct="0">
              <a:spcBef>
                <a:spcPts val="0"/>
              </a:spcBef>
              <a:spcAft>
                <a:spcPts val="600"/>
              </a:spcAft>
              <a:buSzTx/>
              <a:defRPr/>
            </a:pPr>
            <a:r>
              <a:rPr lang="en-US" sz="1400" dirty="0">
                <a:solidFill>
                  <a:prstClr val="black"/>
                </a:solidFill>
                <a:latin typeface="Calibri Light" panose="020F0302020204030204" pitchFamily="34" charset="0"/>
                <a:cs typeface="Calibri Light" panose="020F0302020204030204" pitchFamily="34" charset="0"/>
              </a:rPr>
              <a:t>Vaccinations</a:t>
            </a:r>
          </a:p>
          <a:p>
            <a:pPr marL="0" indent="0" eaLnBrk="0" fontAlgn="base" hangingPunct="0">
              <a:spcBef>
                <a:spcPts val="0"/>
              </a:spcBef>
              <a:spcAft>
                <a:spcPts val="1200"/>
              </a:spcAft>
              <a:buSzTx/>
              <a:buNone/>
              <a:defRPr/>
            </a:pPr>
            <a:r>
              <a:rPr lang="en-US" sz="1400" dirty="0">
                <a:solidFill>
                  <a:prstClr val="black"/>
                </a:solidFill>
                <a:latin typeface="Calibri Light" panose="020F0302020204030204" pitchFamily="34" charset="0"/>
                <a:cs typeface="Calibri Light" panose="020F0302020204030204" pitchFamily="34" charset="0"/>
              </a:rPr>
              <a:t>Visits, screenings, or tests used to check out a sign, symptom, or health concern are considered diagnostic and are not covered as preventive. To avoid surprise costs, ask your doctor if the service is preventive.</a:t>
            </a:r>
          </a:p>
          <a:p>
            <a:pPr eaLnBrk="0" fontAlgn="base" hangingPunct="0">
              <a:spcBef>
                <a:spcPts val="0"/>
              </a:spcBef>
              <a:spcAft>
                <a:spcPts val="1200"/>
              </a:spcAft>
              <a:buSzTx/>
              <a:defRPr/>
            </a:pPr>
            <a:endParaRPr lang="en-US" sz="1400" dirty="0">
              <a:solidFill>
                <a:prstClr val="black"/>
              </a:solidFill>
              <a:latin typeface="Calibri Light" panose="020F0302020204030204" pitchFamily="34" charset="0"/>
              <a:cs typeface="Calibri Light" panose="020F0302020204030204" pitchFamily="34" charset="0"/>
            </a:endParaRPr>
          </a:p>
          <a:p>
            <a:pPr marL="0" marR="0" lvl="0" indent="0" algn="l" defTabSz="457200" rtl="0" eaLnBrk="0" fontAlgn="base" latinLnBrk="0" hangingPunct="0">
              <a:lnSpc>
                <a:spcPct val="100000"/>
              </a:lnSpc>
              <a:spcBef>
                <a:spcPts val="0"/>
              </a:spcBef>
              <a:spcAft>
                <a:spcPts val="1200"/>
              </a:spcAft>
              <a:buClrTx/>
              <a:buSzTx/>
              <a:buFont typeface="Arial" panose="020B0604020202020204" pitchFamily="34" charset="0"/>
              <a:buNone/>
              <a:tabLst/>
              <a:defRPr/>
            </a:pPr>
            <a:endParaRPr lang="en-US" sz="1400" b="1" dirty="0">
              <a:solidFill>
                <a:prstClr val="black"/>
              </a:solidFill>
              <a:latin typeface="+mj-lt"/>
              <a:cs typeface="Calibri Light" panose="020F0302020204030204" pitchFamily="34" charset="0"/>
            </a:endParaRPr>
          </a:p>
        </p:txBody>
      </p:sp>
      <p:sp>
        <p:nvSpPr>
          <p:cNvPr id="8" name="Text Placeholder 3">
            <a:extLst>
              <a:ext uri="{FF2B5EF4-FFF2-40B4-BE49-F238E27FC236}">
                <a16:creationId xmlns:a16="http://schemas.microsoft.com/office/drawing/2014/main" id="{39607F6C-444C-4C3A-1C69-E65BC5593B29}"/>
              </a:ext>
            </a:extLst>
          </p:cNvPr>
          <p:cNvSpPr>
            <a:spLocks noGrp="1"/>
          </p:cNvSpPr>
          <p:nvPr>
            <p:ph type="body" sz="quarter" idx="12"/>
          </p:nvPr>
        </p:nvSpPr>
        <p:spPr>
          <a:xfrm>
            <a:off x="457200" y="775115"/>
            <a:ext cx="5261317" cy="292100"/>
          </a:xfrm>
        </p:spPr>
        <p:txBody>
          <a:bodyPr>
            <a:noAutofit/>
          </a:bodyPr>
          <a:lstStyle/>
          <a:p>
            <a:r>
              <a:rPr lang="en-US" dirty="0">
                <a:latin typeface="+mj-lt"/>
              </a:rPr>
              <a:t>Stay healthy with annual checkups and screenings for the whole family</a:t>
            </a:r>
          </a:p>
        </p:txBody>
      </p:sp>
      <p:sp>
        <p:nvSpPr>
          <p:cNvPr id="9" name="TextBox 6">
            <a:extLst>
              <a:ext uri="{FF2B5EF4-FFF2-40B4-BE49-F238E27FC236}">
                <a16:creationId xmlns:a16="http://schemas.microsoft.com/office/drawing/2014/main" id="{9C7C2BB8-DF56-3B81-833A-D0BEEDC24AD1}"/>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For more information about preventive care, visit premera.com</a:t>
            </a:r>
            <a:endParaRPr lang="en-US" altLang="en-US" sz="1051" b="1" dirty="0">
              <a:solidFill>
                <a:srgbClr val="0085CA"/>
              </a:solidFill>
              <a:latin typeface="+mn-lt"/>
              <a:ea typeface="Roboto"/>
              <a:cs typeface="Calibri" panose="020F0502020204030204" pitchFamily="34" charset="0"/>
            </a:endParaRPr>
          </a:p>
        </p:txBody>
      </p:sp>
    </p:spTree>
    <p:extLst>
      <p:ext uri="{BB962C8B-B14F-4D97-AF65-F5344CB8AC3E}">
        <p14:creationId xmlns:p14="http://schemas.microsoft.com/office/powerpoint/2010/main" val="156124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5EAF16-13EB-4D96-8C05-C9794CC1DBA0}"/>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Preventive care</a:t>
            </a:r>
          </a:p>
        </p:txBody>
      </p:sp>
      <p:sp>
        <p:nvSpPr>
          <p:cNvPr id="3" name="Text Placeholder 2">
            <a:extLst>
              <a:ext uri="{FF2B5EF4-FFF2-40B4-BE49-F238E27FC236}">
                <a16:creationId xmlns:a16="http://schemas.microsoft.com/office/drawing/2014/main" id="{A395906C-C86F-DCEA-9B79-85F9F1BD55F8}"/>
              </a:ext>
            </a:extLst>
          </p:cNvPr>
          <p:cNvSpPr>
            <a:spLocks noGrp="1"/>
          </p:cNvSpPr>
          <p:nvPr>
            <p:ph type="body" sz="quarter" idx="11"/>
          </p:nvPr>
        </p:nvSpPr>
        <p:spPr>
          <a:xfrm>
            <a:off x="480060" y="4065873"/>
            <a:ext cx="8573348" cy="183901"/>
          </a:xfrm>
        </p:spPr>
        <p:txBody>
          <a:bodyPr/>
          <a:lstStyle/>
          <a:p>
            <a:pPr marL="0" indent="0" algn="l">
              <a:buNone/>
            </a:pPr>
            <a:r>
              <a:rPr lang="en-US" sz="700" b="0" i="0" u="none" strike="noStrike" baseline="0" dirty="0">
                <a:solidFill>
                  <a:srgbClr val="4D4D4F"/>
                </a:solidFill>
                <a:latin typeface="Roboto-Light"/>
              </a:rPr>
              <a:t>* “The Value of Preventive Care.” The Washington Post, WP Company, 26 Jan. 2022, </a:t>
            </a:r>
            <a:r>
              <a:rPr lang="en-US" sz="700" b="0" i="0" u="none" strike="noStrike" baseline="0" dirty="0">
                <a:solidFill>
                  <a:srgbClr val="0085CA"/>
                </a:solidFill>
                <a:latin typeface="Roboto-Medium"/>
                <a:hlinkClick r:id="rId2">
                  <a:extLst>
                    <a:ext uri="{A12FA001-AC4F-418D-AE19-62706E023703}">
                      <ahyp:hlinkClr xmlns:ahyp="http://schemas.microsoft.com/office/drawing/2018/hyperlinkcolor" val="tx"/>
                    </a:ext>
                  </a:extLst>
                </a:hlinkClick>
              </a:rPr>
              <a:t>https://www.washingtonpost.com/brand-studio/wp/2019/11/25/feature/the-value-of-preventive-care/</a:t>
            </a:r>
            <a:endParaRPr lang="en-US" sz="700" b="1" dirty="0">
              <a:solidFill>
                <a:srgbClr val="0085CA"/>
              </a:solidFill>
              <a:latin typeface="+mj-lt"/>
              <a:cs typeface="Calibri Light" panose="020F0302020204030204" pitchFamily="34" charset="0"/>
            </a:endParaRPr>
          </a:p>
        </p:txBody>
      </p:sp>
      <p:sp>
        <p:nvSpPr>
          <p:cNvPr id="4" name="Text Placeholder 3">
            <a:extLst>
              <a:ext uri="{FF2B5EF4-FFF2-40B4-BE49-F238E27FC236}">
                <a16:creationId xmlns:a16="http://schemas.microsoft.com/office/drawing/2014/main" id="{F39690B4-A6E3-8A16-7C3B-690876505775}"/>
              </a:ext>
            </a:extLst>
          </p:cNvPr>
          <p:cNvSpPr>
            <a:spLocks noGrp="1"/>
          </p:cNvSpPr>
          <p:nvPr>
            <p:ph type="body" sz="quarter" idx="12"/>
          </p:nvPr>
        </p:nvSpPr>
        <p:spPr>
          <a:xfrm>
            <a:off x="457200" y="775115"/>
            <a:ext cx="6562725" cy="292100"/>
          </a:xfrm>
        </p:spPr>
        <p:txBody>
          <a:bodyPr>
            <a:noAutofit/>
          </a:bodyPr>
          <a:lstStyle/>
          <a:p>
            <a:r>
              <a:rPr lang="en-US" dirty="0">
                <a:latin typeface="+mj-lt"/>
              </a:rPr>
              <a:t>According to the Centers for Disease Control and Prevention (CDC), preventive care services could save over 100,000 lives in the United States Every year.* Checkout these </a:t>
            </a:r>
            <a:r>
              <a:rPr lang="en-US" b="1" dirty="0">
                <a:latin typeface="+mj-lt"/>
              </a:rPr>
              <a:t>helpful videos </a:t>
            </a:r>
            <a:r>
              <a:rPr lang="en-US" dirty="0">
                <a:latin typeface="+mj-lt"/>
              </a:rPr>
              <a:t>about the value of preventive care.</a:t>
            </a:r>
          </a:p>
        </p:txBody>
      </p:sp>
      <p:sp>
        <p:nvSpPr>
          <p:cNvPr id="5" name="TextBox 6">
            <a:extLst>
              <a:ext uri="{FF2B5EF4-FFF2-40B4-BE49-F238E27FC236}">
                <a16:creationId xmlns:a16="http://schemas.microsoft.com/office/drawing/2014/main" id="{DBF3F9D3-B226-FE2A-8CCE-5EF891F5B38B}"/>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For more information about preventive care, visit premera.com</a:t>
            </a:r>
            <a:endParaRPr lang="en-US" altLang="en-US" sz="1051" b="1" dirty="0">
              <a:solidFill>
                <a:srgbClr val="0085CA"/>
              </a:solidFill>
              <a:latin typeface="+mn-lt"/>
              <a:ea typeface="Roboto"/>
              <a:cs typeface="Calibri" panose="020F0502020204030204" pitchFamily="34" charset="0"/>
            </a:endParaRPr>
          </a:p>
        </p:txBody>
      </p:sp>
      <p:pic>
        <p:nvPicPr>
          <p:cNvPr id="6" name="Picture 5">
            <a:hlinkClick r:id="rId4"/>
            <a:extLst>
              <a:ext uri="{FF2B5EF4-FFF2-40B4-BE49-F238E27FC236}">
                <a16:creationId xmlns:a16="http://schemas.microsoft.com/office/drawing/2014/main" id="{17279484-26B2-F7A9-07CB-E63C806F73CB}"/>
              </a:ext>
            </a:extLst>
          </p:cNvPr>
          <p:cNvPicPr>
            <a:picLocks noChangeAspect="1"/>
          </p:cNvPicPr>
          <p:nvPr/>
        </p:nvPicPr>
        <p:blipFill>
          <a:blip r:embed="rId5"/>
          <a:stretch>
            <a:fillRect/>
          </a:stretch>
        </p:blipFill>
        <p:spPr>
          <a:xfrm>
            <a:off x="178829" y="2457762"/>
            <a:ext cx="2818372" cy="1470134"/>
          </a:xfrm>
          <a:prstGeom prst="rect">
            <a:avLst/>
          </a:prstGeom>
        </p:spPr>
      </p:pic>
      <p:pic>
        <p:nvPicPr>
          <p:cNvPr id="7" name="Picture 6">
            <a:hlinkClick r:id="rId6"/>
            <a:extLst>
              <a:ext uri="{FF2B5EF4-FFF2-40B4-BE49-F238E27FC236}">
                <a16:creationId xmlns:a16="http://schemas.microsoft.com/office/drawing/2014/main" id="{AFD16AF2-7F58-1CD3-9A79-9457D01A383A}"/>
              </a:ext>
            </a:extLst>
          </p:cNvPr>
          <p:cNvPicPr>
            <a:picLocks noChangeAspect="1"/>
          </p:cNvPicPr>
          <p:nvPr/>
        </p:nvPicPr>
        <p:blipFill>
          <a:blip r:embed="rId7"/>
          <a:stretch>
            <a:fillRect/>
          </a:stretch>
        </p:blipFill>
        <p:spPr>
          <a:xfrm>
            <a:off x="3117914" y="2457762"/>
            <a:ext cx="2832606" cy="1470134"/>
          </a:xfrm>
          <a:prstGeom prst="rect">
            <a:avLst/>
          </a:prstGeom>
        </p:spPr>
      </p:pic>
      <p:pic>
        <p:nvPicPr>
          <p:cNvPr id="8" name="Picture 7">
            <a:hlinkClick r:id="rId8"/>
            <a:extLst>
              <a:ext uri="{FF2B5EF4-FFF2-40B4-BE49-F238E27FC236}">
                <a16:creationId xmlns:a16="http://schemas.microsoft.com/office/drawing/2014/main" id="{34917460-1D4D-58F8-83F6-100987B0C8A3}"/>
              </a:ext>
            </a:extLst>
          </p:cNvPr>
          <p:cNvPicPr>
            <a:picLocks noChangeAspect="1"/>
          </p:cNvPicPr>
          <p:nvPr/>
        </p:nvPicPr>
        <p:blipFill>
          <a:blip r:embed="rId9"/>
          <a:stretch>
            <a:fillRect/>
          </a:stretch>
        </p:blipFill>
        <p:spPr>
          <a:xfrm>
            <a:off x="6071233" y="2471605"/>
            <a:ext cx="2881086" cy="1525280"/>
          </a:xfrm>
          <a:prstGeom prst="rect">
            <a:avLst/>
          </a:prstGeom>
        </p:spPr>
      </p:pic>
      <p:pic>
        <p:nvPicPr>
          <p:cNvPr id="9" name="Picture 8">
            <a:extLst>
              <a:ext uri="{FF2B5EF4-FFF2-40B4-BE49-F238E27FC236}">
                <a16:creationId xmlns:a16="http://schemas.microsoft.com/office/drawing/2014/main" id="{9D6E8CF0-2822-FD77-F68C-3AA9760BD574}"/>
              </a:ext>
            </a:extLst>
          </p:cNvPr>
          <p:cNvPicPr>
            <a:picLocks noChangeAspect="1"/>
          </p:cNvPicPr>
          <p:nvPr/>
        </p:nvPicPr>
        <p:blipFill>
          <a:blip r:embed="rId10"/>
          <a:stretch>
            <a:fillRect/>
          </a:stretch>
        </p:blipFill>
        <p:spPr>
          <a:xfrm>
            <a:off x="3143977" y="1805381"/>
            <a:ext cx="777702" cy="791110"/>
          </a:xfrm>
          <a:prstGeom prst="rect">
            <a:avLst/>
          </a:prstGeom>
          <a:ln w="25400">
            <a:solidFill>
              <a:srgbClr val="0085CA"/>
            </a:solidFill>
          </a:ln>
        </p:spPr>
      </p:pic>
      <p:pic>
        <p:nvPicPr>
          <p:cNvPr id="10" name="Picture 9">
            <a:extLst>
              <a:ext uri="{FF2B5EF4-FFF2-40B4-BE49-F238E27FC236}">
                <a16:creationId xmlns:a16="http://schemas.microsoft.com/office/drawing/2014/main" id="{7FCCB484-AA5B-22FF-BB5A-19A3AE94B862}"/>
              </a:ext>
            </a:extLst>
          </p:cNvPr>
          <p:cNvPicPr>
            <a:picLocks noChangeAspect="1"/>
          </p:cNvPicPr>
          <p:nvPr/>
        </p:nvPicPr>
        <p:blipFill>
          <a:blip r:embed="rId11"/>
          <a:stretch>
            <a:fillRect/>
          </a:stretch>
        </p:blipFill>
        <p:spPr>
          <a:xfrm>
            <a:off x="6104895" y="1783950"/>
            <a:ext cx="784350" cy="791110"/>
          </a:xfrm>
          <a:prstGeom prst="rect">
            <a:avLst/>
          </a:prstGeom>
          <a:ln w="25400">
            <a:solidFill>
              <a:srgbClr val="0085CA"/>
            </a:solidFill>
          </a:ln>
        </p:spPr>
      </p:pic>
      <p:sp>
        <p:nvSpPr>
          <p:cNvPr id="11" name="TextBox 10">
            <a:extLst>
              <a:ext uri="{FF2B5EF4-FFF2-40B4-BE49-F238E27FC236}">
                <a16:creationId xmlns:a16="http://schemas.microsoft.com/office/drawing/2014/main" id="{BB1E56DE-C1E8-4631-2B41-2D43BCF39643}"/>
              </a:ext>
            </a:extLst>
          </p:cNvPr>
          <p:cNvSpPr txBox="1"/>
          <p:nvPr/>
        </p:nvSpPr>
        <p:spPr>
          <a:xfrm>
            <a:off x="952819" y="1966410"/>
            <a:ext cx="1719827" cy="523220"/>
          </a:xfrm>
          <a:prstGeom prst="rect">
            <a:avLst/>
          </a:prstGeom>
          <a:noFill/>
        </p:spPr>
        <p:txBody>
          <a:bodyPr wrap="square" rtlCol="0">
            <a:spAutoFit/>
          </a:bodyPr>
          <a:lstStyle/>
          <a:p>
            <a:r>
              <a:rPr lang="en-US" sz="1400" b="1" dirty="0">
                <a:solidFill>
                  <a:srgbClr val="0085CA"/>
                </a:solidFill>
                <a:hlinkClick r:id="rId12">
                  <a:extLst>
                    <a:ext uri="{A12FA001-AC4F-418D-AE19-62706E023703}">
                      <ahyp:hlinkClr xmlns:ahyp="http://schemas.microsoft.com/office/drawing/2018/hyperlinkcolor" val="tx"/>
                    </a:ext>
                  </a:extLst>
                </a:hlinkClick>
              </a:rPr>
              <a:t>Choose a primary care provider</a:t>
            </a:r>
            <a:endParaRPr lang="en-US" sz="1400" b="1" dirty="0">
              <a:solidFill>
                <a:srgbClr val="0085CA"/>
              </a:solidFill>
            </a:endParaRPr>
          </a:p>
        </p:txBody>
      </p:sp>
      <p:sp>
        <p:nvSpPr>
          <p:cNvPr id="12" name="TextBox 11">
            <a:extLst>
              <a:ext uri="{FF2B5EF4-FFF2-40B4-BE49-F238E27FC236}">
                <a16:creationId xmlns:a16="http://schemas.microsoft.com/office/drawing/2014/main" id="{24CB132B-921C-FEB7-2CA2-85E9E6D40AEE}"/>
              </a:ext>
            </a:extLst>
          </p:cNvPr>
          <p:cNvSpPr txBox="1"/>
          <p:nvPr/>
        </p:nvSpPr>
        <p:spPr>
          <a:xfrm>
            <a:off x="3906820" y="1970670"/>
            <a:ext cx="1719827" cy="523220"/>
          </a:xfrm>
          <a:prstGeom prst="rect">
            <a:avLst/>
          </a:prstGeom>
          <a:noFill/>
        </p:spPr>
        <p:txBody>
          <a:bodyPr wrap="square" rtlCol="0">
            <a:spAutoFit/>
          </a:bodyPr>
          <a:lstStyle/>
          <a:p>
            <a:r>
              <a:rPr lang="en-US" sz="1400" b="1" dirty="0">
                <a:solidFill>
                  <a:srgbClr val="0085CA"/>
                </a:solidFill>
                <a:hlinkClick r:id="rId13">
                  <a:extLst>
                    <a:ext uri="{A12FA001-AC4F-418D-AE19-62706E023703}">
                      <ahyp:hlinkClr xmlns:ahyp="http://schemas.microsoft.com/office/drawing/2018/hyperlinkcolor" val="tx"/>
                    </a:ext>
                  </a:extLst>
                </a:hlinkClick>
              </a:rPr>
              <a:t>Book a preventive care visit</a:t>
            </a:r>
            <a:endParaRPr lang="en-US" sz="1400" b="1" dirty="0">
              <a:solidFill>
                <a:srgbClr val="0085CA"/>
              </a:solidFill>
            </a:endParaRPr>
          </a:p>
        </p:txBody>
      </p:sp>
      <p:sp>
        <p:nvSpPr>
          <p:cNvPr id="13" name="TextBox 12">
            <a:extLst>
              <a:ext uri="{FF2B5EF4-FFF2-40B4-BE49-F238E27FC236}">
                <a16:creationId xmlns:a16="http://schemas.microsoft.com/office/drawing/2014/main" id="{3932E19D-907A-FF61-5854-CCE42F23DE3B}"/>
              </a:ext>
            </a:extLst>
          </p:cNvPr>
          <p:cNvSpPr txBox="1"/>
          <p:nvPr/>
        </p:nvSpPr>
        <p:spPr>
          <a:xfrm>
            <a:off x="6866050" y="1975826"/>
            <a:ext cx="1887626" cy="523220"/>
          </a:xfrm>
          <a:prstGeom prst="rect">
            <a:avLst/>
          </a:prstGeom>
          <a:noFill/>
        </p:spPr>
        <p:txBody>
          <a:bodyPr wrap="square" rtlCol="0">
            <a:spAutoFit/>
          </a:bodyPr>
          <a:lstStyle/>
          <a:p>
            <a:r>
              <a:rPr lang="en-US" sz="1400" b="1" dirty="0">
                <a:solidFill>
                  <a:srgbClr val="0085CA"/>
                </a:solidFill>
                <a:hlinkClick r:id="rId14">
                  <a:extLst>
                    <a:ext uri="{A12FA001-AC4F-418D-AE19-62706E023703}">
                      <ahyp:hlinkClr xmlns:ahyp="http://schemas.microsoft.com/office/drawing/2018/hyperlinkcolor" val="tx"/>
                    </a:ext>
                  </a:extLst>
                </a:hlinkClick>
              </a:rPr>
              <a:t>Understand preventive care visits</a:t>
            </a:r>
            <a:endParaRPr lang="en-US" sz="1400" b="1" dirty="0">
              <a:solidFill>
                <a:srgbClr val="0085CA"/>
              </a:solidFill>
            </a:endParaRPr>
          </a:p>
        </p:txBody>
      </p:sp>
      <p:pic>
        <p:nvPicPr>
          <p:cNvPr id="14" name="Picture 13">
            <a:extLst>
              <a:ext uri="{FF2B5EF4-FFF2-40B4-BE49-F238E27FC236}">
                <a16:creationId xmlns:a16="http://schemas.microsoft.com/office/drawing/2014/main" id="{5674C0BC-9B03-1E0A-FA13-713D4B04E062}"/>
              </a:ext>
            </a:extLst>
          </p:cNvPr>
          <p:cNvPicPr>
            <a:picLocks noChangeAspect="1"/>
          </p:cNvPicPr>
          <p:nvPr/>
        </p:nvPicPr>
        <p:blipFill>
          <a:blip r:embed="rId15"/>
          <a:stretch>
            <a:fillRect/>
          </a:stretch>
        </p:blipFill>
        <p:spPr>
          <a:xfrm>
            <a:off x="186918" y="1777431"/>
            <a:ext cx="807506" cy="814408"/>
          </a:xfrm>
          <a:prstGeom prst="rect">
            <a:avLst/>
          </a:prstGeom>
          <a:ln w="25400">
            <a:solidFill>
              <a:srgbClr val="0085CA"/>
            </a:solidFill>
          </a:ln>
        </p:spPr>
      </p:pic>
      <p:sp>
        <p:nvSpPr>
          <p:cNvPr id="15" name="TextBox 14">
            <a:extLst>
              <a:ext uri="{FF2B5EF4-FFF2-40B4-BE49-F238E27FC236}">
                <a16:creationId xmlns:a16="http://schemas.microsoft.com/office/drawing/2014/main" id="{5D90C754-9803-D06F-0214-BCA011C6133D}"/>
              </a:ext>
            </a:extLst>
          </p:cNvPr>
          <p:cNvSpPr txBox="1"/>
          <p:nvPr/>
        </p:nvSpPr>
        <p:spPr>
          <a:xfrm>
            <a:off x="7214597" y="282385"/>
            <a:ext cx="1543050" cy="1569660"/>
          </a:xfrm>
          <a:prstGeom prst="rect">
            <a:avLst/>
          </a:prstGeom>
          <a:noFill/>
          <a:ln>
            <a:solidFill>
              <a:srgbClr val="0085CA"/>
            </a:solidFill>
          </a:ln>
        </p:spPr>
        <p:txBody>
          <a:bodyPr wrap="square" rtlCol="0">
            <a:spAutoFit/>
          </a:bodyPr>
          <a:lstStyle/>
          <a:p>
            <a:r>
              <a:rPr lang="en-US" sz="1200" dirty="0">
                <a:effectLst/>
                <a:latin typeface="Calibri" panose="020F0502020204030204" pitchFamily="34" charset="0"/>
                <a:ea typeface="Calibri" panose="020F0502020204030204" pitchFamily="34" charset="0"/>
              </a:rPr>
              <a:t>¡Explora </a:t>
            </a:r>
            <a:r>
              <a:rPr lang="en-US" sz="1200" dirty="0">
                <a:latin typeface="+mj-lt"/>
                <a:ea typeface="Roboto" panose="02000000000000000000" pitchFamily="2" charset="0"/>
              </a:rPr>
              <a:t>nuestra</a:t>
            </a:r>
            <a:r>
              <a:rPr lang="en-US" sz="1200" dirty="0">
                <a:effectLst/>
                <a:latin typeface="Calibri" panose="020F0502020204030204" pitchFamily="34" charset="0"/>
                <a:ea typeface="Calibri" panose="020F0502020204030204" pitchFamily="34" charset="0"/>
              </a:rPr>
              <a:t> </a:t>
            </a:r>
            <a:r>
              <a:rPr lang="en-US" sz="1200" dirty="0">
                <a:solidFill>
                  <a:srgbClr val="0085CA"/>
                </a:solidFill>
                <a:effectLst/>
                <a:latin typeface="Calibri" panose="020F0502020204030204" pitchFamily="34" charset="0"/>
                <a:ea typeface="Calibri" panose="020F0502020204030204" pitchFamily="34" charset="0"/>
                <a:hlinkClick r:id="rId16">
                  <a:extLst>
                    <a:ext uri="{A12FA001-AC4F-418D-AE19-62706E023703}">
                      <ahyp:hlinkClr xmlns:ahyp="http://schemas.microsoft.com/office/drawing/2018/hyperlinkcolor" val="tx"/>
                    </a:ext>
                  </a:extLst>
                </a:hlinkClick>
              </a:rPr>
              <a:t>página en español</a:t>
            </a:r>
            <a:r>
              <a:rPr lang="en-US" sz="1200" dirty="0">
                <a:effectLst/>
                <a:latin typeface="Calibri" panose="020F0502020204030204" pitchFamily="34" charset="0"/>
                <a:ea typeface="Calibri" panose="020F0502020204030204" pitchFamily="34" charset="0"/>
              </a:rPr>
              <a:t>! Encontrarás información acerca de sus beneficios, el cuidado preventivo y cómo aprovechar de su plan de salud.</a:t>
            </a:r>
            <a:endParaRPr lang="en-US" sz="1200" dirty="0"/>
          </a:p>
        </p:txBody>
      </p:sp>
      <p:sp>
        <p:nvSpPr>
          <p:cNvPr id="16" name="Oval 15">
            <a:extLst>
              <a:ext uri="{FF2B5EF4-FFF2-40B4-BE49-F238E27FC236}">
                <a16:creationId xmlns:a16="http://schemas.microsoft.com/office/drawing/2014/main" id="{A11EB61D-0C82-1B7C-388B-402A6ADC0575}"/>
              </a:ext>
            </a:extLst>
          </p:cNvPr>
          <p:cNvSpPr/>
          <p:nvPr/>
        </p:nvSpPr>
        <p:spPr>
          <a:xfrm>
            <a:off x="4324350" y="336550"/>
            <a:ext cx="1626170" cy="1440881"/>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Replace QR codes</a:t>
            </a:r>
          </a:p>
        </p:txBody>
      </p:sp>
    </p:spTree>
    <p:extLst>
      <p:ext uri="{BB962C8B-B14F-4D97-AF65-F5344CB8AC3E}">
        <p14:creationId xmlns:p14="http://schemas.microsoft.com/office/powerpoint/2010/main" val="2369495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A97E7A-FA1F-0FCA-6D56-AFA412C8CE75}"/>
              </a:ext>
            </a:extLst>
          </p:cNvPr>
          <p:cNvPicPr preferRelativeResize="0">
            <a:picLocks/>
          </p:cNvPicPr>
          <p:nvPr/>
        </p:nvPicPr>
        <p:blipFill rotWithShape="1">
          <a:blip r:embed="rId2"/>
          <a:srcRect l="24209" r="29393"/>
          <a:stretch/>
        </p:blipFill>
        <p:spPr>
          <a:xfrm>
            <a:off x="5870448" y="0"/>
            <a:ext cx="3273552" cy="4700016"/>
          </a:xfrm>
          <a:prstGeom prst="rect">
            <a:avLst/>
          </a:prstGeom>
        </p:spPr>
      </p:pic>
      <p:sp>
        <p:nvSpPr>
          <p:cNvPr id="3" name="Text Placeholder 1">
            <a:extLst>
              <a:ext uri="{FF2B5EF4-FFF2-40B4-BE49-F238E27FC236}">
                <a16:creationId xmlns:a16="http://schemas.microsoft.com/office/drawing/2014/main" id="{87669AC5-221B-DC0F-8F87-0E4DD8FBD9B7}"/>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24-Hour NurseLine</a:t>
            </a:r>
          </a:p>
        </p:txBody>
      </p:sp>
      <p:sp>
        <p:nvSpPr>
          <p:cNvPr id="4" name="Text Placeholder 2">
            <a:extLst>
              <a:ext uri="{FF2B5EF4-FFF2-40B4-BE49-F238E27FC236}">
                <a16:creationId xmlns:a16="http://schemas.microsoft.com/office/drawing/2014/main" id="{05444951-BADE-E20B-6068-F9E8EC07D4C6}"/>
              </a:ext>
            </a:extLst>
          </p:cNvPr>
          <p:cNvSpPr>
            <a:spLocks noGrp="1"/>
          </p:cNvSpPr>
          <p:nvPr>
            <p:ph type="body" sz="quarter" idx="11"/>
          </p:nvPr>
        </p:nvSpPr>
        <p:spPr>
          <a:xfrm>
            <a:off x="457200" y="1292294"/>
            <a:ext cx="4478867" cy="2404520"/>
          </a:xfrm>
        </p:spPr>
        <p:txBody>
          <a:bodyPr/>
          <a:lstStyle/>
          <a:p>
            <a:pPr marL="0" marR="0" lvl="0" indent="0" algn="l" defTabSz="457200" rtl="0" eaLnBrk="0" fontAlgn="base" latinLnBrk="0" hangingPunct="0">
              <a:lnSpc>
                <a:spcPct val="100000"/>
              </a:lnSpc>
              <a:spcBef>
                <a:spcPts val="0"/>
              </a:spcBef>
              <a:spcAft>
                <a:spcPts val="120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It’s after hours, and you have pain, an injury, or a fever that just won’t go down. Who can help you decide what to do?</a:t>
            </a:r>
          </a:p>
          <a:p>
            <a:pPr marL="0" marR="0" lvl="0" indent="0" algn="l" defTabSz="457200" rtl="0" eaLnBrk="0" fontAlgn="base" latinLnBrk="0" hangingPunct="0">
              <a:lnSpc>
                <a:spcPct val="100000"/>
              </a:lnSpc>
              <a:spcBef>
                <a:spcPts val="0"/>
              </a:spcBef>
              <a:spcAft>
                <a:spcPts val="120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With the 24-Hour NurseLine, advice is just a phone call away—24 hours a day, 7 days a week, 365 days a year.</a:t>
            </a:r>
          </a:p>
          <a:p>
            <a:pPr marL="0" marR="0" lvl="0" indent="0" algn="l" defTabSz="457200" rtl="0" eaLnBrk="0" fontAlgn="base" latinLnBrk="0" hangingPunct="0">
              <a:lnSpc>
                <a:spcPct val="100000"/>
              </a:lnSpc>
              <a:spcBef>
                <a:spcPts val="0"/>
              </a:spcBef>
              <a:spcAft>
                <a:spcPts val="600"/>
              </a:spcAft>
              <a:buClrTx/>
              <a:buSzTx/>
              <a:buFont typeface="Arial" panose="020B0604020202020204" pitchFamily="34" charset="0"/>
              <a:buNone/>
              <a:tabLst/>
              <a:defRPr/>
            </a:pPr>
            <a:r>
              <a:rPr lang="en-US" altLang="en-US" sz="1400" dirty="0">
                <a:solidFill>
                  <a:prstClr val="black"/>
                </a:solidFill>
                <a:latin typeface="Calibri Light" panose="020F0302020204030204" pitchFamily="34" charset="0"/>
                <a:cs typeface="Calibri Light" panose="020F0302020204030204" pitchFamily="34" charset="0"/>
              </a:rPr>
              <a:t>When you call the 24-Hour NurseLine:</a:t>
            </a:r>
          </a:p>
          <a:p>
            <a:pPr eaLnBrk="0" fontAlgn="base" hangingPunct="0">
              <a:spcBef>
                <a:spcPts val="0"/>
              </a:spcBef>
              <a:spcAft>
                <a:spcPts val="1200"/>
              </a:spcAft>
              <a:buSzTx/>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Your call is answered quickly by a registered nurse.</a:t>
            </a:r>
          </a:p>
          <a:p>
            <a:pPr eaLnBrk="0" fontAlgn="base" hangingPunct="0">
              <a:spcBef>
                <a:spcPts val="0"/>
              </a:spcBef>
              <a:spcAft>
                <a:spcPts val="1200"/>
              </a:spcAft>
              <a:buSzTx/>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The nurse asks you the right questions and helps you decide what to do.</a:t>
            </a:r>
          </a:p>
          <a:p>
            <a:pPr eaLnBrk="0" fontAlgn="base" hangingPunct="0">
              <a:spcBef>
                <a:spcPts val="0"/>
              </a:spcBef>
              <a:spcAft>
                <a:spcPts val="1200"/>
              </a:spcAft>
              <a:buSzTx/>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Your call is </a:t>
            </a:r>
            <a:r>
              <a:rPr kumimoji="0" lang="en-US" altLang="en-US" sz="1400" b="1"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rPr>
              <a:t>free</a:t>
            </a:r>
            <a:r>
              <a:rPr kumimoji="0" lang="en-US" altLang="en-US" sz="1400" b="0"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rPr>
              <a:t> </a:t>
            </a: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and </a:t>
            </a:r>
            <a:r>
              <a:rPr lang="en-US" altLang="en-US" sz="1400" b="1" dirty="0">
                <a:solidFill>
                  <a:prstClr val="black"/>
                </a:solidFill>
                <a:latin typeface="+mj-lt"/>
                <a:cs typeface="Calibri Light" panose="020F0302020204030204" pitchFamily="34" charset="0"/>
              </a:rPr>
              <a:t>confidential</a:t>
            </a:r>
            <a:endParaRPr lang="en-US" sz="1400" b="1" dirty="0">
              <a:solidFill>
                <a:prstClr val="black"/>
              </a:solidFill>
              <a:latin typeface="+mj-lt"/>
              <a:cs typeface="Calibri Light" panose="020F0302020204030204" pitchFamily="34" charset="0"/>
            </a:endParaRPr>
          </a:p>
        </p:txBody>
      </p:sp>
      <p:sp>
        <p:nvSpPr>
          <p:cNvPr id="5" name="Text Placeholder 3">
            <a:extLst>
              <a:ext uri="{FF2B5EF4-FFF2-40B4-BE49-F238E27FC236}">
                <a16:creationId xmlns:a16="http://schemas.microsoft.com/office/drawing/2014/main" id="{67EAB923-E650-724A-26CE-BC347F719028}"/>
              </a:ext>
            </a:extLst>
          </p:cNvPr>
          <p:cNvSpPr>
            <a:spLocks noGrp="1"/>
          </p:cNvSpPr>
          <p:nvPr>
            <p:ph type="body" sz="quarter" idx="12"/>
          </p:nvPr>
        </p:nvSpPr>
        <p:spPr>
          <a:xfrm>
            <a:off x="457200" y="883740"/>
            <a:ext cx="8229600" cy="292100"/>
          </a:xfrm>
        </p:spPr>
        <p:txBody>
          <a:bodyPr>
            <a:noAutofit/>
          </a:bodyPr>
          <a:lstStyle/>
          <a:p>
            <a:r>
              <a:rPr lang="en-US" dirty="0">
                <a:latin typeface="+mj-lt"/>
              </a:rPr>
              <a:t>Healthcare advice is just a phone call away</a:t>
            </a:r>
          </a:p>
        </p:txBody>
      </p:sp>
      <p:sp>
        <p:nvSpPr>
          <p:cNvPr id="6" name="TextBox 6">
            <a:extLst>
              <a:ext uri="{FF2B5EF4-FFF2-40B4-BE49-F238E27FC236}">
                <a16:creationId xmlns:a16="http://schemas.microsoft.com/office/drawing/2014/main" id="{74515973-79F2-1E6F-57B4-4BEF8EAC22AE}"/>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highlight>
                  <a:srgbClr val="FFFF00"/>
                </a:highlight>
                <a:latin typeface="+mn-lt"/>
                <a:ea typeface="Roboto"/>
                <a:cs typeface="Calibri" panose="020F0502020204030204" pitchFamily="34" charset="0"/>
              </a:rPr>
              <a:t>The phone number for the 24-Hour NurseLine is on the back of your ID card</a:t>
            </a:r>
            <a:endParaRPr lang="en-US" altLang="en-US" sz="1051" b="1" dirty="0">
              <a:solidFill>
                <a:srgbClr val="0085CA"/>
              </a:solidFill>
              <a:highlight>
                <a:srgbClr val="FFFF00"/>
              </a:highlight>
              <a:latin typeface="+mn-lt"/>
              <a:ea typeface="Roboto"/>
              <a:cs typeface="Calibri" panose="020F0502020204030204" pitchFamily="34" charset="0"/>
            </a:endParaRPr>
          </a:p>
        </p:txBody>
      </p:sp>
    </p:spTree>
    <p:extLst>
      <p:ext uri="{BB962C8B-B14F-4D97-AF65-F5344CB8AC3E}">
        <p14:creationId xmlns:p14="http://schemas.microsoft.com/office/powerpoint/2010/main" val="4078580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CCF0938F-C02D-FEC6-7E8F-3338841594D6}"/>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Personal Health Support</a:t>
            </a:r>
          </a:p>
        </p:txBody>
      </p:sp>
      <p:sp>
        <p:nvSpPr>
          <p:cNvPr id="14" name="Text Placeholder 6">
            <a:extLst>
              <a:ext uri="{FF2B5EF4-FFF2-40B4-BE49-F238E27FC236}">
                <a16:creationId xmlns:a16="http://schemas.microsoft.com/office/drawing/2014/main" id="{F477B989-3331-B6B1-3739-F6AA47CBDB56}"/>
              </a:ext>
            </a:extLst>
          </p:cNvPr>
          <p:cNvSpPr txBox="1">
            <a:spLocks noGrp="1"/>
          </p:cNvSpPr>
          <p:nvPr>
            <p:ph type="body" sz="quarter" idx="11"/>
          </p:nvPr>
        </p:nvSpPr>
        <p:spPr>
          <a:xfrm>
            <a:off x="457200" y="1326786"/>
            <a:ext cx="5283200" cy="3951851"/>
          </a:xfrm>
          <a:prstGeom prst="rect">
            <a:avLst/>
          </a:prstGeom>
          <a:noFill/>
        </p:spPr>
        <p:txBody>
          <a:bodyPr wrap="square" lIns="0">
            <a:spAutoFit/>
          </a:bodyPr>
          <a:lstStyle/>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If you or a family member is diagnosed with a serious illness or condition, or suffers from a serious injury, the personal health support program can provide extra support at no extra cost.</a:t>
            </a:r>
          </a:p>
          <a:p>
            <a:pPr marL="0" indent="0">
              <a:buNone/>
              <a:defRPr/>
            </a:pP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Personal health support can:</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Find resources for your health and recovery</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Coordinate care and services to help get the best treatment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Navigate the complex healthcare system</a:t>
            </a:r>
          </a:p>
          <a:p>
            <a:pPr marL="0" indent="0">
              <a:buNone/>
              <a:defRPr/>
            </a:pP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A team of registered nurses, certified dieticians, and licensed mental health professionals are ready to help.</a:t>
            </a: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endParaRPr lang="en-US" dirty="0">
              <a:latin typeface="+mj-lt"/>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pic>
        <p:nvPicPr>
          <p:cNvPr id="15" name="Picture 14">
            <a:extLst>
              <a:ext uri="{FF2B5EF4-FFF2-40B4-BE49-F238E27FC236}">
                <a16:creationId xmlns:a16="http://schemas.microsoft.com/office/drawing/2014/main" id="{2D2B7D52-B584-72DF-B63E-D000A632C092}"/>
              </a:ext>
            </a:extLst>
          </p:cNvPr>
          <p:cNvPicPr preferRelativeResize="0">
            <a:picLocks/>
          </p:cNvPicPr>
          <p:nvPr/>
        </p:nvPicPr>
        <p:blipFill rotWithShape="1">
          <a:blip r:embed="rId2"/>
          <a:srcRect l="47538" r="6065"/>
          <a:stretch/>
        </p:blipFill>
        <p:spPr>
          <a:xfrm>
            <a:off x="5870448" y="0"/>
            <a:ext cx="3273552" cy="4700016"/>
          </a:xfrm>
          <a:prstGeom prst="rect">
            <a:avLst/>
          </a:prstGeom>
        </p:spPr>
      </p:pic>
      <p:sp>
        <p:nvSpPr>
          <p:cNvPr id="16" name="Text Placeholder 3">
            <a:extLst>
              <a:ext uri="{FF2B5EF4-FFF2-40B4-BE49-F238E27FC236}">
                <a16:creationId xmlns:a16="http://schemas.microsoft.com/office/drawing/2014/main" id="{E83605CF-BDBD-3751-99AB-80D6E62D4EFC}"/>
              </a:ext>
            </a:extLst>
          </p:cNvPr>
          <p:cNvSpPr>
            <a:spLocks noGrp="1"/>
          </p:cNvSpPr>
          <p:nvPr>
            <p:ph type="body" sz="quarter" idx="12"/>
          </p:nvPr>
        </p:nvSpPr>
        <p:spPr>
          <a:xfrm>
            <a:off x="457200" y="883740"/>
            <a:ext cx="8229600" cy="292100"/>
          </a:xfrm>
        </p:spPr>
        <p:txBody>
          <a:bodyPr>
            <a:noAutofit/>
          </a:bodyPr>
          <a:lstStyle/>
          <a:p>
            <a:r>
              <a:rPr lang="en-US" dirty="0">
                <a:latin typeface="+mj-lt"/>
              </a:rPr>
              <a:t>Free guidance and support</a:t>
            </a:r>
          </a:p>
        </p:txBody>
      </p:sp>
      <p:sp>
        <p:nvSpPr>
          <p:cNvPr id="17" name="TextBox 6">
            <a:extLst>
              <a:ext uri="{FF2B5EF4-FFF2-40B4-BE49-F238E27FC236}">
                <a16:creationId xmlns:a16="http://schemas.microsoft.com/office/drawing/2014/main" id="{A9CB1C65-50CB-DCCA-F28D-F23121705F9C}"/>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rPr>
              <a:t>Call Personal Health Support at </a:t>
            </a:r>
            <a:r>
              <a:rPr lang="en-US" altLang="en-US" sz="1600" b="1" dirty="0">
                <a:solidFill>
                  <a:schemeClr val="tx2"/>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888-742-1479</a:t>
            </a:r>
            <a:r>
              <a:rPr lang="en-US" altLang="en-US" sz="1600" b="1" dirty="0">
                <a:solidFill>
                  <a:schemeClr val="tx2"/>
                </a:solidFill>
                <a:latin typeface="+mn-lt"/>
                <a:ea typeface="Roboto"/>
                <a:cs typeface="Calibri" panose="020F0502020204030204" pitchFamily="34" charset="0"/>
              </a:rPr>
              <a:t> (TTY: 711)</a:t>
            </a:r>
          </a:p>
        </p:txBody>
      </p:sp>
    </p:spTree>
    <p:extLst>
      <p:ext uri="{BB962C8B-B14F-4D97-AF65-F5344CB8AC3E}">
        <p14:creationId xmlns:p14="http://schemas.microsoft.com/office/powerpoint/2010/main" val="396159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2A1652E-9463-0349-5B17-26EDA99BFADC}"/>
              </a:ext>
            </a:extLst>
          </p:cNvPr>
          <p:cNvSpPr>
            <a:spLocks noGrp="1"/>
          </p:cNvSpPr>
          <p:nvPr>
            <p:ph type="body" sz="quarter" idx="10"/>
          </p:nvPr>
        </p:nvSpPr>
        <p:spPr>
          <a:xfrm>
            <a:off x="457200" y="0"/>
            <a:ext cx="8494713" cy="774700"/>
          </a:xfrm>
        </p:spPr>
        <p:txBody>
          <a:bodyPr/>
          <a:lstStyle/>
          <a:p>
            <a:r>
              <a:rPr lang="en-US" dirty="0">
                <a:highlight>
                  <a:srgbClr val="00FF00"/>
                </a:highlight>
                <a:latin typeface="Times New Roman" panose="02020603050405020304" pitchFamily="18" charset="0"/>
                <a:cs typeface="Times New Roman" panose="02020603050405020304" pitchFamily="18" charset="0"/>
              </a:rPr>
              <a:t>Agenda | Topics</a:t>
            </a:r>
          </a:p>
        </p:txBody>
      </p:sp>
      <p:sp>
        <p:nvSpPr>
          <p:cNvPr id="3" name="TextBox 4">
            <a:extLst>
              <a:ext uri="{FF2B5EF4-FFF2-40B4-BE49-F238E27FC236}">
                <a16:creationId xmlns:a16="http://schemas.microsoft.com/office/drawing/2014/main" id="{077FCF66-342E-5CEE-62E0-DC890A4E5FDA}"/>
              </a:ext>
            </a:extLst>
          </p:cNvPr>
          <p:cNvSpPr txBox="1">
            <a:spLocks noGrp="1" noChangeArrowheads="1"/>
          </p:cNvSpPr>
          <p:nvPr>
            <p:ph type="body" sz="quarter" idx="11"/>
          </p:nvPr>
        </p:nvSpPr>
        <p:spPr bwMode="auto">
          <a:xfrm>
            <a:off x="504825" y="1022350"/>
            <a:ext cx="84963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buClr>
                <a:schemeClr val="tx2"/>
              </a:buClr>
              <a:buSzPct val="120000"/>
              <a:buFont typeface="+mj-lt"/>
              <a:buAutoNum type="arabicPeriod"/>
            </a:pPr>
            <a:r>
              <a:rPr lang="en-US" altLang="en-US" sz="1800" dirty="0">
                <a:ea typeface="Roboto" panose="02000000000000000000" pitchFamily="2" charset="0"/>
                <a:cs typeface="Calibri" panose="020F0502020204030204" pitchFamily="34" charset="0"/>
              </a:rPr>
              <a:t>About Premera Blue Cross Blue Shield of Alaska</a:t>
            </a:r>
          </a:p>
          <a:p>
            <a:pPr marL="342900" indent="-342900">
              <a:spcBef>
                <a:spcPct val="0"/>
              </a:spcBef>
              <a:buClr>
                <a:schemeClr val="tx2"/>
              </a:buClr>
              <a:buSzPct val="120000"/>
              <a:buFont typeface="+mj-lt"/>
              <a:buAutoNum type="arabicPeriod"/>
            </a:pPr>
            <a:endParaRPr lang="en-US" altLang="en-US" sz="1800" dirty="0">
              <a:ea typeface="Roboto" panose="02000000000000000000" pitchFamily="2" charset="0"/>
              <a:cs typeface="Calibri" panose="020F0502020204030204" pitchFamily="34" charset="0"/>
            </a:endParaRPr>
          </a:p>
          <a:p>
            <a:pPr marL="342900" indent="-342900">
              <a:spcBef>
                <a:spcPct val="0"/>
              </a:spcBef>
              <a:buClr>
                <a:schemeClr val="tx2"/>
              </a:buClr>
              <a:buSzPct val="120000"/>
              <a:buFont typeface="+mj-lt"/>
              <a:buAutoNum type="arabicPeriod"/>
            </a:pPr>
            <a:r>
              <a:rPr lang="en-US" altLang="en-US" sz="1800" dirty="0">
                <a:ea typeface="Roboto" panose="02000000000000000000" pitchFamily="2" charset="0"/>
                <a:cs typeface="Calibri" panose="020F0502020204030204" pitchFamily="34" charset="0"/>
              </a:rPr>
              <a:t>Health plan basics</a:t>
            </a:r>
          </a:p>
          <a:p>
            <a:pPr marL="342900" indent="-342900">
              <a:spcBef>
                <a:spcPct val="0"/>
              </a:spcBef>
              <a:buClr>
                <a:schemeClr val="tx2"/>
              </a:buClr>
              <a:buSzPct val="120000"/>
              <a:buFont typeface="+mj-lt"/>
              <a:buAutoNum type="arabicPeriod"/>
            </a:pPr>
            <a:endParaRPr lang="en-US" altLang="en-US" sz="1800" dirty="0">
              <a:ea typeface="Roboto" panose="02000000000000000000" pitchFamily="2" charset="0"/>
              <a:cs typeface="Calibri" panose="020F0502020204030204" pitchFamily="34" charset="0"/>
            </a:endParaRPr>
          </a:p>
          <a:p>
            <a:pPr marL="342900" indent="-342900">
              <a:spcBef>
                <a:spcPct val="0"/>
              </a:spcBef>
              <a:buClr>
                <a:schemeClr val="tx2"/>
              </a:buClr>
              <a:buSzPct val="120000"/>
              <a:buFont typeface="+mj-lt"/>
              <a:buAutoNum type="arabicPeriod"/>
            </a:pPr>
            <a:r>
              <a:rPr lang="en-US" altLang="en-US" sz="1800" dirty="0">
                <a:highlight>
                  <a:srgbClr val="00FF00"/>
                </a:highlight>
                <a:ea typeface="Roboto" panose="02000000000000000000" pitchFamily="2" charset="0"/>
                <a:cs typeface="Calibri" panose="020F0502020204030204" pitchFamily="34" charset="0"/>
              </a:rPr>
              <a:t>XXXX</a:t>
            </a:r>
            <a:r>
              <a:rPr lang="en-US" altLang="en-US" sz="1800" dirty="0">
                <a:ea typeface="Roboto" panose="02000000000000000000" pitchFamily="2" charset="0"/>
                <a:cs typeface="Calibri" panose="020F0502020204030204" pitchFamily="34" charset="0"/>
              </a:rPr>
              <a:t> plans</a:t>
            </a:r>
          </a:p>
          <a:p>
            <a:pPr marL="342900" indent="-342900">
              <a:spcBef>
                <a:spcPct val="0"/>
              </a:spcBef>
              <a:buClr>
                <a:schemeClr val="tx2"/>
              </a:buClr>
              <a:buSzPct val="120000"/>
              <a:buFont typeface="+mj-lt"/>
              <a:buAutoNum type="arabicPeriod"/>
            </a:pPr>
            <a:endParaRPr lang="en-US" altLang="en-US" sz="1800" dirty="0">
              <a:ea typeface="Roboto" panose="02000000000000000000" pitchFamily="2" charset="0"/>
              <a:cs typeface="Calibri" panose="020F0502020204030204" pitchFamily="34" charset="0"/>
            </a:endParaRPr>
          </a:p>
          <a:p>
            <a:pPr marL="342900" indent="-342900">
              <a:spcBef>
                <a:spcPct val="0"/>
              </a:spcBef>
              <a:buClr>
                <a:schemeClr val="tx2"/>
              </a:buClr>
              <a:buSzPct val="120000"/>
              <a:buFont typeface="+mj-lt"/>
              <a:buAutoNum type="arabicPeriod"/>
            </a:pPr>
            <a:r>
              <a:rPr lang="en-US" altLang="en-US" sz="1800" dirty="0">
                <a:highlight>
                  <a:srgbClr val="00FF00"/>
                </a:highlight>
                <a:ea typeface="Roboto" panose="02000000000000000000" pitchFamily="2" charset="0"/>
                <a:cs typeface="Calibri" panose="020F0502020204030204" pitchFamily="34" charset="0"/>
              </a:rPr>
              <a:t>XXXX</a:t>
            </a:r>
            <a:r>
              <a:rPr lang="en-US" altLang="en-US" sz="1800" dirty="0">
                <a:ea typeface="Roboto" panose="02000000000000000000" pitchFamily="2" charset="0"/>
                <a:cs typeface="Calibri" panose="020F0502020204030204" pitchFamily="34" charset="0"/>
              </a:rPr>
              <a:t> benefits</a:t>
            </a:r>
          </a:p>
          <a:p>
            <a:pPr marL="342900" indent="-342900">
              <a:spcBef>
                <a:spcPct val="0"/>
              </a:spcBef>
              <a:buClr>
                <a:schemeClr val="tx2"/>
              </a:buClr>
              <a:buSzPct val="120000"/>
              <a:buFont typeface="+mj-lt"/>
              <a:buAutoNum type="arabicPeriod"/>
            </a:pPr>
            <a:endParaRPr lang="en-US" altLang="en-US" sz="1800" dirty="0">
              <a:ea typeface="Roboto" panose="02000000000000000000" pitchFamily="2" charset="0"/>
              <a:cs typeface="Calibri" panose="020F0502020204030204" pitchFamily="34" charset="0"/>
            </a:endParaRPr>
          </a:p>
          <a:p>
            <a:pPr marL="342900" indent="-342900">
              <a:spcBef>
                <a:spcPct val="0"/>
              </a:spcBef>
              <a:buClr>
                <a:schemeClr val="tx2"/>
              </a:buClr>
              <a:buSzPct val="120000"/>
              <a:buFont typeface="+mj-lt"/>
              <a:buAutoNum type="arabicPeriod"/>
            </a:pPr>
            <a:r>
              <a:rPr lang="en-US" altLang="en-US" sz="1800" dirty="0">
                <a:ea typeface="Roboto" panose="02000000000000000000" pitchFamily="2" charset="0"/>
                <a:cs typeface="Calibri" panose="020F0502020204030204" pitchFamily="34" charset="0"/>
              </a:rPr>
              <a:t>Member experience</a:t>
            </a:r>
          </a:p>
          <a:p>
            <a:pPr marL="342900" indent="-342900">
              <a:spcBef>
                <a:spcPct val="0"/>
              </a:spcBef>
              <a:buClr>
                <a:schemeClr val="tx2"/>
              </a:buClr>
              <a:buSzPct val="120000"/>
              <a:buFont typeface="+mj-lt"/>
              <a:buAutoNum type="arabicPeriod"/>
            </a:pPr>
            <a:endParaRPr lang="en-US" altLang="en-US" sz="1800" dirty="0">
              <a:ea typeface="Roboto" panose="02000000000000000000" pitchFamily="2" charset="0"/>
              <a:cs typeface="Calibri" panose="020F0502020204030204" pitchFamily="34" charset="0"/>
            </a:endParaRPr>
          </a:p>
          <a:p>
            <a:pPr marL="342900" indent="-342900">
              <a:spcBef>
                <a:spcPct val="0"/>
              </a:spcBef>
              <a:buClr>
                <a:schemeClr val="tx2"/>
              </a:buClr>
              <a:buSzPct val="120000"/>
              <a:buFont typeface="+mj-lt"/>
              <a:buAutoNum type="arabicPeriod"/>
            </a:pPr>
            <a:r>
              <a:rPr lang="en-US" altLang="en-US" sz="1800" dirty="0">
                <a:ea typeface="Roboto" panose="02000000000000000000" pitchFamily="2" charset="0"/>
                <a:cs typeface="Calibri" panose="020F0502020204030204" pitchFamily="34" charset="0"/>
              </a:rPr>
              <a:t>Enroll now</a:t>
            </a:r>
          </a:p>
        </p:txBody>
      </p:sp>
    </p:spTree>
    <p:extLst>
      <p:ext uri="{BB962C8B-B14F-4D97-AF65-F5344CB8AC3E}">
        <p14:creationId xmlns:p14="http://schemas.microsoft.com/office/powerpoint/2010/main" val="1533395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20B83995-002D-AC9B-8AE5-9D699DAC5830}"/>
              </a:ext>
            </a:extLst>
          </p:cNvPr>
          <p:cNvSpPr txBox="1">
            <a:spLocks/>
          </p:cNvSpPr>
          <p:nvPr/>
        </p:nvSpPr>
        <p:spPr>
          <a:xfrm>
            <a:off x="382555" y="746150"/>
            <a:ext cx="5782956" cy="312723"/>
          </a:xfrm>
          <a:prstGeom prst="rect">
            <a:avLst/>
          </a:prstGeom>
        </p:spPr>
        <p:txBody>
          <a:bodyPr vert="horz" lIns="0" tIns="45720" rIns="91440" bIns="45720" rtlCol="0">
            <a:noAutofit/>
          </a:bodyPr>
          <a:lstStyle>
            <a:lvl1pPr marL="0" indent="0" algn="l" defTabSz="457200" rtl="0" eaLnBrk="1" latinLnBrk="0" hangingPunct="1">
              <a:spcBef>
                <a:spcPct val="20000"/>
              </a:spcBef>
              <a:buFontTx/>
              <a:buNone/>
              <a:defRPr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457200" rtl="0" eaLnBrk="1" latinLnBrk="0" hangingPunct="1">
              <a:spcBef>
                <a:spcPct val="20000"/>
              </a:spcBef>
              <a:buClr>
                <a:schemeClr val="tx2"/>
              </a:buClr>
              <a:buSzPct val="75000"/>
              <a:buFontTx/>
              <a:buNone/>
              <a:defRPr sz="1600" kern="1200">
                <a:solidFill>
                  <a:schemeClr val="tx1"/>
                </a:solidFill>
                <a:latin typeface="Roboto Light"/>
                <a:ea typeface="+mn-ea"/>
                <a:cs typeface="Roboto Light"/>
              </a:defRPr>
            </a:lvl2pPr>
            <a:lvl3pPr marL="914400" indent="0" algn="l" defTabSz="457200" rtl="0" eaLnBrk="1" latinLnBrk="0" hangingPunct="1">
              <a:spcBef>
                <a:spcPct val="20000"/>
              </a:spcBef>
              <a:buClr>
                <a:schemeClr val="tx2"/>
              </a:buClr>
              <a:buSzPct val="75000"/>
              <a:buFontTx/>
              <a:buNone/>
              <a:defRPr sz="1600" kern="1200">
                <a:solidFill>
                  <a:schemeClr val="tx1"/>
                </a:solidFill>
                <a:latin typeface="Roboto Light"/>
                <a:ea typeface="+mn-ea"/>
                <a:cs typeface="Roboto Light"/>
              </a:defRPr>
            </a:lvl3pPr>
            <a:lvl4pPr marL="1371600" indent="0" algn="l" defTabSz="457200" rtl="0" eaLnBrk="1" latinLnBrk="0" hangingPunct="1">
              <a:spcBef>
                <a:spcPct val="20000"/>
              </a:spcBef>
              <a:buClr>
                <a:schemeClr val="accent6"/>
              </a:buClr>
              <a:buSzPct val="75000"/>
              <a:buFontTx/>
              <a:buNone/>
              <a:defRPr sz="1600" kern="1200">
                <a:solidFill>
                  <a:schemeClr val="tx1"/>
                </a:solidFill>
                <a:latin typeface="Roboto Light"/>
                <a:ea typeface="+mn-ea"/>
                <a:cs typeface="Roboto Light"/>
              </a:defRPr>
            </a:lvl4pPr>
            <a:lvl5pPr marL="1828800" indent="0" algn="l" defTabSz="457200" rtl="0" eaLnBrk="1" latinLnBrk="0" hangingPunct="1">
              <a:spcBef>
                <a:spcPct val="20000"/>
              </a:spcBef>
              <a:buClr>
                <a:schemeClr val="accent6"/>
              </a:buClr>
              <a:buFontTx/>
              <a:buNone/>
              <a:defRPr sz="1600" kern="1200">
                <a:solidFill>
                  <a:schemeClr val="tx1"/>
                </a:solidFill>
                <a:latin typeface="Roboto Light"/>
                <a:ea typeface="+mn-ea"/>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j-lt"/>
              </a:rPr>
              <a:t>A free digital resource to help you achieve your health goals</a:t>
            </a:r>
            <a:endParaRPr lang="en-US" dirty="0">
              <a:latin typeface="+mj-lt"/>
            </a:endParaRPr>
          </a:p>
        </p:txBody>
      </p:sp>
      <p:sp>
        <p:nvSpPr>
          <p:cNvPr id="9" name="TextBox 6">
            <a:extLst>
              <a:ext uri="{FF2B5EF4-FFF2-40B4-BE49-F238E27FC236}">
                <a16:creationId xmlns:a16="http://schemas.microsoft.com/office/drawing/2014/main" id="{12C592A6-19C6-6080-3F8C-D91AC3E34185}"/>
              </a:ext>
            </a:extLst>
          </p:cNvPr>
          <p:cNvSpPr txBox="1">
            <a:spLocks noChangeArrowheads="1"/>
          </p:cNvSpPr>
          <p:nvPr/>
        </p:nvSpPr>
        <p:spPr bwMode="auto">
          <a:xfrm>
            <a:off x="529999" y="4311081"/>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For more information, visit wellframe.com/members</a:t>
            </a:r>
            <a:endParaRPr lang="en-US" altLang="en-US" sz="1600" b="1" dirty="0">
              <a:solidFill>
                <a:srgbClr val="0085CA"/>
              </a:solidFill>
              <a:latin typeface="+mn-lt"/>
              <a:ea typeface="Roboto"/>
              <a:cs typeface="Calibri" panose="020F0502020204030204" pitchFamily="34" charset="0"/>
            </a:endParaRPr>
          </a:p>
        </p:txBody>
      </p:sp>
      <p:pic>
        <p:nvPicPr>
          <p:cNvPr id="10" name="Picture 2" descr="Download from Apple app store">
            <a:hlinkClick r:id="rId3"/>
            <a:extLst>
              <a:ext uri="{FF2B5EF4-FFF2-40B4-BE49-F238E27FC236}">
                <a16:creationId xmlns:a16="http://schemas.microsoft.com/office/drawing/2014/main" id="{9EE38CBC-8952-2E54-7504-865CE9FA5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302" y="3861812"/>
            <a:ext cx="971792" cy="2927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ownload from GooglePlay">
            <a:hlinkClick r:id="rId5"/>
            <a:extLst>
              <a:ext uri="{FF2B5EF4-FFF2-40B4-BE49-F238E27FC236}">
                <a16:creationId xmlns:a16="http://schemas.microsoft.com/office/drawing/2014/main" id="{E42AAF72-0BF5-5695-30B5-C1EEDEFC5C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2997" y="3859777"/>
            <a:ext cx="880852" cy="30895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FE8487AE-BE7A-04F3-081D-EBF48A11D558}"/>
              </a:ext>
            </a:extLst>
          </p:cNvPr>
          <p:cNvCxnSpPr>
            <a:cxnSpLocks/>
          </p:cNvCxnSpPr>
          <p:nvPr/>
        </p:nvCxnSpPr>
        <p:spPr>
          <a:xfrm>
            <a:off x="3975984" y="1091116"/>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0301A573-ACE5-FF2C-AC11-39DFB15D29A9}"/>
              </a:ext>
            </a:extLst>
          </p:cNvPr>
          <p:cNvSpPr txBox="1"/>
          <p:nvPr/>
        </p:nvSpPr>
        <p:spPr>
          <a:xfrm>
            <a:off x="4163925" y="1058873"/>
            <a:ext cx="2414377" cy="1985159"/>
          </a:xfrm>
          <a:prstGeom prst="rect">
            <a:avLst/>
          </a:prstGeom>
          <a:noFill/>
        </p:spPr>
        <p:txBody>
          <a:bodyPr wrap="square" rtlCol="0">
            <a:spAutoFit/>
          </a:bodyPr>
          <a:lstStyle/>
          <a:p>
            <a:pPr marL="0" indent="0">
              <a:buNone/>
              <a:defRPr/>
            </a:pPr>
            <a:r>
              <a:rPr lang="en-US" sz="1200" b="1" dirty="0">
                <a:latin typeface="+mj-lt"/>
                <a:ea typeface="Roboto Light" panose="02000000000000000000" pitchFamily="2" charset="0"/>
                <a:cs typeface="Calibri Light" panose="020F0302020204030204" pitchFamily="34" charset="0"/>
              </a:rPr>
              <a:t>Download the </a:t>
            </a:r>
            <a:r>
              <a:rPr lang="en-US" sz="1200" b="1" dirty="0" err="1">
                <a:latin typeface="+mj-lt"/>
                <a:ea typeface="Roboto Light" panose="02000000000000000000" pitchFamily="2" charset="0"/>
                <a:cs typeface="Calibri Light" panose="020F0302020204030204" pitchFamily="34" charset="0"/>
              </a:rPr>
              <a:t>Wellframe</a:t>
            </a:r>
            <a:r>
              <a:rPr lang="en-US" sz="1200" b="1" dirty="0">
                <a:latin typeface="+mj-lt"/>
                <a:ea typeface="Roboto Light" panose="02000000000000000000" pitchFamily="2" charset="0"/>
                <a:cs typeface="Calibri Light" panose="020F0302020204030204" pitchFamily="34" charset="0"/>
              </a:rPr>
              <a:t> app</a:t>
            </a: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Scan the QR code to download the app from the App Store or Google Play.</a:t>
            </a:r>
          </a:p>
          <a:p>
            <a:pPr marL="171450" indent="-171450" algn="l">
              <a:buFont typeface="Arial" panose="020B0604020202020204" pitchFamily="34" charset="0"/>
              <a:buChar char="•"/>
            </a:pPr>
            <a:r>
              <a:rPr lang="en-US" sz="1100" dirty="0">
                <a:solidFill>
                  <a:srgbClr val="292931"/>
                </a:solidFill>
                <a:latin typeface="Roboto Light" panose="02000000000000000000" pitchFamily="2" charset="0"/>
                <a:ea typeface="Roboto Light" panose="02000000000000000000" pitchFamily="2" charset="0"/>
                <a:cs typeface="Roboto Light" panose="02000000000000000000" pitchFamily="2" charset="0"/>
              </a:rPr>
              <a:t>Enter code: </a:t>
            </a:r>
            <a:r>
              <a:rPr lang="en-US" sz="1100" b="1" dirty="0" err="1">
                <a:solidFill>
                  <a:srgbClr val="292931"/>
                </a:solidFill>
                <a:latin typeface="Roboto Light" panose="02000000000000000000" pitchFamily="2" charset="0"/>
                <a:ea typeface="Roboto Light" panose="02000000000000000000" pitchFamily="2" charset="0"/>
                <a:cs typeface="Roboto Light" panose="02000000000000000000" pitchFamily="2" charset="0"/>
              </a:rPr>
              <a:t>helpwellpbc</a:t>
            </a:r>
            <a:r>
              <a:rPr lang="en-US" sz="1100" dirty="0">
                <a:solidFill>
                  <a:srgbClr val="292931"/>
                </a:solidFill>
                <a:latin typeface="Roboto Light" panose="02000000000000000000" pitchFamily="2" charset="0"/>
                <a:ea typeface="Roboto Light" panose="02000000000000000000" pitchFamily="2" charset="0"/>
                <a:cs typeface="Roboto Light" panose="02000000000000000000" pitchFamily="2" charset="0"/>
              </a:rPr>
              <a:t> if the access code doesn’t autofill.</a:t>
            </a:r>
            <a:endPar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endParaRP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Enter your Premera member ID number found on your ID card.</a:t>
            </a: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Follow the instructions to complete your registration.</a:t>
            </a:r>
          </a:p>
          <a:p>
            <a:pPr marL="0" indent="0">
              <a:buNone/>
              <a:defRPr/>
            </a:pP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p:txBody>
      </p:sp>
      <p:pic>
        <p:nvPicPr>
          <p:cNvPr id="19" name="Picture 18" descr="A cellphone with a group of people&#10;&#10;Description automatically generated">
            <a:extLst>
              <a:ext uri="{FF2B5EF4-FFF2-40B4-BE49-F238E27FC236}">
                <a16:creationId xmlns:a16="http://schemas.microsoft.com/office/drawing/2014/main" id="{2E48AEBE-523A-F172-C1EE-B05D5F89DC99}"/>
              </a:ext>
            </a:extLst>
          </p:cNvPr>
          <p:cNvPicPr>
            <a:picLocks noChangeAspect="1"/>
          </p:cNvPicPr>
          <p:nvPr/>
        </p:nvPicPr>
        <p:blipFill>
          <a:blip r:embed="rId7"/>
          <a:stretch>
            <a:fillRect/>
          </a:stretch>
        </p:blipFill>
        <p:spPr>
          <a:xfrm>
            <a:off x="6667719" y="133568"/>
            <a:ext cx="1156208" cy="2338873"/>
          </a:xfrm>
          <a:prstGeom prst="rect">
            <a:avLst/>
          </a:prstGeom>
        </p:spPr>
      </p:pic>
      <p:pic>
        <p:nvPicPr>
          <p:cNvPr id="20" name="Picture 19" descr="A screenshot of a phone&#10;&#10;Description automatically generated">
            <a:extLst>
              <a:ext uri="{FF2B5EF4-FFF2-40B4-BE49-F238E27FC236}">
                <a16:creationId xmlns:a16="http://schemas.microsoft.com/office/drawing/2014/main" id="{09813FE3-DCDA-4F6E-499E-93001D7097CC}"/>
              </a:ext>
            </a:extLst>
          </p:cNvPr>
          <p:cNvPicPr>
            <a:picLocks noChangeAspect="1"/>
          </p:cNvPicPr>
          <p:nvPr/>
        </p:nvPicPr>
        <p:blipFill>
          <a:blip r:embed="rId8"/>
          <a:stretch>
            <a:fillRect/>
          </a:stretch>
        </p:blipFill>
        <p:spPr>
          <a:xfrm>
            <a:off x="7692997" y="1128983"/>
            <a:ext cx="1156208" cy="2338873"/>
          </a:xfrm>
          <a:prstGeom prst="rect">
            <a:avLst/>
          </a:prstGeom>
        </p:spPr>
      </p:pic>
      <p:pic>
        <p:nvPicPr>
          <p:cNvPr id="21" name="Picture 20" descr="A qr code with black squares&#10;&#10;Description automatically generated">
            <a:extLst>
              <a:ext uri="{FF2B5EF4-FFF2-40B4-BE49-F238E27FC236}">
                <a16:creationId xmlns:a16="http://schemas.microsoft.com/office/drawing/2014/main" id="{18697033-F483-5F82-2416-6F59FE7B3FBD}"/>
              </a:ext>
            </a:extLst>
          </p:cNvPr>
          <p:cNvPicPr>
            <a:picLocks noChangeAspect="1"/>
          </p:cNvPicPr>
          <p:nvPr/>
        </p:nvPicPr>
        <p:blipFill>
          <a:blip r:embed="rId9"/>
          <a:stretch>
            <a:fillRect/>
          </a:stretch>
        </p:blipFill>
        <p:spPr>
          <a:xfrm>
            <a:off x="6297585" y="2509233"/>
            <a:ext cx="1281404" cy="1281404"/>
          </a:xfrm>
          <a:prstGeom prst="rect">
            <a:avLst/>
          </a:prstGeom>
        </p:spPr>
      </p:pic>
      <p:sp>
        <p:nvSpPr>
          <p:cNvPr id="22" name="TextBox 5">
            <a:extLst>
              <a:ext uri="{FF2B5EF4-FFF2-40B4-BE49-F238E27FC236}">
                <a16:creationId xmlns:a16="http://schemas.microsoft.com/office/drawing/2014/main" id="{42B5BB9C-D38B-592B-9674-0F3B30FD90A2}"/>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23" name="Text Placeholder 1">
            <a:extLst>
              <a:ext uri="{FF2B5EF4-FFF2-40B4-BE49-F238E27FC236}">
                <a16:creationId xmlns:a16="http://schemas.microsoft.com/office/drawing/2014/main" id="{CE87E66F-E87C-29A7-EE49-EC0278DED069}"/>
              </a:ext>
            </a:extLst>
          </p:cNvPr>
          <p:cNvSpPr>
            <a:spLocks noGrp="1"/>
          </p:cNvSpPr>
          <p:nvPr>
            <p:ph type="body" sz="quarter" idx="10"/>
          </p:nvPr>
        </p:nvSpPr>
        <p:spPr>
          <a:xfrm>
            <a:off x="457200" y="0"/>
            <a:ext cx="5352757" cy="775115"/>
          </a:xfrm>
        </p:spPr>
        <p:txBody>
          <a:bodyPr/>
          <a:lstStyle/>
          <a:p>
            <a:r>
              <a:rPr lang="en-US" dirty="0" err="1">
                <a:latin typeface="Times New Roman" panose="02020603050405020304" pitchFamily="18" charset="0"/>
                <a:cs typeface="Times New Roman" panose="02020603050405020304" pitchFamily="18" charset="0"/>
              </a:rPr>
              <a:t>Wellframe</a:t>
            </a:r>
            <a:endParaRPr lang="en-US" dirty="0">
              <a:latin typeface="Times New Roman" panose="02020603050405020304" pitchFamily="18" charset="0"/>
              <a:cs typeface="Times New Roman" panose="02020603050405020304" pitchFamily="18" charset="0"/>
            </a:endParaRPr>
          </a:p>
        </p:txBody>
      </p:sp>
      <p:sp>
        <p:nvSpPr>
          <p:cNvPr id="24" name="Text Placeholder 6">
            <a:extLst>
              <a:ext uri="{FF2B5EF4-FFF2-40B4-BE49-F238E27FC236}">
                <a16:creationId xmlns:a16="http://schemas.microsoft.com/office/drawing/2014/main" id="{82AC621F-EED9-8637-650B-0B19049F5216}"/>
              </a:ext>
            </a:extLst>
          </p:cNvPr>
          <p:cNvSpPr txBox="1">
            <a:spLocks noGrp="1"/>
          </p:cNvSpPr>
          <p:nvPr>
            <p:ph type="body" sz="quarter" idx="11"/>
          </p:nvPr>
        </p:nvSpPr>
        <p:spPr>
          <a:xfrm>
            <a:off x="475841" y="1091116"/>
            <a:ext cx="3386136" cy="3705630"/>
          </a:xfrm>
          <a:prstGeom prst="rect">
            <a:avLst/>
          </a:prstGeom>
          <a:noFill/>
        </p:spPr>
        <p:txBody>
          <a:bodyPr wrap="square" lIns="0">
            <a:spAutoFit/>
          </a:bodyPr>
          <a:lstStyle/>
          <a:p>
            <a:pPr marL="0" indent="0">
              <a:spcBef>
                <a:spcPts val="0"/>
              </a:spcBef>
              <a:buNone/>
              <a:defRPr/>
            </a:pPr>
            <a:r>
              <a:rPr lang="en-US" sz="1200" b="1" dirty="0">
                <a:latin typeface="+mj-lt"/>
                <a:ea typeface="Roboto Light" panose="02000000000000000000" pitchFamily="2" charset="0"/>
                <a:cs typeface="Calibri Light" panose="020F0302020204030204" pitchFamily="34" charset="0"/>
              </a:rPr>
              <a:t>The mobile health program includes:</a:t>
            </a:r>
          </a:p>
          <a:p>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Help navigating the healthcare system</a:t>
            </a:r>
          </a:p>
          <a:p>
            <a:r>
              <a:rPr lang="en-US" sz="1200" dirty="0">
                <a:solidFill>
                  <a:srgbClr val="292931"/>
                </a:solidFill>
                <a:latin typeface="Roboto Light" panose="02000000000000000000" pitchFamily="2" charset="0"/>
                <a:ea typeface="Roboto Light" panose="02000000000000000000" pitchFamily="2" charset="0"/>
                <a:cs typeface="Roboto Light" panose="02000000000000000000" pitchFamily="2" charset="0"/>
              </a:rPr>
              <a:t>Mental health support</a:t>
            </a:r>
          </a:p>
          <a:p>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Medication and pain </a:t>
            </a:r>
            <a:r>
              <a:rPr lang="en-US" sz="1200" dirty="0">
                <a:solidFill>
                  <a:srgbClr val="292931"/>
                </a:solidFill>
                <a:latin typeface="Roboto Light" panose="02000000000000000000" pitchFamily="2" charset="0"/>
                <a:ea typeface="Roboto Light" panose="02000000000000000000" pitchFamily="2" charset="0"/>
                <a:cs typeface="Roboto Light" panose="02000000000000000000" pitchFamily="2" charset="0"/>
              </a:rPr>
              <a:t>management</a:t>
            </a:r>
          </a:p>
          <a:p>
            <a:r>
              <a:rPr lang="en-US" sz="1200" dirty="0">
                <a:solidFill>
                  <a:srgbClr val="292931"/>
                </a:solidFill>
                <a:latin typeface="Roboto Light" panose="02000000000000000000" pitchFamily="2" charset="0"/>
                <a:ea typeface="Roboto Light" panose="02000000000000000000" pitchFamily="2" charset="0"/>
                <a:cs typeface="Roboto Light" panose="02000000000000000000" pitchFamily="2" charset="0"/>
              </a:rPr>
              <a:t>Exercise and sleep trackers</a:t>
            </a:r>
          </a:p>
          <a:p>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Nutrition guidance</a:t>
            </a:r>
          </a:p>
          <a:p>
            <a:pPr algn="l">
              <a:buFont typeface="Arial" panose="020B0604020202020204" pitchFamily="34" charset="0"/>
              <a:buChar char="•"/>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And more</a:t>
            </a:r>
          </a:p>
          <a:p>
            <a:pPr marL="0" indent="0" algn="l">
              <a:buNone/>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If you have a chronic condition, such as diabetes, a heart condition, or mental health condition, a personal support clinician will connect with you through the app to help you manage a new diagnosis or reach your health goals.</a:t>
            </a:r>
          </a:p>
          <a:p>
            <a:pPr marL="0" indent="0" algn="l">
              <a:buNone/>
            </a:pPr>
            <a:endParaRPr lang="en-US" sz="1200" dirty="0">
              <a:solidFill>
                <a:srgbClr val="292931"/>
              </a:solidFill>
              <a:latin typeface="Roboto Light" panose="02000000000000000000" pitchFamily="2" charset="0"/>
              <a:ea typeface="Roboto Light" panose="02000000000000000000" pitchFamily="2" charset="0"/>
              <a:cs typeface="Roboto Light" panose="02000000000000000000" pitchFamily="2" charset="0"/>
            </a:endParaRPr>
          </a:p>
          <a:p>
            <a:pPr marL="0" indent="0" algn="l">
              <a:buNone/>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This </a:t>
            </a:r>
            <a:r>
              <a:rPr lang="en-US" sz="1200" dirty="0">
                <a:solidFill>
                  <a:srgbClr val="292931"/>
                </a:solidFill>
                <a:latin typeface="Roboto Light" panose="02000000000000000000" pitchFamily="2" charset="0"/>
                <a:ea typeface="Roboto Light" panose="02000000000000000000" pitchFamily="2" charset="0"/>
                <a:cs typeface="Roboto Light" panose="02000000000000000000" pitchFamily="2" charset="0"/>
              </a:rPr>
              <a:t>benefit is included with your health plan at no extra cost. </a:t>
            </a: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Download </a:t>
            </a:r>
            <a:r>
              <a:rPr lang="en-US" sz="1200" b="0" i="0" dirty="0" err="1">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Wellframe</a:t>
            </a: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 now. </a:t>
            </a:r>
          </a:p>
          <a:p>
            <a:pPr marL="0" indent="0">
              <a:buNone/>
            </a:pPr>
            <a:br>
              <a:rPr lang="en-US" sz="1600" dirty="0"/>
            </a:b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Tree>
    <p:extLst>
      <p:ext uri="{BB962C8B-B14F-4D97-AF65-F5344CB8AC3E}">
        <p14:creationId xmlns:p14="http://schemas.microsoft.com/office/powerpoint/2010/main" val="4047254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B10A23-F888-BB0F-1C42-9CAD1D9B2CC9}"/>
              </a:ext>
            </a:extLst>
          </p:cNvPr>
          <p:cNvSpPr>
            <a:spLocks noGrp="1"/>
          </p:cNvSpPr>
          <p:nvPr>
            <p:ph type="body" sz="quarter" idx="10"/>
          </p:nvPr>
        </p:nvSpPr>
        <p:spPr>
          <a:xfrm>
            <a:off x="457200" y="0"/>
            <a:ext cx="5352757" cy="775115"/>
          </a:xfrm>
        </p:spPr>
        <p:txBody>
          <a:bodyPr/>
          <a:lstStyle/>
          <a:p>
            <a:r>
              <a:rPr lang="en-US" dirty="0">
                <a:latin typeface="Times New Roman" panose="02020603050405020304" pitchFamily="18" charset="0"/>
                <a:cs typeface="Times New Roman" panose="02020603050405020304" pitchFamily="18" charset="0"/>
              </a:rPr>
              <a:t>BestBeginnings</a:t>
            </a:r>
          </a:p>
        </p:txBody>
      </p:sp>
      <p:sp>
        <p:nvSpPr>
          <p:cNvPr id="7" name="TextBox 5">
            <a:extLst>
              <a:ext uri="{FF2B5EF4-FFF2-40B4-BE49-F238E27FC236}">
                <a16:creationId xmlns:a16="http://schemas.microsoft.com/office/drawing/2014/main" id="{3EEAB45F-7090-1E9F-07C6-3E870152BB88}"/>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13" name="Text Placeholder 3">
            <a:extLst>
              <a:ext uri="{FF2B5EF4-FFF2-40B4-BE49-F238E27FC236}">
                <a16:creationId xmlns:a16="http://schemas.microsoft.com/office/drawing/2014/main" id="{1CB4DFD9-B79B-3BA8-E80D-B2188CE4DF7B}"/>
              </a:ext>
            </a:extLst>
          </p:cNvPr>
          <p:cNvSpPr txBox="1">
            <a:spLocks/>
          </p:cNvSpPr>
          <p:nvPr/>
        </p:nvSpPr>
        <p:spPr>
          <a:xfrm>
            <a:off x="457200" y="734733"/>
            <a:ext cx="5782962" cy="170843"/>
          </a:xfrm>
          <a:prstGeom prst="rect">
            <a:avLst/>
          </a:prstGeom>
        </p:spPr>
        <p:txBody>
          <a:bodyPr vert="horz" lIns="0" tIns="45720" rIns="91440" bIns="45720" rtlCol="0">
            <a:noAutofit/>
          </a:bodyPr>
          <a:lstStyle>
            <a:lvl1pPr marL="0" indent="0" algn="l" defTabSz="457200" rtl="0" eaLnBrk="1" latinLnBrk="0" hangingPunct="1">
              <a:spcBef>
                <a:spcPct val="20000"/>
              </a:spcBef>
              <a:buFontTx/>
              <a:buNone/>
              <a:defRPr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457200" rtl="0" eaLnBrk="1" latinLnBrk="0" hangingPunct="1">
              <a:spcBef>
                <a:spcPct val="20000"/>
              </a:spcBef>
              <a:buClr>
                <a:schemeClr val="tx2"/>
              </a:buClr>
              <a:buSzPct val="75000"/>
              <a:buFontTx/>
              <a:buNone/>
              <a:defRPr sz="1600" kern="1200">
                <a:solidFill>
                  <a:schemeClr val="tx1"/>
                </a:solidFill>
                <a:latin typeface="Roboto Light"/>
                <a:ea typeface="+mn-ea"/>
                <a:cs typeface="Roboto Light"/>
              </a:defRPr>
            </a:lvl2pPr>
            <a:lvl3pPr marL="914400" indent="0" algn="l" defTabSz="457200" rtl="0" eaLnBrk="1" latinLnBrk="0" hangingPunct="1">
              <a:spcBef>
                <a:spcPct val="20000"/>
              </a:spcBef>
              <a:buClr>
                <a:schemeClr val="tx2"/>
              </a:buClr>
              <a:buSzPct val="75000"/>
              <a:buFontTx/>
              <a:buNone/>
              <a:defRPr sz="1600" kern="1200">
                <a:solidFill>
                  <a:schemeClr val="tx1"/>
                </a:solidFill>
                <a:latin typeface="Roboto Light"/>
                <a:ea typeface="+mn-ea"/>
                <a:cs typeface="Roboto Light"/>
              </a:defRPr>
            </a:lvl3pPr>
            <a:lvl4pPr marL="1371600" indent="0" algn="l" defTabSz="457200" rtl="0" eaLnBrk="1" latinLnBrk="0" hangingPunct="1">
              <a:spcBef>
                <a:spcPct val="20000"/>
              </a:spcBef>
              <a:buClr>
                <a:schemeClr val="accent6"/>
              </a:buClr>
              <a:buSzPct val="75000"/>
              <a:buFontTx/>
              <a:buNone/>
              <a:defRPr sz="1600" kern="1200">
                <a:solidFill>
                  <a:schemeClr val="tx1"/>
                </a:solidFill>
                <a:latin typeface="Roboto Light"/>
                <a:ea typeface="+mn-ea"/>
                <a:cs typeface="Roboto Light"/>
              </a:defRPr>
            </a:lvl4pPr>
            <a:lvl5pPr marL="1828800" indent="0" algn="l" defTabSz="457200" rtl="0" eaLnBrk="1" latinLnBrk="0" hangingPunct="1">
              <a:spcBef>
                <a:spcPct val="20000"/>
              </a:spcBef>
              <a:buClr>
                <a:schemeClr val="accent6"/>
              </a:buClr>
              <a:buFontTx/>
              <a:buNone/>
              <a:defRPr sz="1600" kern="1200">
                <a:solidFill>
                  <a:schemeClr val="tx1"/>
                </a:solidFill>
                <a:latin typeface="Roboto Light"/>
                <a:ea typeface="+mn-ea"/>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j-lt"/>
              </a:rPr>
              <a:t>Support for pregnancy, delivery, postpartum care, and newborn care</a:t>
            </a:r>
            <a:endParaRPr lang="en-US" dirty="0">
              <a:latin typeface="+mj-lt"/>
            </a:endParaRPr>
          </a:p>
        </p:txBody>
      </p:sp>
      <p:pic>
        <p:nvPicPr>
          <p:cNvPr id="14" name="Picture 13">
            <a:extLst>
              <a:ext uri="{FF2B5EF4-FFF2-40B4-BE49-F238E27FC236}">
                <a16:creationId xmlns:a16="http://schemas.microsoft.com/office/drawing/2014/main" id="{428C63D4-6894-5149-8630-C330FB897F14}"/>
              </a:ext>
            </a:extLst>
          </p:cNvPr>
          <p:cNvPicPr>
            <a:picLocks noChangeAspect="1"/>
          </p:cNvPicPr>
          <p:nvPr/>
        </p:nvPicPr>
        <p:blipFill>
          <a:blip r:embed="rId2"/>
          <a:stretch>
            <a:fillRect/>
          </a:stretch>
        </p:blipFill>
        <p:spPr>
          <a:xfrm>
            <a:off x="6672336" y="493865"/>
            <a:ext cx="2014462" cy="2823134"/>
          </a:xfrm>
          <a:prstGeom prst="rect">
            <a:avLst/>
          </a:prstGeom>
        </p:spPr>
      </p:pic>
      <p:pic>
        <p:nvPicPr>
          <p:cNvPr id="15" name="Picture 2" descr="Download from Apple app store">
            <a:hlinkClick r:id="rId3"/>
            <a:extLst>
              <a:ext uri="{FF2B5EF4-FFF2-40B4-BE49-F238E27FC236}">
                <a16:creationId xmlns:a16="http://schemas.microsoft.com/office/drawing/2014/main" id="{0E157800-614B-3BCE-4C6F-3A9E942D9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302" y="3861812"/>
            <a:ext cx="971792" cy="2927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ownload from GooglePlay">
            <a:hlinkClick r:id="rId5"/>
            <a:extLst>
              <a:ext uri="{FF2B5EF4-FFF2-40B4-BE49-F238E27FC236}">
                <a16:creationId xmlns:a16="http://schemas.microsoft.com/office/drawing/2014/main" id="{D67971DA-BAD5-31D1-3173-32764ACE4B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2997" y="3859777"/>
            <a:ext cx="880852" cy="3089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C56962F4-4BA3-5CE6-EA2E-C844728CB213}"/>
              </a:ext>
            </a:extLst>
          </p:cNvPr>
          <p:cNvPicPr>
            <a:picLocks noChangeAspect="1"/>
          </p:cNvPicPr>
          <p:nvPr/>
        </p:nvPicPr>
        <p:blipFill>
          <a:blip r:embed="rId7"/>
          <a:stretch>
            <a:fillRect/>
          </a:stretch>
        </p:blipFill>
        <p:spPr>
          <a:xfrm>
            <a:off x="6672336" y="2645649"/>
            <a:ext cx="1085704" cy="1085702"/>
          </a:xfrm>
          <a:prstGeom prst="rect">
            <a:avLst/>
          </a:prstGeom>
          <a:ln>
            <a:solidFill>
              <a:schemeClr val="tx1"/>
            </a:solidFill>
          </a:ln>
        </p:spPr>
      </p:pic>
      <p:cxnSp>
        <p:nvCxnSpPr>
          <p:cNvPr id="18" name="Straight Connector 17">
            <a:extLst>
              <a:ext uri="{FF2B5EF4-FFF2-40B4-BE49-F238E27FC236}">
                <a16:creationId xmlns:a16="http://schemas.microsoft.com/office/drawing/2014/main" id="{69A5677F-100F-5535-9200-5209F292C871}"/>
              </a:ext>
            </a:extLst>
          </p:cNvPr>
          <p:cNvCxnSpPr>
            <a:cxnSpLocks/>
          </p:cNvCxnSpPr>
          <p:nvPr/>
        </p:nvCxnSpPr>
        <p:spPr>
          <a:xfrm>
            <a:off x="3975984" y="1091116"/>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5A68F78-48EE-9888-DE51-2574AB755F73}"/>
              </a:ext>
            </a:extLst>
          </p:cNvPr>
          <p:cNvSpPr txBox="1"/>
          <p:nvPr/>
        </p:nvSpPr>
        <p:spPr>
          <a:xfrm>
            <a:off x="4163925" y="1058873"/>
            <a:ext cx="2414377" cy="3170099"/>
          </a:xfrm>
          <a:prstGeom prst="rect">
            <a:avLst/>
          </a:prstGeom>
          <a:noFill/>
        </p:spPr>
        <p:txBody>
          <a:bodyPr wrap="square" rtlCol="0">
            <a:spAutoFit/>
          </a:bodyPr>
          <a:lstStyle/>
          <a:p>
            <a:pPr marL="0" indent="0">
              <a:buNone/>
              <a:defRPr/>
            </a:pPr>
            <a:r>
              <a:rPr lang="en-US" sz="1200" b="1" dirty="0">
                <a:latin typeface="+mj-lt"/>
                <a:ea typeface="Roboto Light" panose="02000000000000000000" pitchFamily="2" charset="0"/>
                <a:cs typeface="Calibri Light" panose="020F0302020204030204" pitchFamily="34" charset="0"/>
              </a:rPr>
              <a:t>The BestBeginnings app</a:t>
            </a: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Supports you through your family planning and fertility journey</a:t>
            </a:r>
          </a:p>
          <a:p>
            <a:pPr marL="171450" indent="-171450" algn="l">
              <a:buFont typeface="Arial" panose="020B0604020202020204" pitchFamily="34" charset="0"/>
              <a:buChar char="•"/>
            </a:pPr>
            <a:r>
              <a:rPr lang="en-US" sz="1100" dirty="0">
                <a:solidFill>
                  <a:srgbClr val="292931"/>
                </a:solidFill>
                <a:latin typeface="Roboto Light" panose="02000000000000000000" pitchFamily="2" charset="0"/>
                <a:ea typeface="Roboto Light" panose="02000000000000000000" pitchFamily="2" charset="0"/>
                <a:cs typeface="Roboto Light" panose="02000000000000000000" pitchFamily="2" charset="0"/>
              </a:rPr>
              <a:t>T</a:t>
            </a: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racks pregnancy and early childhood milestones up to age 2</a:t>
            </a: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Prep questions for your doctor visits</a:t>
            </a: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Log your health history and test results</a:t>
            </a: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Discover Premera benefits and resources</a:t>
            </a: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Find out more about important symptoms and issues during pregnancy</a:t>
            </a:r>
          </a:p>
          <a:p>
            <a:pPr marL="171450" indent="-171450" algn="l">
              <a:buFont typeface="Arial" panose="020B0604020202020204" pitchFamily="34" charset="0"/>
              <a:buChar char="•"/>
            </a:pPr>
            <a:r>
              <a:rPr lang="en-US" sz="11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Stay organized with trackers for diaper changes and feeding after your baby arrives</a:t>
            </a:r>
          </a:p>
          <a:p>
            <a:pPr marL="0" indent="0">
              <a:buNone/>
              <a:defRPr/>
            </a:pP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27" name="Text Placeholder 6">
            <a:extLst>
              <a:ext uri="{FF2B5EF4-FFF2-40B4-BE49-F238E27FC236}">
                <a16:creationId xmlns:a16="http://schemas.microsoft.com/office/drawing/2014/main" id="{AC1023A8-98F7-EB2A-FAEF-22BFD9E0A7E6}"/>
              </a:ext>
            </a:extLst>
          </p:cNvPr>
          <p:cNvSpPr txBox="1">
            <a:spLocks noGrp="1"/>
          </p:cNvSpPr>
          <p:nvPr>
            <p:ph type="body" sz="quarter" idx="11"/>
          </p:nvPr>
        </p:nvSpPr>
        <p:spPr>
          <a:xfrm>
            <a:off x="475841" y="1091116"/>
            <a:ext cx="3386136" cy="3705630"/>
          </a:xfrm>
          <a:prstGeom prst="rect">
            <a:avLst/>
          </a:prstGeom>
          <a:noFill/>
        </p:spPr>
        <p:txBody>
          <a:bodyPr wrap="square" lIns="0">
            <a:spAutoFit/>
          </a:bodyPr>
          <a:lstStyle/>
          <a:p>
            <a:pPr marL="0" indent="0">
              <a:spcBef>
                <a:spcPts val="0"/>
              </a:spcBef>
              <a:buNone/>
              <a:defRPr/>
            </a:pPr>
            <a:r>
              <a:rPr lang="en-US" sz="1200" b="1" dirty="0">
                <a:latin typeface="+mj-lt"/>
                <a:ea typeface="Roboto Light" panose="02000000000000000000" pitchFamily="2" charset="0"/>
                <a:cs typeface="Calibri Light" panose="020F0302020204030204" pitchFamily="34" charset="0"/>
              </a:rPr>
              <a:t>Extra clinical support from your health plan</a:t>
            </a:r>
          </a:p>
          <a:p>
            <a:pPr marL="0" indent="0" algn="ctr">
              <a:buNone/>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You may be eligible for some extra support if you:</a:t>
            </a:r>
          </a:p>
          <a:p>
            <a:pPr algn="l">
              <a:buFont typeface="Arial" panose="020B0604020202020204" pitchFamily="34" charset="0"/>
              <a:buChar char="•"/>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Are expecting multiples</a:t>
            </a:r>
          </a:p>
          <a:p>
            <a:pPr algn="l">
              <a:buFont typeface="Arial" panose="020B0604020202020204" pitchFamily="34" charset="0"/>
              <a:buChar char="•"/>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Have had a premature baby</a:t>
            </a:r>
          </a:p>
          <a:p>
            <a:pPr algn="l">
              <a:buFont typeface="Arial" panose="020B0604020202020204" pitchFamily="34" charset="0"/>
              <a:buChar char="•"/>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Are over 35</a:t>
            </a:r>
          </a:p>
          <a:p>
            <a:pPr algn="l">
              <a:buFont typeface="Arial" panose="020B0604020202020204" pitchFamily="34" charset="0"/>
              <a:buChar char="•"/>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Have other pregnancy risk factors</a:t>
            </a:r>
          </a:p>
          <a:p>
            <a:pPr marL="0" indent="0" algn="l">
              <a:buNone/>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Our maternity specialists are licensed clinicians who know your health plan and can answer pregnancy questions.</a:t>
            </a:r>
          </a:p>
          <a:p>
            <a:pPr marL="0" indent="0" algn="l">
              <a:buNone/>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Contact a maternity specialist at </a:t>
            </a:r>
            <a:r>
              <a:rPr lang="en-US" sz="1200" b="0" i="0" u="none" strike="noStrike" dirty="0">
                <a:solidFill>
                  <a:srgbClr val="117BAB"/>
                </a:solidFill>
                <a:effectLst/>
                <a:latin typeface="Roboto Light" panose="02000000000000000000" pitchFamily="2" charset="0"/>
                <a:ea typeface="Roboto Light" panose="02000000000000000000" pitchFamily="2" charset="0"/>
                <a:cs typeface="Roboto Light" panose="02000000000000000000" pitchFamily="2" charset="0"/>
                <a:hlinkClick r:id="rId8"/>
              </a:rPr>
              <a:t>855-756-0797</a:t>
            </a: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a:t>
            </a:r>
          </a:p>
          <a:p>
            <a:pPr marL="0" indent="0" algn="l">
              <a:buNone/>
            </a:pPr>
            <a: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t>For helpful information about pregnancy and childbirth, you have two online resources from Premera:</a:t>
            </a:r>
          </a:p>
          <a:p>
            <a:pPr marL="0" indent="0" algn="l">
              <a:buNone/>
            </a:pPr>
            <a:r>
              <a:rPr lang="en-US" sz="1200" b="0" i="0" u="none" strike="noStrike" dirty="0">
                <a:solidFill>
                  <a:srgbClr val="117BAB"/>
                </a:solidFill>
                <a:effectLst/>
                <a:latin typeface="Roboto Light" panose="02000000000000000000" pitchFamily="2" charset="0"/>
                <a:ea typeface="Roboto Light" panose="02000000000000000000" pitchFamily="2" charset="0"/>
                <a:cs typeface="Roboto Light" panose="02000000000000000000" pitchFamily="2" charset="0"/>
                <a:hlinkClick r:id="rId9"/>
              </a:rPr>
              <a:t>Healthsource blog</a:t>
            </a:r>
            <a:br>
              <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rPr>
            </a:br>
            <a:r>
              <a:rPr lang="en-US" sz="1200" b="0" i="0" u="none" strike="noStrike" dirty="0">
                <a:solidFill>
                  <a:srgbClr val="117BAB"/>
                </a:solidFill>
                <a:effectLst/>
                <a:latin typeface="Roboto Light" panose="02000000000000000000" pitchFamily="2" charset="0"/>
                <a:ea typeface="Roboto Light" panose="02000000000000000000" pitchFamily="2" charset="0"/>
                <a:cs typeface="Roboto Light" panose="02000000000000000000" pitchFamily="2" charset="0"/>
                <a:hlinkClick r:id="rId10"/>
              </a:rPr>
              <a:t>Guide to care decisions</a:t>
            </a:r>
            <a:endParaRPr lang="en-US" sz="1200" b="0" i="0" dirty="0">
              <a:solidFill>
                <a:srgbClr val="292931"/>
              </a:solidFill>
              <a:effectLst/>
              <a:latin typeface="Roboto Light" panose="02000000000000000000" pitchFamily="2" charset="0"/>
              <a:ea typeface="Roboto Light" panose="02000000000000000000" pitchFamily="2" charset="0"/>
              <a:cs typeface="Roboto Light" panose="02000000000000000000" pitchFamily="2" charset="0"/>
            </a:endParaRPr>
          </a:p>
          <a:p>
            <a:br>
              <a:rPr lang="en-US" sz="1600" dirty="0"/>
            </a:b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28" name="TextBox 6">
            <a:extLst>
              <a:ext uri="{FF2B5EF4-FFF2-40B4-BE49-F238E27FC236}">
                <a16:creationId xmlns:a16="http://schemas.microsoft.com/office/drawing/2014/main" id="{551ED033-46FA-1493-0CA4-CD5E756DE2E5}"/>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11">
                  <a:extLst>
                    <a:ext uri="{A12FA001-AC4F-418D-AE19-62706E023703}">
                      <ahyp:hlinkClr xmlns:ahyp="http://schemas.microsoft.com/office/drawing/2018/hyperlinkcolor" val="tx"/>
                    </a:ext>
                  </a:extLst>
                </a:hlinkClick>
              </a:rPr>
              <a:t>For more information about fertility and pregnancy benefits, visit premera.com</a:t>
            </a:r>
            <a:endParaRPr lang="en-US" altLang="en-US" sz="1600" b="1" dirty="0">
              <a:solidFill>
                <a:srgbClr val="0085CA"/>
              </a:solidFill>
              <a:latin typeface="+mn-lt"/>
              <a:ea typeface="Roboto"/>
              <a:cs typeface="Calibri" panose="020F0502020204030204" pitchFamily="34" charset="0"/>
            </a:endParaRPr>
          </a:p>
        </p:txBody>
      </p:sp>
    </p:spTree>
    <p:extLst>
      <p:ext uri="{BB962C8B-B14F-4D97-AF65-F5344CB8AC3E}">
        <p14:creationId xmlns:p14="http://schemas.microsoft.com/office/powerpoint/2010/main" val="345131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2A707C-514D-82C3-DC21-52685098179F}"/>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High-value specialty care benefit</a:t>
            </a:r>
          </a:p>
        </p:txBody>
      </p:sp>
      <p:sp>
        <p:nvSpPr>
          <p:cNvPr id="3" name="Text Placeholder 2">
            <a:extLst>
              <a:ext uri="{FF2B5EF4-FFF2-40B4-BE49-F238E27FC236}">
                <a16:creationId xmlns:a16="http://schemas.microsoft.com/office/drawing/2014/main" id="{5BE26840-EEB6-423E-22E7-F8C8683B3BF6}"/>
              </a:ext>
            </a:extLst>
          </p:cNvPr>
          <p:cNvSpPr>
            <a:spLocks noGrp="1"/>
          </p:cNvSpPr>
          <p:nvPr>
            <p:ph type="body" sz="quarter" idx="11"/>
          </p:nvPr>
        </p:nvSpPr>
        <p:spPr>
          <a:xfrm>
            <a:off x="457200" y="1172620"/>
            <a:ext cx="4311743" cy="1009060"/>
          </a:xfrm>
        </p:spPr>
        <p:txBody>
          <a:bodyPr/>
          <a:lstStyle/>
          <a:p>
            <a:pPr marL="0" indent="0">
              <a:buNone/>
            </a:pPr>
            <a:r>
              <a:rPr lang="en-US" dirty="0">
                <a:latin typeface="Calibri Light" panose="020F0302020204030204" pitchFamily="34" charset="0"/>
                <a:cs typeface="Calibri Light" panose="020F0302020204030204" pitchFamily="34" charset="0"/>
              </a:rPr>
              <a:t>Your Premera health plan offers low- to no-cost surgeries from select surgeons for total knee and hip replacement, spine surgery, and certain gynecological procedures.</a:t>
            </a:r>
          </a:p>
        </p:txBody>
      </p:sp>
      <p:sp>
        <p:nvSpPr>
          <p:cNvPr id="4" name="Text Placeholder 3">
            <a:extLst>
              <a:ext uri="{FF2B5EF4-FFF2-40B4-BE49-F238E27FC236}">
                <a16:creationId xmlns:a16="http://schemas.microsoft.com/office/drawing/2014/main" id="{2ED9010C-AFCA-C5C5-06FE-B7C096AD6430}"/>
              </a:ext>
            </a:extLst>
          </p:cNvPr>
          <p:cNvSpPr>
            <a:spLocks noGrp="1"/>
          </p:cNvSpPr>
          <p:nvPr>
            <p:ph type="body" sz="quarter" idx="12"/>
          </p:nvPr>
        </p:nvSpPr>
        <p:spPr>
          <a:xfrm>
            <a:off x="457200" y="883740"/>
            <a:ext cx="8229600" cy="292100"/>
          </a:xfrm>
        </p:spPr>
        <p:txBody>
          <a:bodyPr>
            <a:normAutofit fontScale="92500" lnSpcReduction="20000"/>
          </a:bodyPr>
          <a:lstStyle/>
          <a:p>
            <a:r>
              <a:rPr lang="en-US" dirty="0">
                <a:latin typeface="+mj-lt"/>
              </a:rPr>
              <a:t>Premera-Designated Centers of Excellence</a:t>
            </a:r>
          </a:p>
        </p:txBody>
      </p:sp>
      <p:sp>
        <p:nvSpPr>
          <p:cNvPr id="5" name="Rectangle 4">
            <a:extLst>
              <a:ext uri="{FF2B5EF4-FFF2-40B4-BE49-F238E27FC236}">
                <a16:creationId xmlns:a16="http://schemas.microsoft.com/office/drawing/2014/main" id="{82B47C32-1E8C-951C-D563-2F40637E260A}"/>
              </a:ext>
            </a:extLst>
          </p:cNvPr>
          <p:cNvSpPr>
            <a:spLocks noChangeArrowheads="1"/>
          </p:cNvSpPr>
          <p:nvPr/>
        </p:nvSpPr>
        <p:spPr bwMode="auto">
          <a:xfrm>
            <a:off x="4844184" y="3790688"/>
            <a:ext cx="3766416" cy="353943"/>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1000" dirty="0">
                <a:effectLst/>
                <a:latin typeface="Calibri Light" panose="020F0302020204030204" pitchFamily="34" charset="0"/>
                <a:ea typeface="Calibri" panose="020F0502020204030204" pitchFamily="34" charset="0"/>
                <a:cs typeface="Calibri Light" panose="020F0302020204030204" pitchFamily="34" charset="0"/>
              </a:rPr>
              <a:t>*Available on select Premera plans; benefit may vary. Travel expenses in excess of IRS limits may result in taxable interest to you.</a:t>
            </a:r>
            <a:endParaRPr kumimoji="0" lang="en-US" altLang="en-US" sz="1000" b="0" i="0" u="none" strike="noStrike" cap="none" normalizeH="0" baseline="0" dirty="0">
              <a:ln>
                <a:noFill/>
              </a:ln>
              <a:effectLst/>
              <a:latin typeface="Calibri Light" panose="020F0302020204030204" pitchFamily="34" charset="0"/>
              <a:cs typeface="Calibri Light" panose="020F0302020204030204" pitchFamily="34" charset="0"/>
            </a:endParaRPr>
          </a:p>
        </p:txBody>
      </p:sp>
      <p:sp>
        <p:nvSpPr>
          <p:cNvPr id="6" name="TextBox 6">
            <a:extLst>
              <a:ext uri="{FF2B5EF4-FFF2-40B4-BE49-F238E27FC236}">
                <a16:creationId xmlns:a16="http://schemas.microsoft.com/office/drawing/2014/main" id="{F9625F44-B642-7895-2566-7BBC101B54BC}"/>
              </a:ext>
            </a:extLst>
          </p:cNvPr>
          <p:cNvSpPr txBox="1">
            <a:spLocks noChangeArrowheads="1"/>
          </p:cNvSpPr>
          <p:nvPr/>
        </p:nvSpPr>
        <p:spPr bwMode="auto">
          <a:xfrm>
            <a:off x="435689" y="4287286"/>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E04E39"/>
                </a:solidFill>
                <a:latin typeface="+mn-lt"/>
                <a:ea typeface="Roboto"/>
                <a:cs typeface="Calibri" panose="020F0502020204030204" pitchFamily="34" charset="0"/>
              </a:rPr>
              <a:t>To see if you qualify, call Personal Health Support at </a:t>
            </a:r>
            <a:r>
              <a:rPr lang="en-US" altLang="en-US" sz="1600" b="1" dirty="0">
                <a:solidFill>
                  <a:srgbClr val="E04E39"/>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888-742-1479</a:t>
            </a:r>
            <a:r>
              <a:rPr lang="en-US" altLang="en-US" sz="1600" b="1" dirty="0">
                <a:solidFill>
                  <a:srgbClr val="E04E39"/>
                </a:solidFill>
                <a:latin typeface="+mn-lt"/>
                <a:ea typeface="Roboto"/>
                <a:cs typeface="Calibri" panose="020F0502020204030204" pitchFamily="34" charset="0"/>
              </a:rPr>
              <a:t> (TTY: 711)</a:t>
            </a:r>
            <a:endParaRPr lang="en-US" altLang="en-US" sz="1051" b="1" dirty="0">
              <a:solidFill>
                <a:srgbClr val="E04E39"/>
              </a:solidFill>
              <a:latin typeface="+mn-lt"/>
              <a:ea typeface="Roboto"/>
              <a:cs typeface="Calibri" panose="020F0502020204030204" pitchFamily="34" charset="0"/>
            </a:endParaRPr>
          </a:p>
        </p:txBody>
      </p:sp>
      <p:sp>
        <p:nvSpPr>
          <p:cNvPr id="8" name="TextBox 7">
            <a:extLst>
              <a:ext uri="{FF2B5EF4-FFF2-40B4-BE49-F238E27FC236}">
                <a16:creationId xmlns:a16="http://schemas.microsoft.com/office/drawing/2014/main" id="{E75E58CC-A7A0-7CA7-5EA5-258BE4B3CFF7}"/>
              </a:ext>
            </a:extLst>
          </p:cNvPr>
          <p:cNvSpPr txBox="1"/>
          <p:nvPr/>
        </p:nvSpPr>
        <p:spPr>
          <a:xfrm>
            <a:off x="5002132" y="1126155"/>
            <a:ext cx="3706837" cy="2554545"/>
          </a:xfrm>
          <a:prstGeom prst="rect">
            <a:avLst/>
          </a:prstGeom>
          <a:noFill/>
        </p:spPr>
        <p:txBody>
          <a:bodyPr wrap="square" rtlCol="0">
            <a:spAutoFit/>
          </a:bodyPr>
          <a:lstStyle/>
          <a:p>
            <a:pPr marL="0" indent="0">
              <a:buNone/>
            </a:pPr>
            <a:r>
              <a:rPr lang="en-US" sz="1600" dirty="0">
                <a:latin typeface="Calibri Light" panose="020F0302020204030204" pitchFamily="34" charset="0"/>
                <a:cs typeface="Calibri Light" panose="020F0302020204030204" pitchFamily="34" charset="0"/>
              </a:rPr>
              <a:t>Exclusive benefits:</a:t>
            </a:r>
          </a:p>
          <a:p>
            <a:pPr marL="285750" indent="-285750">
              <a:buFont typeface="Arial" panose="020B0604020202020204" pitchFamily="34" charset="0"/>
              <a:buChar char="•"/>
            </a:pPr>
            <a:r>
              <a:rPr lang="en-US" sz="1600" b="1" dirty="0">
                <a:latin typeface="+mn-lt"/>
                <a:cs typeface="Calibri Light" panose="020F0302020204030204" pitchFamily="34" charset="0"/>
              </a:rPr>
              <a:t>You pay $0 </a:t>
            </a:r>
            <a:r>
              <a:rPr lang="en-US" sz="1600" dirty="0">
                <a:latin typeface="Calibri Light" panose="020F0302020204030204" pitchFamily="34" charset="0"/>
                <a:cs typeface="Calibri Light" panose="020F0302020204030204" pitchFamily="34" charset="0"/>
              </a:rPr>
              <a:t>toward the cost of care when your deductible is met.</a:t>
            </a:r>
          </a:p>
          <a:p>
            <a:pPr marL="285750" indent="-285750">
              <a:buFont typeface="Arial" panose="020B0604020202020204" pitchFamily="34" charset="0"/>
              <a:buChar char="•"/>
            </a:pPr>
            <a:r>
              <a:rPr lang="en-US" sz="1600" b="1" dirty="0">
                <a:latin typeface="+mn-lt"/>
                <a:cs typeface="Calibri Light" panose="020F0302020204030204" pitchFamily="34" charset="0"/>
              </a:rPr>
              <a:t>Travel expenses are covered</a:t>
            </a:r>
            <a:r>
              <a:rPr lang="en-US" sz="1600" dirty="0">
                <a:latin typeface="Calibri Light" panose="020F0302020204030204" pitchFamily="34" charset="0"/>
                <a:cs typeface="Calibri Light" panose="020F0302020204030204" pitchFamily="34" charset="0"/>
              </a:rPr>
              <a:t> for you and a care companion when you travel to Virginia Mason Medical Center*</a:t>
            </a:r>
          </a:p>
          <a:p>
            <a:pPr marL="285750" indent="-285750">
              <a:buFont typeface="Arial" panose="020B0604020202020204" pitchFamily="34" charset="0"/>
              <a:buChar char="•"/>
            </a:pPr>
            <a:r>
              <a:rPr lang="en-US" sz="1600" b="1" dirty="0">
                <a:latin typeface="+mn-lt"/>
                <a:cs typeface="Calibri Light" panose="020F0302020204030204" pitchFamily="34" charset="0"/>
              </a:rPr>
              <a:t>Your appointments are scheduled </a:t>
            </a:r>
            <a:r>
              <a:rPr lang="en-US" sz="1600" dirty="0">
                <a:latin typeface="Calibri Light" panose="020F0302020204030204" pitchFamily="34" charset="0"/>
                <a:cs typeface="Calibri Light" panose="020F0302020204030204" pitchFamily="34" charset="0"/>
              </a:rPr>
              <a:t>by our concierge service. They will also transfer your medical records and make your travel arrangements.</a:t>
            </a:r>
          </a:p>
        </p:txBody>
      </p:sp>
      <p:cxnSp>
        <p:nvCxnSpPr>
          <p:cNvPr id="9" name="Straight Connector 8">
            <a:extLst>
              <a:ext uri="{FF2B5EF4-FFF2-40B4-BE49-F238E27FC236}">
                <a16:creationId xmlns:a16="http://schemas.microsoft.com/office/drawing/2014/main" id="{D3F65BE5-8CE9-32F9-333C-5AA73414828D}"/>
              </a:ext>
            </a:extLst>
          </p:cNvPr>
          <p:cNvCxnSpPr>
            <a:cxnSpLocks/>
          </p:cNvCxnSpPr>
          <p:nvPr/>
        </p:nvCxnSpPr>
        <p:spPr>
          <a:xfrm>
            <a:off x="4844183" y="1175840"/>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0" name="TextBox 5">
            <a:extLst>
              <a:ext uri="{FF2B5EF4-FFF2-40B4-BE49-F238E27FC236}">
                <a16:creationId xmlns:a16="http://schemas.microsoft.com/office/drawing/2014/main" id="{DFF971B9-C381-5F7A-342A-48A930F40E05}"/>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Virginia Mason</a:t>
            </a:r>
          </a:p>
        </p:txBody>
      </p:sp>
      <p:pic>
        <p:nvPicPr>
          <p:cNvPr id="12" name="Picture 11">
            <a:extLst>
              <a:ext uri="{FF2B5EF4-FFF2-40B4-BE49-F238E27FC236}">
                <a16:creationId xmlns:a16="http://schemas.microsoft.com/office/drawing/2014/main" id="{345BCA66-8943-DF55-DA90-76AE88464DC1}"/>
              </a:ext>
            </a:extLst>
          </p:cNvPr>
          <p:cNvPicPr>
            <a:picLocks noChangeAspect="1"/>
          </p:cNvPicPr>
          <p:nvPr/>
        </p:nvPicPr>
        <p:blipFill>
          <a:blip r:embed="rId3"/>
          <a:stretch>
            <a:fillRect/>
          </a:stretch>
        </p:blipFill>
        <p:spPr>
          <a:xfrm>
            <a:off x="435031" y="2388852"/>
            <a:ext cx="4207614" cy="1636294"/>
          </a:xfrm>
          <a:prstGeom prst="rect">
            <a:avLst/>
          </a:prstGeom>
        </p:spPr>
      </p:pic>
    </p:spTree>
    <p:extLst>
      <p:ext uri="{BB962C8B-B14F-4D97-AF65-F5344CB8AC3E}">
        <p14:creationId xmlns:p14="http://schemas.microsoft.com/office/powerpoint/2010/main" val="3668476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343907-8518-C92F-1450-196BE44E2E65}"/>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Total joint replacement surgery benefit</a:t>
            </a:r>
          </a:p>
        </p:txBody>
      </p:sp>
      <p:sp>
        <p:nvSpPr>
          <p:cNvPr id="3" name="Text Placeholder 2">
            <a:extLst>
              <a:ext uri="{FF2B5EF4-FFF2-40B4-BE49-F238E27FC236}">
                <a16:creationId xmlns:a16="http://schemas.microsoft.com/office/drawing/2014/main" id="{EAEDCB07-78BB-6A99-E2FF-CB45493D80D6}"/>
              </a:ext>
            </a:extLst>
          </p:cNvPr>
          <p:cNvSpPr>
            <a:spLocks noGrp="1"/>
          </p:cNvSpPr>
          <p:nvPr>
            <p:ph type="body" sz="quarter" idx="11"/>
          </p:nvPr>
        </p:nvSpPr>
        <p:spPr>
          <a:xfrm>
            <a:off x="457201" y="1172620"/>
            <a:ext cx="4114800" cy="1009060"/>
          </a:xfrm>
        </p:spPr>
        <p:txBody>
          <a:bodyPr/>
          <a:lstStyle/>
          <a:p>
            <a:pPr marL="0" indent="0">
              <a:buNone/>
            </a:pPr>
            <a:r>
              <a:rPr lang="en-US" dirty="0">
                <a:latin typeface="Calibri Light" panose="020F0302020204030204" pitchFamily="34" charset="0"/>
                <a:cs typeface="Calibri Light" panose="020F0302020204030204" pitchFamily="34" charset="0"/>
              </a:rPr>
              <a:t>Your Premera health plan offers low- to no-cost surgeries from select surgeons at designated hospitals for </a:t>
            </a:r>
            <a:r>
              <a:rPr lang="en-US" b="1" dirty="0">
                <a:latin typeface="+mn-lt"/>
                <a:cs typeface="Calibri Light" panose="020F0302020204030204" pitchFamily="34" charset="0"/>
              </a:rPr>
              <a:t>total knee </a:t>
            </a:r>
            <a:r>
              <a:rPr lang="en-US" dirty="0">
                <a:latin typeface="Calibri Light" panose="020F0302020204030204" pitchFamily="34" charset="0"/>
                <a:cs typeface="Calibri Light" panose="020F0302020204030204" pitchFamily="34" charset="0"/>
              </a:rPr>
              <a:t>and </a:t>
            </a:r>
            <a:r>
              <a:rPr lang="en-US" b="1" dirty="0">
                <a:latin typeface="+mn-lt"/>
                <a:cs typeface="Calibri Light" panose="020F0302020204030204" pitchFamily="34" charset="0"/>
              </a:rPr>
              <a:t>hip replacement</a:t>
            </a:r>
            <a:r>
              <a:rPr lang="en-US" dirty="0">
                <a:latin typeface="Calibri Light" panose="020F0302020204030204" pitchFamily="34" charset="0"/>
                <a:cs typeface="Calibri Light" panose="020F0302020204030204" pitchFamily="34" charset="0"/>
              </a:rPr>
              <a:t>.</a:t>
            </a:r>
          </a:p>
        </p:txBody>
      </p:sp>
      <p:sp>
        <p:nvSpPr>
          <p:cNvPr id="4" name="Text Placeholder 3">
            <a:extLst>
              <a:ext uri="{FF2B5EF4-FFF2-40B4-BE49-F238E27FC236}">
                <a16:creationId xmlns:a16="http://schemas.microsoft.com/office/drawing/2014/main" id="{C9CD7590-998C-4CA1-1E62-ADD919CC88AD}"/>
              </a:ext>
            </a:extLst>
          </p:cNvPr>
          <p:cNvSpPr>
            <a:spLocks noGrp="1"/>
          </p:cNvSpPr>
          <p:nvPr>
            <p:ph type="body" sz="quarter" idx="12"/>
          </p:nvPr>
        </p:nvSpPr>
        <p:spPr>
          <a:xfrm>
            <a:off x="457200" y="883740"/>
            <a:ext cx="8229600" cy="292100"/>
          </a:xfrm>
        </p:spPr>
        <p:txBody>
          <a:bodyPr>
            <a:normAutofit fontScale="92500" lnSpcReduction="20000"/>
          </a:bodyPr>
          <a:lstStyle/>
          <a:p>
            <a:r>
              <a:rPr lang="en-US" dirty="0">
                <a:latin typeface="+mj-lt"/>
              </a:rPr>
              <a:t>Premera-Designated Centers of Excellence</a:t>
            </a:r>
          </a:p>
        </p:txBody>
      </p:sp>
      <p:sp>
        <p:nvSpPr>
          <p:cNvPr id="5" name="Rectangle 4">
            <a:extLst>
              <a:ext uri="{FF2B5EF4-FFF2-40B4-BE49-F238E27FC236}">
                <a16:creationId xmlns:a16="http://schemas.microsoft.com/office/drawing/2014/main" id="{7FAB1C90-3C6F-EC32-E8A0-0C0C81519B3E}"/>
              </a:ext>
            </a:extLst>
          </p:cNvPr>
          <p:cNvSpPr>
            <a:spLocks noChangeArrowheads="1"/>
          </p:cNvSpPr>
          <p:nvPr/>
        </p:nvSpPr>
        <p:spPr bwMode="auto">
          <a:xfrm>
            <a:off x="460719" y="3944015"/>
            <a:ext cx="4308223" cy="353943"/>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1000" dirty="0">
                <a:effectLst/>
                <a:latin typeface="Calibri Light" panose="020F0302020204030204" pitchFamily="34" charset="0"/>
                <a:ea typeface="Calibri" panose="020F0502020204030204" pitchFamily="34" charset="0"/>
                <a:cs typeface="Calibri Light" panose="020F0302020204030204" pitchFamily="34" charset="0"/>
              </a:rPr>
              <a:t>*Available on select Premera plans; benefit may vary. Travel expenses in excess of IRS limits may result in taxable interest to you.</a:t>
            </a:r>
            <a:endParaRPr kumimoji="0" lang="en-US" altLang="en-US" sz="1000" b="0" i="0" u="none" strike="noStrike" cap="none" normalizeH="0" baseline="0" dirty="0">
              <a:ln>
                <a:noFill/>
              </a:ln>
              <a:effectLst/>
              <a:latin typeface="Calibri Light" panose="020F0302020204030204" pitchFamily="34" charset="0"/>
              <a:cs typeface="Calibri Light" panose="020F0302020204030204" pitchFamily="34" charset="0"/>
            </a:endParaRPr>
          </a:p>
        </p:txBody>
      </p:sp>
      <p:sp>
        <p:nvSpPr>
          <p:cNvPr id="6" name="TextBox 6">
            <a:extLst>
              <a:ext uri="{FF2B5EF4-FFF2-40B4-BE49-F238E27FC236}">
                <a16:creationId xmlns:a16="http://schemas.microsoft.com/office/drawing/2014/main" id="{F27A28A1-6736-E3C4-286D-0D5EED64404E}"/>
              </a:ext>
            </a:extLst>
          </p:cNvPr>
          <p:cNvSpPr txBox="1">
            <a:spLocks noChangeArrowheads="1"/>
          </p:cNvSpPr>
          <p:nvPr/>
        </p:nvSpPr>
        <p:spPr bwMode="auto">
          <a:xfrm>
            <a:off x="435689" y="4287286"/>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E04E39"/>
                </a:solidFill>
                <a:latin typeface="+mn-lt"/>
                <a:ea typeface="Roboto"/>
                <a:cs typeface="Calibri" panose="020F0502020204030204" pitchFamily="34" charset="0"/>
              </a:rPr>
              <a:t>To see if you qualify, call Personal Health Support at </a:t>
            </a:r>
            <a:r>
              <a:rPr lang="en-US" altLang="en-US" sz="1600" b="1" dirty="0">
                <a:solidFill>
                  <a:srgbClr val="E04E39"/>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888-742-1479</a:t>
            </a:r>
            <a:r>
              <a:rPr lang="en-US" altLang="en-US" sz="1600" b="1" dirty="0">
                <a:solidFill>
                  <a:srgbClr val="E04E39"/>
                </a:solidFill>
                <a:latin typeface="+mn-lt"/>
                <a:ea typeface="Roboto"/>
                <a:cs typeface="Calibri" panose="020F0502020204030204" pitchFamily="34" charset="0"/>
              </a:rPr>
              <a:t> (TTY: 711)</a:t>
            </a:r>
            <a:endParaRPr lang="en-US" altLang="en-US" sz="1051" b="1" dirty="0">
              <a:solidFill>
                <a:srgbClr val="E04E39"/>
              </a:solidFill>
              <a:latin typeface="+mn-lt"/>
              <a:ea typeface="Roboto"/>
              <a:cs typeface="Calibri" panose="020F0502020204030204" pitchFamily="34" charset="0"/>
            </a:endParaRPr>
          </a:p>
        </p:txBody>
      </p:sp>
      <p:sp>
        <p:nvSpPr>
          <p:cNvPr id="8" name="TextBox 7">
            <a:extLst>
              <a:ext uri="{FF2B5EF4-FFF2-40B4-BE49-F238E27FC236}">
                <a16:creationId xmlns:a16="http://schemas.microsoft.com/office/drawing/2014/main" id="{EBD5B377-88C7-24CA-051D-3BC06315EEAB}"/>
              </a:ext>
            </a:extLst>
          </p:cNvPr>
          <p:cNvSpPr txBox="1"/>
          <p:nvPr/>
        </p:nvSpPr>
        <p:spPr>
          <a:xfrm>
            <a:off x="5002132" y="1126155"/>
            <a:ext cx="3706837" cy="3046988"/>
          </a:xfrm>
          <a:prstGeom prst="rect">
            <a:avLst/>
          </a:prstGeom>
          <a:noFill/>
        </p:spPr>
        <p:txBody>
          <a:bodyPr wrap="square" rtlCol="0">
            <a:spAutoFit/>
          </a:bodyPr>
          <a:lstStyle/>
          <a:p>
            <a:pPr marL="0" indent="0">
              <a:buNone/>
            </a:pPr>
            <a:r>
              <a:rPr lang="en-US" sz="1600" dirty="0">
                <a:latin typeface="Calibri Light" panose="020F0302020204030204" pitchFamily="34" charset="0"/>
                <a:cs typeface="Calibri Light" panose="020F0302020204030204" pitchFamily="34" charset="0"/>
              </a:rPr>
              <a:t>Exclusive benefits:</a:t>
            </a:r>
          </a:p>
          <a:p>
            <a:pPr marL="285750" indent="-285750">
              <a:buFont typeface="Arial" panose="020B0604020202020204" pitchFamily="34" charset="0"/>
              <a:buChar char="•"/>
            </a:pPr>
            <a:r>
              <a:rPr lang="en-US" sz="1600" b="1" dirty="0">
                <a:latin typeface="+mn-lt"/>
                <a:cs typeface="Calibri Light" panose="020F0302020204030204" pitchFamily="34" charset="0"/>
              </a:rPr>
              <a:t>You pay $0 </a:t>
            </a:r>
            <a:r>
              <a:rPr lang="en-US" sz="1600" dirty="0">
                <a:latin typeface="Calibri Light" panose="020F0302020204030204" pitchFamily="34" charset="0"/>
                <a:cs typeface="Calibri Light" panose="020F0302020204030204" pitchFamily="34" charset="0"/>
              </a:rPr>
              <a:t>toward the cost of care when your deductible is met.</a:t>
            </a:r>
          </a:p>
          <a:p>
            <a:pPr marL="285750" indent="-285750">
              <a:buFont typeface="Arial" panose="020B0604020202020204" pitchFamily="34" charset="0"/>
              <a:buChar char="•"/>
            </a:pPr>
            <a:r>
              <a:rPr lang="en-US" sz="1600" b="1" dirty="0">
                <a:latin typeface="+mn-lt"/>
                <a:cs typeface="Calibri Light" panose="020F0302020204030204" pitchFamily="34" charset="0"/>
              </a:rPr>
              <a:t>Travel expenses are covered</a:t>
            </a:r>
            <a:r>
              <a:rPr lang="en-US" sz="1600" dirty="0">
                <a:latin typeface="Calibri Light" panose="020F0302020204030204" pitchFamily="34" charset="0"/>
                <a:cs typeface="Calibri Light" panose="020F0302020204030204" pitchFamily="34" charset="0"/>
              </a:rPr>
              <a:t> for you and a care companion when you travel to one of our Premera-Designated Centers of Excellence (COE) that is over 50 miles from your home.*</a:t>
            </a:r>
          </a:p>
          <a:p>
            <a:pPr marL="285750" indent="-285750">
              <a:buFont typeface="Arial" panose="020B0604020202020204" pitchFamily="34" charset="0"/>
              <a:buChar char="•"/>
            </a:pPr>
            <a:r>
              <a:rPr lang="en-US" sz="1600" b="1" dirty="0">
                <a:latin typeface="+mn-lt"/>
                <a:cs typeface="Calibri Light" panose="020F0302020204030204" pitchFamily="34" charset="0"/>
              </a:rPr>
              <a:t>Your appointments are scheduled </a:t>
            </a:r>
            <a:r>
              <a:rPr lang="en-US" sz="1600" dirty="0">
                <a:latin typeface="Calibri Light" panose="020F0302020204030204" pitchFamily="34" charset="0"/>
                <a:cs typeface="Calibri Light" panose="020F0302020204030204" pitchFamily="34" charset="0"/>
              </a:rPr>
              <a:t>by our concierge service. They will also transfer your medical records and make your travel arrangements.</a:t>
            </a:r>
          </a:p>
        </p:txBody>
      </p:sp>
      <p:cxnSp>
        <p:nvCxnSpPr>
          <p:cNvPr id="9" name="Straight Connector 8">
            <a:extLst>
              <a:ext uri="{FF2B5EF4-FFF2-40B4-BE49-F238E27FC236}">
                <a16:creationId xmlns:a16="http://schemas.microsoft.com/office/drawing/2014/main" id="{3A2A8EC6-ED2C-11A6-3118-479A0DF50F04}"/>
              </a:ext>
            </a:extLst>
          </p:cNvPr>
          <p:cNvCxnSpPr>
            <a:cxnSpLocks/>
          </p:cNvCxnSpPr>
          <p:nvPr/>
        </p:nvCxnSpPr>
        <p:spPr>
          <a:xfrm>
            <a:off x="4844183" y="1175840"/>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0" name="TextBox 5">
            <a:extLst>
              <a:ext uri="{FF2B5EF4-FFF2-40B4-BE49-F238E27FC236}">
                <a16:creationId xmlns:a16="http://schemas.microsoft.com/office/drawing/2014/main" id="{C789EB10-8BFA-D44E-56E7-D6C1E9E731FB}"/>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TJR BUNDLE</a:t>
            </a:r>
          </a:p>
        </p:txBody>
      </p:sp>
      <p:pic>
        <p:nvPicPr>
          <p:cNvPr id="12" name="Picture 11">
            <a:extLst>
              <a:ext uri="{FF2B5EF4-FFF2-40B4-BE49-F238E27FC236}">
                <a16:creationId xmlns:a16="http://schemas.microsoft.com/office/drawing/2014/main" id="{81D61754-386A-28F5-8281-B8672AFDAEE6}"/>
              </a:ext>
            </a:extLst>
          </p:cNvPr>
          <p:cNvPicPr>
            <a:picLocks noChangeAspect="1"/>
          </p:cNvPicPr>
          <p:nvPr/>
        </p:nvPicPr>
        <p:blipFill>
          <a:blip r:embed="rId3"/>
          <a:stretch>
            <a:fillRect/>
          </a:stretch>
        </p:blipFill>
        <p:spPr>
          <a:xfrm>
            <a:off x="460719" y="2349137"/>
            <a:ext cx="3884348" cy="1527152"/>
          </a:xfrm>
          <a:prstGeom prst="rect">
            <a:avLst/>
          </a:prstGeom>
        </p:spPr>
      </p:pic>
    </p:spTree>
    <p:extLst>
      <p:ext uri="{BB962C8B-B14F-4D97-AF65-F5344CB8AC3E}">
        <p14:creationId xmlns:p14="http://schemas.microsoft.com/office/powerpoint/2010/main" val="3245675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1C2CC-F3E1-D89A-94AF-AC30F00D4F83}"/>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Total joint replacement surgery benefit</a:t>
            </a:r>
          </a:p>
        </p:txBody>
      </p:sp>
      <p:sp>
        <p:nvSpPr>
          <p:cNvPr id="3" name="Text Placeholder 2">
            <a:extLst>
              <a:ext uri="{FF2B5EF4-FFF2-40B4-BE49-F238E27FC236}">
                <a16:creationId xmlns:a16="http://schemas.microsoft.com/office/drawing/2014/main" id="{994707F4-61A2-B86F-2F90-1D458F1D006A}"/>
              </a:ext>
            </a:extLst>
          </p:cNvPr>
          <p:cNvSpPr>
            <a:spLocks noGrp="1"/>
          </p:cNvSpPr>
          <p:nvPr>
            <p:ph type="body" sz="quarter" idx="11"/>
          </p:nvPr>
        </p:nvSpPr>
        <p:spPr>
          <a:xfrm>
            <a:off x="453681" y="1035581"/>
            <a:ext cx="4211281" cy="1009060"/>
          </a:xfrm>
        </p:spPr>
        <p:txBody>
          <a:bodyPr/>
          <a:lstStyle/>
          <a:p>
            <a:pPr marL="0" indent="0">
              <a:buNone/>
            </a:pPr>
            <a:r>
              <a:rPr lang="en-US" sz="1400" dirty="0">
                <a:latin typeface="Calibri Light" panose="020F0302020204030204" pitchFamily="34" charset="0"/>
                <a:cs typeface="Calibri Light" panose="020F0302020204030204" pitchFamily="34" charset="0"/>
              </a:rPr>
              <a:t>This health plan offers low- to no-cost surgeries from select surgeons at designated hospitals for </a:t>
            </a:r>
            <a:r>
              <a:rPr lang="en-US" sz="1400" b="1" dirty="0">
                <a:latin typeface="+mj-lt"/>
                <a:cs typeface="Calibri Light" panose="020F0302020204030204" pitchFamily="34" charset="0"/>
              </a:rPr>
              <a:t>certain high-cost specialty procedures</a:t>
            </a:r>
            <a:r>
              <a:rPr lang="en-US" sz="1400" dirty="0">
                <a:latin typeface="Calibri Light" panose="020F0302020204030204" pitchFamily="34" charset="0"/>
                <a:cs typeface="Calibri Light" panose="020F0302020204030204" pitchFamily="34" charset="0"/>
              </a:rPr>
              <a:t>.</a:t>
            </a:r>
          </a:p>
          <a:p>
            <a:pPr marL="0" indent="0">
              <a:buNone/>
            </a:pPr>
            <a:r>
              <a:rPr lang="en-US" sz="1400" dirty="0">
                <a:latin typeface="Calibri Light" panose="020F0302020204030204" pitchFamily="34" charset="0"/>
                <a:cs typeface="Calibri Light" panose="020F0302020204030204" pitchFamily="34" charset="0"/>
              </a:rPr>
              <a:t>Exclusive benefits:</a:t>
            </a:r>
          </a:p>
          <a:p>
            <a:pPr marL="285750" indent="-285750">
              <a:buFont typeface="Arial" panose="020B0604020202020204" pitchFamily="34" charset="0"/>
              <a:buChar char="•"/>
            </a:pPr>
            <a:r>
              <a:rPr lang="en-US" sz="1400" b="1" dirty="0">
                <a:latin typeface="+mn-lt"/>
                <a:cs typeface="Calibri Light" panose="020F0302020204030204" pitchFamily="34" charset="0"/>
              </a:rPr>
              <a:t>You pay </a:t>
            </a:r>
            <a:r>
              <a:rPr lang="en-US" sz="1400" b="1" dirty="0">
                <a:highlight>
                  <a:srgbClr val="00FF00"/>
                </a:highlight>
                <a:latin typeface="+mn-lt"/>
                <a:cs typeface="Calibri Light" panose="020F0302020204030204" pitchFamily="34" charset="0"/>
              </a:rPr>
              <a:t>$XX </a:t>
            </a:r>
            <a:r>
              <a:rPr lang="en-US" sz="1400" dirty="0">
                <a:latin typeface="Calibri Light" panose="020F0302020204030204" pitchFamily="34" charset="0"/>
                <a:cs typeface="Calibri Light" panose="020F0302020204030204" pitchFamily="34" charset="0"/>
              </a:rPr>
              <a:t>toward the cost of care when your deductible is met.</a:t>
            </a:r>
          </a:p>
          <a:p>
            <a:pPr marL="285750" indent="-285750">
              <a:buFont typeface="Arial" panose="020B0604020202020204" pitchFamily="34" charset="0"/>
              <a:buChar char="•"/>
            </a:pPr>
            <a:r>
              <a:rPr lang="en-US" sz="1400" b="1" dirty="0">
                <a:latin typeface="+mn-lt"/>
                <a:cs typeface="Calibri Light" panose="020F0302020204030204" pitchFamily="34" charset="0"/>
              </a:rPr>
              <a:t>Travel expenses are covered</a:t>
            </a:r>
            <a:r>
              <a:rPr lang="en-US" sz="1400" dirty="0">
                <a:latin typeface="Calibri Light" panose="020F0302020204030204" pitchFamily="34" charset="0"/>
                <a:cs typeface="Calibri Light" panose="020F0302020204030204" pitchFamily="34" charset="0"/>
              </a:rPr>
              <a:t> for you and a care companion when you travel to one of our Premera-Designated Centers of Excellence (COE) that is over 50 miles from your home.*</a:t>
            </a:r>
          </a:p>
          <a:p>
            <a:pPr marL="285750" indent="-285750">
              <a:buFont typeface="Arial" panose="020B0604020202020204" pitchFamily="34" charset="0"/>
              <a:buChar char="•"/>
            </a:pPr>
            <a:r>
              <a:rPr lang="en-US" sz="1400" b="1" dirty="0">
                <a:latin typeface="+mn-lt"/>
                <a:cs typeface="Calibri Light" panose="020F0302020204030204" pitchFamily="34" charset="0"/>
              </a:rPr>
              <a:t>Your appointments are scheduled </a:t>
            </a:r>
            <a:r>
              <a:rPr lang="en-US" sz="1400" dirty="0">
                <a:latin typeface="Calibri Light" panose="020F0302020204030204" pitchFamily="34" charset="0"/>
                <a:cs typeface="Calibri Light" panose="020F0302020204030204" pitchFamily="34" charset="0"/>
              </a:rPr>
              <a:t>by our concierge service. They will also transfer your medical records and make your travel arrangements.</a:t>
            </a:r>
          </a:p>
          <a:p>
            <a:pPr marL="0" indent="0">
              <a:buNone/>
            </a:pPr>
            <a:endParaRPr lang="en-US" sz="1400" dirty="0">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BA48DEDB-6C1C-B1EF-9195-517BBA552755}"/>
              </a:ext>
            </a:extLst>
          </p:cNvPr>
          <p:cNvSpPr>
            <a:spLocks noGrp="1"/>
          </p:cNvSpPr>
          <p:nvPr>
            <p:ph type="body" sz="quarter" idx="12"/>
          </p:nvPr>
        </p:nvSpPr>
        <p:spPr>
          <a:xfrm>
            <a:off x="457200" y="786704"/>
            <a:ext cx="8229600" cy="292100"/>
          </a:xfrm>
        </p:spPr>
        <p:txBody>
          <a:bodyPr>
            <a:normAutofit fontScale="92500" lnSpcReduction="20000"/>
          </a:bodyPr>
          <a:lstStyle/>
          <a:p>
            <a:r>
              <a:rPr lang="en-US" dirty="0">
                <a:latin typeface="+mj-lt"/>
              </a:rPr>
              <a:t>Premera-Designated Centers of Excellence</a:t>
            </a:r>
          </a:p>
        </p:txBody>
      </p:sp>
      <p:sp>
        <p:nvSpPr>
          <p:cNvPr id="5" name="Rectangle 4">
            <a:extLst>
              <a:ext uri="{FF2B5EF4-FFF2-40B4-BE49-F238E27FC236}">
                <a16:creationId xmlns:a16="http://schemas.microsoft.com/office/drawing/2014/main" id="{1EB2B6F7-B905-2FC6-2DAA-281C0B77068A}"/>
              </a:ext>
            </a:extLst>
          </p:cNvPr>
          <p:cNvSpPr>
            <a:spLocks noChangeArrowheads="1"/>
          </p:cNvSpPr>
          <p:nvPr/>
        </p:nvSpPr>
        <p:spPr bwMode="auto">
          <a:xfrm>
            <a:off x="460719" y="4121261"/>
            <a:ext cx="4603650" cy="138499"/>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Calibri Light" panose="020F0302020204030204" pitchFamily="34" charset="0"/>
                <a:ea typeface="Calibri" panose="020F0502020204030204" pitchFamily="34" charset="0"/>
                <a:cs typeface="Calibri Light" panose="020F0302020204030204" pitchFamily="34" charset="0"/>
              </a:rPr>
              <a:t>*Available on select Premera plans; benefit may vary. Travel expenses in excess of IRS limits may result in taxable interest to you.</a:t>
            </a: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sp>
        <p:nvSpPr>
          <p:cNvPr id="6" name="TextBox 6">
            <a:extLst>
              <a:ext uri="{FF2B5EF4-FFF2-40B4-BE49-F238E27FC236}">
                <a16:creationId xmlns:a16="http://schemas.microsoft.com/office/drawing/2014/main" id="{2D19CC07-6796-6403-427F-FB79EE1B9FE7}"/>
              </a:ext>
            </a:extLst>
          </p:cNvPr>
          <p:cNvSpPr txBox="1">
            <a:spLocks noChangeArrowheads="1"/>
          </p:cNvSpPr>
          <p:nvPr/>
        </p:nvSpPr>
        <p:spPr bwMode="auto">
          <a:xfrm>
            <a:off x="435689" y="4287286"/>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E04E39"/>
                </a:solidFill>
                <a:latin typeface="+mn-lt"/>
                <a:ea typeface="Roboto"/>
                <a:cs typeface="Calibri" panose="020F0502020204030204" pitchFamily="34" charset="0"/>
              </a:rPr>
              <a:t>To see if you qualify, call Personal Health Support at </a:t>
            </a:r>
            <a:r>
              <a:rPr lang="en-US" altLang="en-US" sz="1600" b="1" dirty="0">
                <a:solidFill>
                  <a:srgbClr val="E04E39"/>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888-742-1479</a:t>
            </a:r>
            <a:r>
              <a:rPr lang="en-US" altLang="en-US" sz="1600" b="1" dirty="0">
                <a:solidFill>
                  <a:srgbClr val="E04E39"/>
                </a:solidFill>
                <a:latin typeface="+mn-lt"/>
                <a:ea typeface="Roboto"/>
                <a:cs typeface="Calibri" panose="020F0502020204030204" pitchFamily="34" charset="0"/>
              </a:rPr>
              <a:t> (TTY: 711)</a:t>
            </a:r>
            <a:endParaRPr lang="en-US" altLang="en-US" sz="1051" b="1" dirty="0">
              <a:solidFill>
                <a:srgbClr val="E04E39"/>
              </a:solidFill>
              <a:latin typeface="+mn-lt"/>
              <a:ea typeface="Roboto"/>
              <a:cs typeface="Calibri" panose="020F0502020204030204" pitchFamily="34" charset="0"/>
            </a:endParaRPr>
          </a:p>
        </p:txBody>
      </p:sp>
      <p:sp>
        <p:nvSpPr>
          <p:cNvPr id="7" name="TextBox 6">
            <a:extLst>
              <a:ext uri="{FF2B5EF4-FFF2-40B4-BE49-F238E27FC236}">
                <a16:creationId xmlns:a16="http://schemas.microsoft.com/office/drawing/2014/main" id="{530AA097-9E6A-7C74-2998-D35157C1C5E2}"/>
              </a:ext>
            </a:extLst>
          </p:cNvPr>
          <p:cNvSpPr txBox="1"/>
          <p:nvPr/>
        </p:nvSpPr>
        <p:spPr>
          <a:xfrm>
            <a:off x="4911205" y="1080525"/>
            <a:ext cx="3779114" cy="2548390"/>
          </a:xfrm>
          <a:prstGeom prst="rect">
            <a:avLst/>
          </a:prstGeom>
          <a:noFill/>
        </p:spPr>
        <p:txBody>
          <a:bodyPr wrap="square" rtlCol="0">
            <a:spAutoFit/>
          </a:bodyPr>
          <a:lstStyle/>
          <a:p>
            <a:pPr>
              <a:spcBef>
                <a:spcPct val="20000"/>
              </a:spcBef>
              <a:buSzPct val="75000"/>
            </a:pPr>
            <a:r>
              <a:rPr lang="en-US" sz="1400" dirty="0">
                <a:latin typeface="Calibri Light" panose="020F0302020204030204" pitchFamily="34" charset="0"/>
                <a:cs typeface="Calibri Light" panose="020F0302020204030204" pitchFamily="34" charset="0"/>
              </a:rPr>
              <a:t>Each hospital has a proven record of exceptional patient experience and surgical outcomes for: </a:t>
            </a:r>
          </a:p>
          <a:p>
            <a:pPr>
              <a:spcBef>
                <a:spcPct val="20000"/>
              </a:spcBef>
              <a:buSzPct val="75000"/>
            </a:pPr>
            <a:endParaRPr lang="en-US" sz="1400" dirty="0">
              <a:latin typeface="Calibri Light" panose="020F0302020204030204" pitchFamily="34" charset="0"/>
              <a:cs typeface="Calibri Light" panose="020F0302020204030204" pitchFamily="34" charset="0"/>
            </a:endParaRP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Bariatric surgery</a:t>
            </a:r>
            <a:endParaRPr lang="en-US" sz="1400" dirty="0">
              <a:latin typeface="Calibri Light" panose="020F0302020204030204" pitchFamily="34" charset="0"/>
              <a:cs typeface="Calibri Light" panose="020F0302020204030204" pitchFamily="34" charset="0"/>
            </a:endParaRP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Cancer care</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Cardiac care</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Cellular </a:t>
            </a:r>
            <a:br>
              <a:rPr lang="en-US" sz="1400" dirty="0">
                <a:highlight>
                  <a:srgbClr val="00FF00"/>
                </a:highlight>
                <a:latin typeface="Calibri Light" panose="020F0302020204030204" pitchFamily="34" charset="0"/>
                <a:cs typeface="Calibri Light" panose="020F0302020204030204" pitchFamily="34" charset="0"/>
              </a:rPr>
            </a:br>
            <a:r>
              <a:rPr lang="en-US" sz="1400" dirty="0">
                <a:highlight>
                  <a:srgbClr val="00FF00"/>
                </a:highlight>
                <a:latin typeface="Calibri Light" panose="020F0302020204030204" pitchFamily="34" charset="0"/>
                <a:cs typeface="Calibri Light" panose="020F0302020204030204" pitchFamily="34" charset="0"/>
              </a:rPr>
              <a:t>immunotherapy</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Fertility care</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Gene therapy</a:t>
            </a:r>
          </a:p>
        </p:txBody>
      </p:sp>
      <p:cxnSp>
        <p:nvCxnSpPr>
          <p:cNvPr id="8" name="Straight Connector 7">
            <a:extLst>
              <a:ext uri="{FF2B5EF4-FFF2-40B4-BE49-F238E27FC236}">
                <a16:creationId xmlns:a16="http://schemas.microsoft.com/office/drawing/2014/main" id="{B8BA3878-5C18-AF55-C284-53F583BFC718}"/>
              </a:ext>
            </a:extLst>
          </p:cNvPr>
          <p:cNvCxnSpPr>
            <a:cxnSpLocks/>
          </p:cNvCxnSpPr>
          <p:nvPr/>
        </p:nvCxnSpPr>
        <p:spPr>
          <a:xfrm>
            <a:off x="4777508" y="1193712"/>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9" name="TextBox 5">
            <a:extLst>
              <a:ext uri="{FF2B5EF4-FFF2-40B4-BE49-F238E27FC236}">
                <a16:creationId xmlns:a16="http://schemas.microsoft.com/office/drawing/2014/main" id="{8FEBA295-7D7E-9C24-7A1C-BE99B868E409}"/>
              </a:ext>
            </a:extLst>
          </p:cNvPr>
          <p:cNvSpPr txBox="1">
            <a:spLocks noChangeArrowheads="1"/>
          </p:cNvSpPr>
          <p:nvPr/>
        </p:nvSpPr>
        <p:spPr bwMode="auto">
          <a:xfrm>
            <a:off x="362188"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SELF FUNDED LARGE GROUP</a:t>
            </a:r>
          </a:p>
        </p:txBody>
      </p:sp>
      <p:sp>
        <p:nvSpPr>
          <p:cNvPr id="10" name="TextBox 9">
            <a:extLst>
              <a:ext uri="{FF2B5EF4-FFF2-40B4-BE49-F238E27FC236}">
                <a16:creationId xmlns:a16="http://schemas.microsoft.com/office/drawing/2014/main" id="{39B82942-2D2C-8496-AA57-4254C6AE114D}"/>
              </a:ext>
            </a:extLst>
          </p:cNvPr>
          <p:cNvSpPr txBox="1"/>
          <p:nvPr/>
        </p:nvSpPr>
        <p:spPr>
          <a:xfrm>
            <a:off x="6800762" y="1784170"/>
            <a:ext cx="2499245" cy="1815882"/>
          </a:xfrm>
          <a:prstGeom prst="rect">
            <a:avLst/>
          </a:prstGeom>
          <a:noFill/>
        </p:spPr>
        <p:txBody>
          <a:bodyPr wrap="square" rtlCol="0">
            <a:spAutoFit/>
          </a:bodyPr>
          <a:lstStyle/>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Maternity</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Spine surgery</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Substance use treatment and recovery</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Total hip replacement</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Total knee replacement</a:t>
            </a:r>
          </a:p>
          <a:p>
            <a:pPr marL="285750" indent="-285750">
              <a:spcBef>
                <a:spcPct val="20000"/>
              </a:spcBef>
              <a:buSzPct val="75000"/>
              <a:buFont typeface="Arial" panose="020B0604020202020204" pitchFamily="34" charset="0"/>
              <a:buChar char="•"/>
            </a:pPr>
            <a:r>
              <a:rPr lang="en-US" sz="1400" dirty="0">
                <a:highlight>
                  <a:srgbClr val="00FF00"/>
                </a:highlight>
                <a:latin typeface="Calibri Light" panose="020F0302020204030204" pitchFamily="34" charset="0"/>
                <a:cs typeface="Calibri Light" panose="020F0302020204030204" pitchFamily="34" charset="0"/>
              </a:rPr>
              <a:t>Transplants</a:t>
            </a:r>
          </a:p>
        </p:txBody>
      </p:sp>
    </p:spTree>
    <p:extLst>
      <p:ext uri="{BB962C8B-B14F-4D97-AF65-F5344CB8AC3E}">
        <p14:creationId xmlns:p14="http://schemas.microsoft.com/office/powerpoint/2010/main" val="3402015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5">
            <a:extLst>
              <a:ext uri="{FF2B5EF4-FFF2-40B4-BE49-F238E27FC236}">
                <a16:creationId xmlns:a16="http://schemas.microsoft.com/office/drawing/2014/main" id="{C82D49C0-DE5C-0FAE-B611-995BAEF70A9D}"/>
              </a:ext>
            </a:extLst>
          </p:cNvPr>
          <p:cNvSpPr txBox="1">
            <a:spLocks noChangeArrowheads="1"/>
          </p:cNvSpPr>
          <p:nvPr/>
        </p:nvSpPr>
        <p:spPr bwMode="auto">
          <a:xfrm>
            <a:off x="482601" y="416682"/>
            <a:ext cx="7189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600" dirty="0">
                <a:solidFill>
                  <a:srgbClr val="151515"/>
                </a:solidFill>
                <a:latin typeface="Times New Roman" panose="02020603050405020304" pitchFamily="18" charset="0"/>
                <a:ea typeface="Lora Regular" pitchFamily="2" charset="77"/>
                <a:cs typeface="Times New Roman" panose="02020603050405020304" pitchFamily="18" charset="0"/>
              </a:rPr>
              <a:t>Coverage near and far</a:t>
            </a:r>
          </a:p>
        </p:txBody>
      </p:sp>
      <p:graphicFrame>
        <p:nvGraphicFramePr>
          <p:cNvPr id="18" name="Table 17">
            <a:extLst>
              <a:ext uri="{FF2B5EF4-FFF2-40B4-BE49-F238E27FC236}">
                <a16:creationId xmlns:a16="http://schemas.microsoft.com/office/drawing/2014/main" id="{ECF53A73-BE58-0787-18D5-9F5BE8274312}"/>
              </a:ext>
            </a:extLst>
          </p:cNvPr>
          <p:cNvGraphicFramePr>
            <a:graphicFrameLocks noGrp="1"/>
          </p:cNvGraphicFramePr>
          <p:nvPr>
            <p:extLst>
              <p:ext uri="{D42A27DB-BD31-4B8C-83A1-F6EECF244321}">
                <p14:modId xmlns:p14="http://schemas.microsoft.com/office/powerpoint/2010/main" val="163530468"/>
              </p:ext>
            </p:extLst>
          </p:nvPr>
        </p:nvGraphicFramePr>
        <p:xfrm>
          <a:off x="203474" y="1037262"/>
          <a:ext cx="8748021" cy="3487733"/>
        </p:xfrm>
        <a:graphic>
          <a:graphicData uri="http://schemas.openxmlformats.org/drawingml/2006/table">
            <a:tbl>
              <a:tblPr firstRow="1" bandRow="1">
                <a:tableStyleId>{5C22544A-7EE6-4342-B048-85BDC9FD1C3A}</a:tableStyleId>
              </a:tblPr>
              <a:tblGrid>
                <a:gridCol w="765928">
                  <a:extLst>
                    <a:ext uri="{9D8B030D-6E8A-4147-A177-3AD203B41FA5}">
                      <a16:colId xmlns:a16="http://schemas.microsoft.com/office/drawing/2014/main" val="20000"/>
                    </a:ext>
                  </a:extLst>
                </a:gridCol>
                <a:gridCol w="1326593">
                  <a:extLst>
                    <a:ext uri="{9D8B030D-6E8A-4147-A177-3AD203B41FA5}">
                      <a16:colId xmlns:a16="http://schemas.microsoft.com/office/drawing/2014/main" val="20001"/>
                    </a:ext>
                  </a:extLst>
                </a:gridCol>
                <a:gridCol w="1763707">
                  <a:extLst>
                    <a:ext uri="{9D8B030D-6E8A-4147-A177-3AD203B41FA5}">
                      <a16:colId xmlns:a16="http://schemas.microsoft.com/office/drawing/2014/main" val="20002"/>
                    </a:ext>
                  </a:extLst>
                </a:gridCol>
                <a:gridCol w="1894211">
                  <a:extLst>
                    <a:ext uri="{9D8B030D-6E8A-4147-A177-3AD203B41FA5}">
                      <a16:colId xmlns:a16="http://schemas.microsoft.com/office/drawing/2014/main" val="2208734881"/>
                    </a:ext>
                  </a:extLst>
                </a:gridCol>
                <a:gridCol w="2997582">
                  <a:extLst>
                    <a:ext uri="{9D8B030D-6E8A-4147-A177-3AD203B41FA5}">
                      <a16:colId xmlns:a16="http://schemas.microsoft.com/office/drawing/2014/main" val="20003"/>
                    </a:ext>
                  </a:extLst>
                </a:gridCol>
              </a:tblGrid>
              <a:tr h="371897">
                <a:tc>
                  <a:txBody>
                    <a:bodyPr/>
                    <a:lstStyle/>
                    <a:p>
                      <a:endParaRPr lang="en-US" sz="1200" dirty="0">
                        <a:latin typeface="+mn-lt"/>
                        <a:ea typeface="Roboto Medium" panose="02000000000000000000" pitchFamily="2" charset="0"/>
                        <a:cs typeface="Roboto Medium" panose="02000000000000000000" pitchFamily="2" charset="0"/>
                      </a:endParaRPr>
                    </a:p>
                  </a:txBody>
                  <a:tcPr marL="98015" marR="98015" marT="44406" marB="44406" anchor="ctr">
                    <a:noFill/>
                  </a:tcPr>
                </a:tc>
                <a:tc>
                  <a:txBody>
                    <a:bodyPr/>
                    <a:lstStyle/>
                    <a:p>
                      <a:pPr algn="ctr"/>
                      <a:r>
                        <a:rPr lang="en-US" sz="1100" dirty="0">
                          <a:latin typeface="+mn-lt"/>
                          <a:ea typeface="Roboto Medium" panose="02000000000000000000" pitchFamily="2" charset="0"/>
                          <a:cs typeface="Roboto Medium" panose="02000000000000000000" pitchFamily="2" charset="0"/>
                        </a:rPr>
                        <a:t>Air </a:t>
                      </a:r>
                      <a:br>
                        <a:rPr lang="en-US" sz="1100" dirty="0">
                          <a:latin typeface="+mn-lt"/>
                          <a:ea typeface="Roboto Medium" panose="02000000000000000000" pitchFamily="2" charset="0"/>
                          <a:cs typeface="Roboto Medium" panose="02000000000000000000" pitchFamily="2" charset="0"/>
                        </a:rPr>
                      </a:br>
                      <a:r>
                        <a:rPr lang="en-US" sz="1100" dirty="0">
                          <a:latin typeface="+mn-lt"/>
                          <a:ea typeface="Roboto Medium" panose="02000000000000000000" pitchFamily="2" charset="0"/>
                          <a:cs typeface="Roboto Medium" panose="02000000000000000000" pitchFamily="2" charset="0"/>
                        </a:rPr>
                        <a:t>ambulance</a:t>
                      </a:r>
                    </a:p>
                  </a:txBody>
                  <a:tcPr marL="98015" marR="98015" marT="44406" marB="44406" anchor="ctr">
                    <a:solidFill>
                      <a:schemeClr val="tx2"/>
                    </a:solidFill>
                  </a:tcPr>
                </a:tc>
                <a:tc>
                  <a:txBody>
                    <a:bodyPr/>
                    <a:lstStyle/>
                    <a:p>
                      <a:pPr algn="ctr"/>
                      <a:r>
                        <a:rPr lang="en-US" sz="1100" dirty="0">
                          <a:latin typeface="+mn-lt"/>
                          <a:ea typeface="Roboto Medium" panose="02000000000000000000" pitchFamily="2" charset="0"/>
                          <a:cs typeface="Roboto Medium" panose="02000000000000000000" pitchFamily="2" charset="0"/>
                        </a:rPr>
                        <a:t>Medical access transportation</a:t>
                      </a:r>
                    </a:p>
                  </a:txBody>
                  <a:tcPr marL="98015" marR="98015" marT="44406" marB="44406" anchor="ctr">
                    <a:solidFill>
                      <a:schemeClr val="tx2"/>
                    </a:solidFill>
                  </a:tcPr>
                </a:tc>
                <a:tc>
                  <a:txBody>
                    <a:bodyPr/>
                    <a:lstStyle/>
                    <a:p>
                      <a:pPr algn="ctr"/>
                      <a:r>
                        <a:rPr lang="en-US" sz="1100" dirty="0">
                          <a:latin typeface="+mn-lt"/>
                          <a:ea typeface="Roboto Medium" panose="02000000000000000000" pitchFamily="2" charset="0"/>
                          <a:cs typeface="Roboto Medium" panose="02000000000000000000" pitchFamily="2" charset="0"/>
                        </a:rPr>
                        <a:t>Elective </a:t>
                      </a:r>
                      <a:br>
                        <a:rPr lang="en-US" sz="1100" dirty="0">
                          <a:latin typeface="+mn-lt"/>
                          <a:ea typeface="Roboto Medium" panose="02000000000000000000" pitchFamily="2" charset="0"/>
                          <a:cs typeface="Roboto Medium" panose="02000000000000000000" pitchFamily="2" charset="0"/>
                        </a:rPr>
                      </a:br>
                      <a:r>
                        <a:rPr lang="en-US" sz="1100" dirty="0">
                          <a:latin typeface="+mn-lt"/>
                          <a:ea typeface="Roboto Medium" panose="02000000000000000000" pitchFamily="2" charset="0"/>
                          <a:cs typeface="Roboto Medium" panose="02000000000000000000" pitchFamily="2" charset="0"/>
                        </a:rPr>
                        <a:t>procedure travel</a:t>
                      </a:r>
                    </a:p>
                  </a:txBody>
                  <a:tcPr marL="98015" marR="98015" marT="44406" marB="44406" anchor="ctr">
                    <a:solidFill>
                      <a:schemeClr val="tx2"/>
                    </a:solidFill>
                  </a:tcPr>
                </a:tc>
                <a:tc>
                  <a:txBody>
                    <a:bodyPr/>
                    <a:lstStyle/>
                    <a:p>
                      <a:pPr algn="ctr"/>
                      <a:r>
                        <a:rPr lang="en-US" sz="1100" dirty="0">
                          <a:latin typeface="+mn-lt"/>
                          <a:ea typeface="Roboto Medium" panose="02000000000000000000" pitchFamily="2" charset="0"/>
                          <a:cs typeface="Roboto Medium" panose="02000000000000000000" pitchFamily="2" charset="0"/>
                        </a:rPr>
                        <a:t>Premera-Designated Centers of Excellence</a:t>
                      </a:r>
                    </a:p>
                  </a:txBody>
                  <a:tcPr marL="98015" marR="98015" marT="44406" marB="44406" anchor="ctr">
                    <a:solidFill>
                      <a:schemeClr val="tx2"/>
                    </a:solidFill>
                  </a:tcPr>
                </a:tc>
                <a:extLst>
                  <a:ext uri="{0D108BD9-81ED-4DB2-BD59-A6C34878D82A}">
                    <a16:rowId xmlns:a16="http://schemas.microsoft.com/office/drawing/2014/main" val="10000"/>
                  </a:ext>
                </a:extLst>
              </a:tr>
              <a:tr h="820752">
                <a:tc>
                  <a:txBody>
                    <a:bodyPr/>
                    <a:lstStyle/>
                    <a:p>
                      <a:r>
                        <a:rPr lang="en-US" sz="1200" b="1" dirty="0">
                          <a:latin typeface="+mn-lt"/>
                          <a:ea typeface="Roboto Medium" panose="02000000000000000000" pitchFamily="2" charset="0"/>
                          <a:cs typeface="Roboto Medium" panose="02000000000000000000" pitchFamily="2" charset="0"/>
                        </a:rPr>
                        <a:t>Uses</a:t>
                      </a:r>
                    </a:p>
                  </a:txBody>
                  <a:tcPr marL="98015" marR="98015" marT="44406" marB="44406" anchor="ctr">
                    <a:lnR w="12700" cap="flat" cmpd="sng" algn="ctr">
                      <a:solidFill>
                        <a:schemeClr val="tx2"/>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Airlift in emergency situations</a:t>
                      </a:r>
                    </a:p>
                  </a:txBody>
                  <a:tcPr marL="98015" marR="98015" marT="44406" marB="44406" anchor="ctr">
                    <a:lnL w="12700" cap="flat" cmpd="sng" algn="ctr">
                      <a:solidFill>
                        <a:schemeClr val="tx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100" b="0" i="0" dirty="0">
                          <a:solidFill>
                            <a:schemeClr val="tx1"/>
                          </a:solidFill>
                          <a:latin typeface="+mn-lt"/>
                          <a:ea typeface="Roboto Light" panose="02000000000000000000" pitchFamily="2" charset="0"/>
                          <a:cs typeface="Calibri Light" panose="020F0302020204030204" pitchFamily="34" charset="0"/>
                        </a:rPr>
                        <a:t>Medically-necessary care when you don’t have a local in-network provider</a:t>
                      </a:r>
                    </a:p>
                  </a:txBody>
                  <a:tcPr marL="98015" marR="98015" marT="44406" marB="4440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100" b="0" i="0" dirty="0">
                          <a:solidFill>
                            <a:schemeClr val="tx1"/>
                          </a:solidFill>
                          <a:latin typeface="+mn-lt"/>
                          <a:ea typeface="Roboto Light" panose="02000000000000000000" pitchFamily="2" charset="0"/>
                          <a:cs typeface="Calibri Light" panose="020F0302020204030204" pitchFamily="34" charset="0"/>
                        </a:rPr>
                        <a:t>Hundreds of planned non-emergency surgeries and medical procedures</a:t>
                      </a:r>
                    </a:p>
                  </a:txBody>
                  <a:tcPr marL="98015" marR="98015" marT="44406" marB="4440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Specialized services like gynecological procedures, spine surgery, and total joint replacement </a:t>
                      </a:r>
                      <a:b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b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(knee and hip)</a:t>
                      </a:r>
                    </a:p>
                  </a:txBody>
                  <a:tcPr marL="98015" marR="98015" marT="44406" marB="44406" anchor="ctr">
                    <a:lnL w="12700"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1515">
                <a:tc>
                  <a:txBody>
                    <a:bodyPr/>
                    <a:lstStyle/>
                    <a:p>
                      <a:r>
                        <a:rPr lang="en-US" sz="1200" b="1" dirty="0">
                          <a:latin typeface="+mn-lt"/>
                          <a:ea typeface="Roboto Medium" panose="02000000000000000000" pitchFamily="2" charset="0"/>
                          <a:cs typeface="Roboto Medium" panose="02000000000000000000" pitchFamily="2" charset="0"/>
                        </a:rPr>
                        <a:t>Facilities</a:t>
                      </a:r>
                    </a:p>
                  </a:txBody>
                  <a:tcPr marL="98015" marR="98015" marT="44406" marB="44406" anchor="ctr">
                    <a:lnR w="12700" cap="flat" cmpd="sng" algn="ctr">
                      <a:solidFill>
                        <a:schemeClr val="tx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Closest suitable facility within </a:t>
                      </a:r>
                      <a:b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b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the U.S.</a:t>
                      </a:r>
                    </a:p>
                  </a:txBody>
                  <a:tcPr marL="98015" marR="98015" marT="44406" marB="44406" anchor="ctr">
                    <a:lnL w="12700" cap="flat" cmpd="sng" algn="ctr">
                      <a:solidFill>
                        <a:schemeClr val="tx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In Alaska (or Seattle if that’s the closest in-network provider to you)</a:t>
                      </a:r>
                    </a:p>
                  </a:txBody>
                  <a:tcPr marL="98015" marR="98015" marT="44406" marB="4440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In-network providers in the continental U.S.</a:t>
                      </a:r>
                    </a:p>
                  </a:txBody>
                  <a:tcPr marL="98015" marR="98015" marT="44406" marB="4440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A high-quality facility in Seattle</a:t>
                      </a:r>
                    </a:p>
                  </a:txBody>
                  <a:tcPr marL="98015" marR="98015" marT="44406" marB="44406" anchor="ctr">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63066">
                <a:tc>
                  <a:txBody>
                    <a:bodyPr/>
                    <a:lstStyle/>
                    <a:p>
                      <a:r>
                        <a:rPr lang="en-US" sz="1200" b="1" dirty="0">
                          <a:latin typeface="+mn-lt"/>
                          <a:ea typeface="Roboto Medium" panose="02000000000000000000" pitchFamily="2" charset="0"/>
                          <a:cs typeface="Roboto Medium" panose="02000000000000000000" pitchFamily="2" charset="0"/>
                        </a:rPr>
                        <a:t>Benefits</a:t>
                      </a:r>
                      <a:endParaRPr lang="en-US" sz="1100" b="1" i="0" dirty="0">
                        <a:latin typeface="+mn-lt"/>
                        <a:ea typeface="Roboto Light" panose="02000000000000000000" pitchFamily="2" charset="0"/>
                        <a:cs typeface="Calibri Light" panose="020F0302020204030204" pitchFamily="34" charset="0"/>
                      </a:endParaRPr>
                    </a:p>
                  </a:txBody>
                  <a:tcPr marL="98015" marR="98015" marT="44406" marB="44406">
                    <a:lnR w="12700" cap="flat" cmpd="sng" algn="ctr">
                      <a:solidFill>
                        <a:schemeClr val="tx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Transport by licensed ambulance for member who needs care </a:t>
                      </a:r>
                    </a:p>
                    <a:p>
                      <a:pPr marL="171450" indent="-171450" algn="l">
                        <a:buFont typeface="Arial" panose="020B0604020202020204" pitchFamily="34" charset="0"/>
                        <a:buChar cha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Medical care during the trip</a:t>
                      </a:r>
                    </a:p>
                    <a:p>
                      <a:pPr marL="171450" indent="-171450" algn="l">
                        <a:buFont typeface="Arial" panose="020B0604020202020204" pitchFamily="34" charset="0"/>
                        <a:buChar cha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In-network cost share*</a:t>
                      </a:r>
                    </a:p>
                  </a:txBody>
                  <a:tcPr marL="98015" marR="98015" marT="97991" marB="44406">
                    <a:lnL w="12700" cap="flat" cmpd="sng" algn="ctr">
                      <a:solidFill>
                        <a:schemeClr val="tx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Travel within Alaska (or to Seattle if that’s the closest in-network provider to you)</a:t>
                      </a:r>
                    </a:p>
                  </a:txBody>
                  <a:tcPr marL="98015" marR="98015" marT="97991" marB="4440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Roundtrip airfare for you and a travel companion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Hotel accommodations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Ground transportation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Medical records transfer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Care coordination with the specialist facility</a:t>
                      </a:r>
                    </a:p>
                  </a:txBody>
                  <a:tcPr marL="98015" marR="98015" marT="97991" marB="4440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Roundtrip airfare for you and a travel companion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Hotel accommodations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Ground transportation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Medical records transfer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Care coordination with the specialist facility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dk1"/>
                          </a:solidFill>
                          <a:latin typeface="+mn-lt"/>
                          <a:ea typeface="Roboto Light" panose="02000000000000000000" pitchFamily="2" charset="0"/>
                          <a:cs typeface="Calibri Light" panose="020F0302020204030204" pitchFamily="34" charset="0"/>
                        </a:rPr>
                        <a:t>Benefit is paid in full on PP plans</a:t>
                      </a:r>
                    </a:p>
                  </a:txBody>
                  <a:tcPr marL="98015" marR="98015" marT="97991" marB="44406">
                    <a:lnL w="1270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9" name="TextBox 5">
            <a:extLst>
              <a:ext uri="{FF2B5EF4-FFF2-40B4-BE49-F238E27FC236}">
                <a16:creationId xmlns:a16="http://schemas.microsoft.com/office/drawing/2014/main" id="{CC6AF761-EC63-3421-1C1D-C18379C1ACFC}"/>
              </a:ext>
            </a:extLst>
          </p:cNvPr>
          <p:cNvSpPr txBox="1">
            <a:spLocks noChangeArrowheads="1"/>
          </p:cNvSpPr>
          <p:nvPr/>
        </p:nvSpPr>
        <p:spPr bwMode="auto">
          <a:xfrm>
            <a:off x="362188"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Tree>
    <p:extLst>
      <p:ext uri="{BB962C8B-B14F-4D97-AF65-F5344CB8AC3E}">
        <p14:creationId xmlns:p14="http://schemas.microsoft.com/office/powerpoint/2010/main" val="4213033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B9D47D-9498-AD8C-4B8C-2A6348AFBB5C}"/>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Travel benefits for gender-affirming care</a:t>
            </a:r>
          </a:p>
        </p:txBody>
      </p:sp>
      <p:sp>
        <p:nvSpPr>
          <p:cNvPr id="3" name="Text Placeholder 2">
            <a:extLst>
              <a:ext uri="{FF2B5EF4-FFF2-40B4-BE49-F238E27FC236}">
                <a16:creationId xmlns:a16="http://schemas.microsoft.com/office/drawing/2014/main" id="{72D2FFC6-C3F8-2B99-1826-939D33227FA6}"/>
              </a:ext>
            </a:extLst>
          </p:cNvPr>
          <p:cNvSpPr>
            <a:spLocks noGrp="1"/>
          </p:cNvSpPr>
          <p:nvPr>
            <p:ph type="body" sz="quarter" idx="11"/>
          </p:nvPr>
        </p:nvSpPr>
        <p:spPr>
          <a:xfrm>
            <a:off x="493478" y="1193712"/>
            <a:ext cx="4211281" cy="2781991"/>
          </a:xfrm>
        </p:spPr>
        <p:txBody>
          <a:bodyPr/>
          <a:lstStyle/>
          <a:p>
            <a:pPr marL="0" indent="0">
              <a:spcAft>
                <a:spcPts val="600"/>
              </a:spcAft>
              <a:buNone/>
            </a:pPr>
            <a:r>
              <a:rPr lang="en-US" sz="1400" dirty="0">
                <a:latin typeface="Calibri Light" panose="020F0302020204030204" pitchFamily="34" charset="0"/>
                <a:cs typeface="Calibri Light" panose="020F0302020204030204" pitchFamily="34" charset="0"/>
              </a:rPr>
              <a:t>Wanting to seek gender-affirming care but live in a state where services are restricted? Find out about how we put your health first by covering travel to states where you can get the care you need.</a:t>
            </a:r>
          </a:p>
          <a:p>
            <a:pPr marL="0" indent="0">
              <a:buNone/>
            </a:pPr>
            <a:r>
              <a:rPr lang="en-US" sz="1400" b="1" dirty="0">
                <a:latin typeface="+mj-lt"/>
                <a:cs typeface="Calibri Light" panose="020F0302020204030204" pitchFamily="34" charset="0"/>
              </a:rPr>
              <a:t>Who is eligible</a:t>
            </a:r>
          </a:p>
          <a:p>
            <a:pPr marL="0" indent="0">
              <a:buNone/>
            </a:pPr>
            <a:r>
              <a:rPr lang="en-US" sz="1400" dirty="0">
                <a:latin typeface="Calibri Light" panose="020F0302020204030204" pitchFamily="34" charset="0"/>
                <a:cs typeface="Calibri Light" panose="020F0302020204030204" pitchFamily="34" charset="0"/>
              </a:rPr>
              <a:t>You can be reimbursed for travel to get gender-affirming care if you:</a:t>
            </a:r>
          </a:p>
          <a:p>
            <a:r>
              <a:rPr lang="en-US" sz="1400" dirty="0">
                <a:latin typeface="Calibri Light" panose="020F0302020204030204" pitchFamily="34" charset="0"/>
                <a:cs typeface="Calibri Light" panose="020F0302020204030204" pitchFamily="34" charset="0"/>
              </a:rPr>
              <a:t>Are covered by a participating Premera health plan</a:t>
            </a:r>
          </a:p>
          <a:p>
            <a:r>
              <a:rPr lang="en-US" sz="1400" dirty="0">
                <a:latin typeface="Calibri Light" panose="020F0302020204030204" pitchFamily="34" charset="0"/>
                <a:cs typeface="Calibri Light" panose="020F0302020204030204" pitchFamily="34" charset="0"/>
              </a:rPr>
              <a:t>Live in a state that restricts these services at the time care is needed</a:t>
            </a:r>
          </a:p>
        </p:txBody>
      </p:sp>
      <p:sp>
        <p:nvSpPr>
          <p:cNvPr id="4" name="Text Placeholder 3">
            <a:extLst>
              <a:ext uri="{FF2B5EF4-FFF2-40B4-BE49-F238E27FC236}">
                <a16:creationId xmlns:a16="http://schemas.microsoft.com/office/drawing/2014/main" id="{33357177-5ECA-70F5-0F2D-C29F5347CF72}"/>
              </a:ext>
            </a:extLst>
          </p:cNvPr>
          <p:cNvSpPr>
            <a:spLocks noGrp="1"/>
          </p:cNvSpPr>
          <p:nvPr>
            <p:ph type="body" sz="quarter" idx="12"/>
          </p:nvPr>
        </p:nvSpPr>
        <p:spPr>
          <a:xfrm>
            <a:off x="457200" y="786704"/>
            <a:ext cx="8229600" cy="292100"/>
          </a:xfrm>
        </p:spPr>
        <p:txBody>
          <a:bodyPr>
            <a:normAutofit fontScale="92500" lnSpcReduction="20000"/>
          </a:bodyPr>
          <a:lstStyle/>
          <a:p>
            <a:r>
              <a:rPr lang="en-US" dirty="0">
                <a:latin typeface="+mj-lt"/>
              </a:rPr>
              <a:t>Making healthcare possible when you need it</a:t>
            </a:r>
          </a:p>
        </p:txBody>
      </p:sp>
      <p:sp>
        <p:nvSpPr>
          <p:cNvPr id="5" name="Rectangle 4">
            <a:extLst>
              <a:ext uri="{FF2B5EF4-FFF2-40B4-BE49-F238E27FC236}">
                <a16:creationId xmlns:a16="http://schemas.microsoft.com/office/drawing/2014/main" id="{7BA54D8F-718F-B320-F03A-5C3712F5891C}"/>
              </a:ext>
            </a:extLst>
          </p:cNvPr>
          <p:cNvSpPr>
            <a:spLocks noChangeArrowheads="1"/>
          </p:cNvSpPr>
          <p:nvPr/>
        </p:nvSpPr>
        <p:spPr bwMode="auto">
          <a:xfrm>
            <a:off x="460719" y="3908224"/>
            <a:ext cx="4603650" cy="477054"/>
          </a:xfrm>
          <a:prstGeom prst="rect">
            <a:avLst/>
          </a:prstGeom>
          <a:noFill/>
          <a:ln>
            <a:noFill/>
          </a:ln>
          <a:effectLst/>
        </p:spPr>
        <p:txBody>
          <a:bodyPr vert="horz" wrap="square" lIns="91440" tIns="0" rIns="91440" bIns="45720" numCol="1" anchor="ctr" anchorCtr="0" compatLnSpc="1">
            <a:prstTxWarp prst="textNoShape">
              <a:avLst/>
            </a:prstTxWarp>
            <a:spAutoFit/>
          </a:bodyPr>
          <a:lstStyle/>
          <a:p>
            <a:pPr>
              <a:spcBef>
                <a:spcPct val="20000"/>
              </a:spcBef>
              <a:buSzPct val="75000"/>
            </a:pPr>
            <a:r>
              <a:rPr lang="en-US" sz="1000" dirty="0">
                <a:latin typeface="Calibri Light" panose="020F0302020204030204" pitchFamily="34" charset="0"/>
                <a:cs typeface="Calibri Light" panose="020F0302020204030204" pitchFamily="34" charset="0"/>
              </a:rPr>
              <a:t>Note: Subscriber is responsible for expenses in excess of IRS limits.</a:t>
            </a:r>
          </a:p>
          <a:p>
            <a:pPr>
              <a:spcBef>
                <a:spcPct val="20000"/>
              </a:spcBef>
              <a:buSzPct val="75000"/>
            </a:pPr>
            <a:r>
              <a:rPr lang="en-US" sz="1000" dirty="0">
                <a:latin typeface="Calibri Light" panose="020F0302020204030204" pitchFamily="34" charset="0"/>
                <a:cs typeface="Calibri Light" panose="020F0302020204030204" pitchFamily="34" charset="0"/>
              </a:rPr>
              <a:t>For more information, go to </a:t>
            </a:r>
            <a:r>
              <a:rPr lang="en-US" sz="1000" dirty="0">
                <a:solidFill>
                  <a:srgbClr val="0085CA"/>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irs.gov/pub/irs-pdf/p502.pdf</a:t>
            </a:r>
            <a:r>
              <a:rPr lang="en-US" sz="1000" dirty="0">
                <a:latin typeface="Calibri Light" panose="020F0302020204030204" pitchFamily="34" charset="0"/>
                <a:cs typeface="Calibri Light" panose="020F0302020204030204" pitchFamily="34" charset="0"/>
              </a:rPr>
              <a:t>.</a:t>
            </a:r>
          </a:p>
          <a:p>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sp>
        <p:nvSpPr>
          <p:cNvPr id="6" name="TextBox 6">
            <a:extLst>
              <a:ext uri="{FF2B5EF4-FFF2-40B4-BE49-F238E27FC236}">
                <a16:creationId xmlns:a16="http://schemas.microsoft.com/office/drawing/2014/main" id="{3F7AB322-1701-B8C1-1A93-FA5B3C20059D}"/>
              </a:ext>
            </a:extLst>
          </p:cNvPr>
          <p:cNvSpPr txBox="1">
            <a:spLocks noChangeArrowheads="1"/>
          </p:cNvSpPr>
          <p:nvPr/>
        </p:nvSpPr>
        <p:spPr bwMode="auto">
          <a:xfrm>
            <a:off x="435689" y="4287286"/>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defRPr/>
            </a:pPr>
            <a:r>
              <a:rPr lang="en-US" altLang="en-US" sz="1600" b="1" dirty="0">
                <a:solidFill>
                  <a:srgbClr val="0085CA"/>
                </a:solidFill>
                <a:latin typeface="+mj-lt"/>
                <a:ea typeface="Roboto"/>
                <a:cs typeface="Calibri" panose="020F0502020204030204" pitchFamily="34" charset="0"/>
              </a:rPr>
              <a:t>Call customer service at </a:t>
            </a:r>
            <a:r>
              <a:rPr lang="en-US" sz="1600" b="1" dirty="0">
                <a:solidFill>
                  <a:srgbClr val="0085CA"/>
                </a:solidFill>
                <a:highlight>
                  <a:srgbClr val="00FF00"/>
                </a:highlight>
                <a:latin typeface="+mj-lt"/>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800-508-4722</a:t>
            </a:r>
            <a:r>
              <a:rPr lang="en-US" sz="1600" b="1" dirty="0">
                <a:solidFill>
                  <a:srgbClr val="0085CA"/>
                </a:solidFill>
                <a:latin typeface="+mj-lt"/>
                <a:ea typeface="Roboto Light" panose="02000000000000000000" pitchFamily="2" charset="0"/>
                <a:cs typeface="Calibri Light" panose="020F0302020204030204" pitchFamily="34" charset="0"/>
              </a:rPr>
              <a:t> (TTY: 711) for more information</a:t>
            </a:r>
          </a:p>
        </p:txBody>
      </p:sp>
      <p:sp>
        <p:nvSpPr>
          <p:cNvPr id="7" name="TextBox 6">
            <a:extLst>
              <a:ext uri="{FF2B5EF4-FFF2-40B4-BE49-F238E27FC236}">
                <a16:creationId xmlns:a16="http://schemas.microsoft.com/office/drawing/2014/main" id="{856D77C8-0DC2-E771-F4BD-325659232384}"/>
              </a:ext>
            </a:extLst>
          </p:cNvPr>
          <p:cNvSpPr txBox="1"/>
          <p:nvPr/>
        </p:nvSpPr>
        <p:spPr>
          <a:xfrm>
            <a:off x="4904167" y="1193712"/>
            <a:ext cx="3779114" cy="2936188"/>
          </a:xfrm>
          <a:prstGeom prst="rect">
            <a:avLst/>
          </a:prstGeom>
          <a:noFill/>
        </p:spPr>
        <p:txBody>
          <a:bodyPr wrap="square" rtlCol="0">
            <a:spAutoFit/>
          </a:bodyPr>
          <a:lstStyle/>
          <a:p>
            <a:pPr>
              <a:spcBef>
                <a:spcPct val="20000"/>
              </a:spcBef>
              <a:buSzPct val="75000"/>
            </a:pPr>
            <a:r>
              <a:rPr lang="en-US" sz="1400" b="1" dirty="0">
                <a:latin typeface="+mj-lt"/>
                <a:cs typeface="Calibri Light" panose="020F0302020204030204" pitchFamily="34" charset="0"/>
              </a:rPr>
              <a:t>What is covered</a:t>
            </a:r>
          </a:p>
          <a:p>
            <a:pPr algn="l"/>
            <a:r>
              <a:rPr lang="en-US" sz="1400" dirty="0">
                <a:latin typeface="Calibri Light" panose="020F0302020204030204" pitchFamily="34" charset="0"/>
                <a:cs typeface="Calibri Light" panose="020F0302020204030204" pitchFamily="34" charset="0"/>
              </a:rPr>
              <a:t>When you travel to get gender-affirming care, you can be reimbursed for:</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Round-trip commercial airfare for yourself (plus a companion if medically necessary or to accompany a minor)</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Hotel accommodations</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Airport parking</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Private car mileage (if traveling over 50 miles)</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Hospital or clinic parking</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Ground transportation between airport, hotel, and hospital or clinic</a:t>
            </a:r>
          </a:p>
        </p:txBody>
      </p:sp>
      <p:cxnSp>
        <p:nvCxnSpPr>
          <p:cNvPr id="8" name="Straight Connector 7">
            <a:extLst>
              <a:ext uri="{FF2B5EF4-FFF2-40B4-BE49-F238E27FC236}">
                <a16:creationId xmlns:a16="http://schemas.microsoft.com/office/drawing/2014/main" id="{E4E294EB-ACE4-514D-E865-990F1BCD87FD}"/>
              </a:ext>
            </a:extLst>
          </p:cNvPr>
          <p:cNvCxnSpPr>
            <a:cxnSpLocks/>
          </p:cNvCxnSpPr>
          <p:nvPr/>
        </p:nvCxnSpPr>
        <p:spPr>
          <a:xfrm>
            <a:off x="4777508" y="1193712"/>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9" name="TextBox 5">
            <a:extLst>
              <a:ext uri="{FF2B5EF4-FFF2-40B4-BE49-F238E27FC236}">
                <a16:creationId xmlns:a16="http://schemas.microsoft.com/office/drawing/2014/main" id="{03CF5FC0-D98E-ECCB-F35A-5E0AD4BD94D4}"/>
              </a:ext>
            </a:extLst>
          </p:cNvPr>
          <p:cNvSpPr txBox="1">
            <a:spLocks noChangeArrowheads="1"/>
          </p:cNvSpPr>
          <p:nvPr/>
        </p:nvSpPr>
        <p:spPr bwMode="auto">
          <a:xfrm>
            <a:off x="362188"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Tree>
    <p:extLst>
      <p:ext uri="{BB962C8B-B14F-4D97-AF65-F5344CB8AC3E}">
        <p14:creationId xmlns:p14="http://schemas.microsoft.com/office/powerpoint/2010/main" val="752027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A1E2CE-E8DB-0F03-68FA-78CCD15C76CB}"/>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Travel benefits for abortion services</a:t>
            </a:r>
          </a:p>
        </p:txBody>
      </p:sp>
      <p:sp>
        <p:nvSpPr>
          <p:cNvPr id="3" name="Text Placeholder 2">
            <a:extLst>
              <a:ext uri="{FF2B5EF4-FFF2-40B4-BE49-F238E27FC236}">
                <a16:creationId xmlns:a16="http://schemas.microsoft.com/office/drawing/2014/main" id="{BBD016B7-AE7A-8350-3154-C36CA30B5CF9}"/>
              </a:ext>
            </a:extLst>
          </p:cNvPr>
          <p:cNvSpPr>
            <a:spLocks noGrp="1"/>
          </p:cNvSpPr>
          <p:nvPr>
            <p:ph type="body" sz="quarter" idx="11"/>
          </p:nvPr>
        </p:nvSpPr>
        <p:spPr>
          <a:xfrm>
            <a:off x="493478" y="1193712"/>
            <a:ext cx="4211281" cy="2781991"/>
          </a:xfrm>
        </p:spPr>
        <p:txBody>
          <a:bodyPr/>
          <a:lstStyle/>
          <a:p>
            <a:pPr marL="0" indent="0">
              <a:spcAft>
                <a:spcPts val="600"/>
              </a:spcAft>
              <a:buNone/>
            </a:pPr>
            <a:r>
              <a:rPr lang="en-US" sz="1400" dirty="0">
                <a:latin typeface="Calibri Light" panose="020F0302020204030204" pitchFamily="34" charset="0"/>
                <a:cs typeface="Calibri Light" panose="020F0302020204030204" pitchFamily="34" charset="0"/>
              </a:rPr>
              <a:t>Thinking about ending your pregnancy but live in a state where abortions are restricted? Find out about how we put your health first by covering travel to states where you can get the care you need.</a:t>
            </a:r>
          </a:p>
          <a:p>
            <a:pPr marL="0" indent="0">
              <a:buNone/>
            </a:pPr>
            <a:r>
              <a:rPr lang="en-US" sz="1400" b="1" dirty="0">
                <a:latin typeface="+mj-lt"/>
                <a:cs typeface="Calibri Light" panose="020F0302020204030204" pitchFamily="34" charset="0"/>
              </a:rPr>
              <a:t>Who is eligible</a:t>
            </a:r>
          </a:p>
          <a:p>
            <a:pPr marL="0" indent="0">
              <a:buNone/>
            </a:pPr>
            <a:r>
              <a:rPr lang="en-US" sz="1400" dirty="0">
                <a:latin typeface="Calibri Light" panose="020F0302020204030204" pitchFamily="34" charset="0"/>
                <a:cs typeface="Calibri Light" panose="020F0302020204030204" pitchFamily="34" charset="0"/>
              </a:rPr>
              <a:t>You can be reimbursed for travel to get an abortion if you:</a:t>
            </a:r>
          </a:p>
          <a:p>
            <a:r>
              <a:rPr lang="en-US" sz="1400" dirty="0">
                <a:latin typeface="Calibri Light" panose="020F0302020204030204" pitchFamily="34" charset="0"/>
                <a:cs typeface="Calibri Light" panose="020F0302020204030204" pitchFamily="34" charset="0"/>
              </a:rPr>
              <a:t>Are covered by a participating Premera health plan</a:t>
            </a:r>
          </a:p>
          <a:p>
            <a:r>
              <a:rPr lang="en-US" sz="1400" dirty="0">
                <a:latin typeface="Calibri Light" panose="020F0302020204030204" pitchFamily="34" charset="0"/>
                <a:cs typeface="Calibri Light" panose="020F0302020204030204" pitchFamily="34" charset="0"/>
              </a:rPr>
              <a:t>Live in a state that restricts abortion services at the time care is needed</a:t>
            </a:r>
          </a:p>
        </p:txBody>
      </p:sp>
      <p:sp>
        <p:nvSpPr>
          <p:cNvPr id="4" name="Text Placeholder 3">
            <a:extLst>
              <a:ext uri="{FF2B5EF4-FFF2-40B4-BE49-F238E27FC236}">
                <a16:creationId xmlns:a16="http://schemas.microsoft.com/office/drawing/2014/main" id="{A4A710AC-8D53-2F1D-8875-EC7CFD4CB871}"/>
              </a:ext>
            </a:extLst>
          </p:cNvPr>
          <p:cNvSpPr>
            <a:spLocks noGrp="1"/>
          </p:cNvSpPr>
          <p:nvPr>
            <p:ph type="body" sz="quarter" idx="12"/>
          </p:nvPr>
        </p:nvSpPr>
        <p:spPr>
          <a:xfrm>
            <a:off x="457200" y="786704"/>
            <a:ext cx="8229600" cy="292100"/>
          </a:xfrm>
        </p:spPr>
        <p:txBody>
          <a:bodyPr>
            <a:normAutofit fontScale="92500" lnSpcReduction="20000"/>
          </a:bodyPr>
          <a:lstStyle/>
          <a:p>
            <a:r>
              <a:rPr lang="en-US" dirty="0">
                <a:latin typeface="+mj-lt"/>
              </a:rPr>
              <a:t>Making healthcare possible when you need it</a:t>
            </a:r>
          </a:p>
        </p:txBody>
      </p:sp>
      <p:sp>
        <p:nvSpPr>
          <p:cNvPr id="5" name="Rectangle 4">
            <a:extLst>
              <a:ext uri="{FF2B5EF4-FFF2-40B4-BE49-F238E27FC236}">
                <a16:creationId xmlns:a16="http://schemas.microsoft.com/office/drawing/2014/main" id="{7AD7B3D5-BE50-69ED-74B2-0C697D1D315F}"/>
              </a:ext>
            </a:extLst>
          </p:cNvPr>
          <p:cNvSpPr>
            <a:spLocks noChangeArrowheads="1"/>
          </p:cNvSpPr>
          <p:nvPr/>
        </p:nvSpPr>
        <p:spPr bwMode="auto">
          <a:xfrm>
            <a:off x="460719" y="3908224"/>
            <a:ext cx="4603650" cy="477054"/>
          </a:xfrm>
          <a:prstGeom prst="rect">
            <a:avLst/>
          </a:prstGeom>
          <a:noFill/>
          <a:ln>
            <a:noFill/>
          </a:ln>
          <a:effectLst/>
        </p:spPr>
        <p:txBody>
          <a:bodyPr vert="horz" wrap="square" lIns="91440" tIns="0" rIns="91440" bIns="45720" numCol="1" anchor="ctr" anchorCtr="0" compatLnSpc="1">
            <a:prstTxWarp prst="textNoShape">
              <a:avLst/>
            </a:prstTxWarp>
            <a:spAutoFit/>
          </a:bodyPr>
          <a:lstStyle/>
          <a:p>
            <a:pPr>
              <a:spcBef>
                <a:spcPct val="20000"/>
              </a:spcBef>
              <a:buSzPct val="75000"/>
            </a:pPr>
            <a:r>
              <a:rPr lang="en-US" sz="1000" dirty="0">
                <a:latin typeface="Calibri Light" panose="020F0302020204030204" pitchFamily="34" charset="0"/>
                <a:cs typeface="Calibri Light" panose="020F0302020204030204" pitchFamily="34" charset="0"/>
              </a:rPr>
              <a:t>Note: Subscriber is responsible for expenses in excess of IRS limits.</a:t>
            </a:r>
          </a:p>
          <a:p>
            <a:pPr>
              <a:spcBef>
                <a:spcPct val="20000"/>
              </a:spcBef>
              <a:buSzPct val="75000"/>
            </a:pPr>
            <a:r>
              <a:rPr lang="en-US" sz="1000" dirty="0">
                <a:latin typeface="Calibri Light" panose="020F0302020204030204" pitchFamily="34" charset="0"/>
                <a:cs typeface="Calibri Light" panose="020F0302020204030204" pitchFamily="34" charset="0"/>
              </a:rPr>
              <a:t>For more information, go to </a:t>
            </a:r>
            <a:r>
              <a:rPr lang="en-US" sz="1000" dirty="0">
                <a:solidFill>
                  <a:srgbClr val="0085CA"/>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irs.gov/pub/irs-pdf/p502.pdf</a:t>
            </a:r>
            <a:r>
              <a:rPr lang="en-US" sz="1000" dirty="0">
                <a:latin typeface="Calibri Light" panose="020F0302020204030204" pitchFamily="34" charset="0"/>
                <a:cs typeface="Calibri Light" panose="020F0302020204030204" pitchFamily="34" charset="0"/>
              </a:rPr>
              <a:t>.</a:t>
            </a:r>
          </a:p>
          <a:p>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sp>
        <p:nvSpPr>
          <p:cNvPr id="6" name="TextBox 6">
            <a:extLst>
              <a:ext uri="{FF2B5EF4-FFF2-40B4-BE49-F238E27FC236}">
                <a16:creationId xmlns:a16="http://schemas.microsoft.com/office/drawing/2014/main" id="{94633F06-DCAB-1B3D-5C52-2469AE783262}"/>
              </a:ext>
            </a:extLst>
          </p:cNvPr>
          <p:cNvSpPr txBox="1">
            <a:spLocks noChangeArrowheads="1"/>
          </p:cNvSpPr>
          <p:nvPr/>
        </p:nvSpPr>
        <p:spPr bwMode="auto">
          <a:xfrm>
            <a:off x="435689" y="4287286"/>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defRPr/>
            </a:pPr>
            <a:r>
              <a:rPr lang="en-US" altLang="en-US" sz="1600" b="1" dirty="0">
                <a:solidFill>
                  <a:srgbClr val="0085CA"/>
                </a:solidFill>
                <a:latin typeface="+mj-lt"/>
                <a:ea typeface="Roboto"/>
                <a:cs typeface="Calibri" panose="020F0502020204030204" pitchFamily="34" charset="0"/>
              </a:rPr>
              <a:t>Call customer service at </a:t>
            </a:r>
            <a:r>
              <a:rPr lang="en-US" sz="1600" b="1" dirty="0">
                <a:solidFill>
                  <a:srgbClr val="0085CA"/>
                </a:solidFill>
                <a:highlight>
                  <a:srgbClr val="00FF00"/>
                </a:highlight>
                <a:latin typeface="+mj-lt"/>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800-508-4722</a:t>
            </a:r>
            <a:r>
              <a:rPr lang="en-US" sz="1600" b="1" dirty="0">
                <a:solidFill>
                  <a:srgbClr val="0085CA"/>
                </a:solidFill>
                <a:latin typeface="+mj-lt"/>
                <a:ea typeface="Roboto Light" panose="02000000000000000000" pitchFamily="2" charset="0"/>
                <a:cs typeface="Calibri Light" panose="020F0302020204030204" pitchFamily="34" charset="0"/>
              </a:rPr>
              <a:t> (TTY: 711) for more information</a:t>
            </a:r>
          </a:p>
        </p:txBody>
      </p:sp>
      <p:sp>
        <p:nvSpPr>
          <p:cNvPr id="7" name="TextBox 6">
            <a:extLst>
              <a:ext uri="{FF2B5EF4-FFF2-40B4-BE49-F238E27FC236}">
                <a16:creationId xmlns:a16="http://schemas.microsoft.com/office/drawing/2014/main" id="{ACFB823A-6915-27A2-F816-813B32A55DF7}"/>
              </a:ext>
            </a:extLst>
          </p:cNvPr>
          <p:cNvSpPr txBox="1"/>
          <p:nvPr/>
        </p:nvSpPr>
        <p:spPr>
          <a:xfrm>
            <a:off x="4904167" y="1193712"/>
            <a:ext cx="3779114" cy="2936188"/>
          </a:xfrm>
          <a:prstGeom prst="rect">
            <a:avLst/>
          </a:prstGeom>
          <a:noFill/>
        </p:spPr>
        <p:txBody>
          <a:bodyPr wrap="square" rtlCol="0">
            <a:spAutoFit/>
          </a:bodyPr>
          <a:lstStyle/>
          <a:p>
            <a:pPr>
              <a:spcBef>
                <a:spcPct val="20000"/>
              </a:spcBef>
              <a:buSzPct val="75000"/>
            </a:pPr>
            <a:r>
              <a:rPr lang="en-US" sz="1400" b="1" dirty="0">
                <a:latin typeface="+mj-lt"/>
                <a:cs typeface="Calibri Light" panose="020F0302020204030204" pitchFamily="34" charset="0"/>
              </a:rPr>
              <a:t>What is covered</a:t>
            </a:r>
          </a:p>
          <a:p>
            <a:pPr algn="l"/>
            <a:r>
              <a:rPr lang="en-US" sz="1400" dirty="0">
                <a:latin typeface="Calibri Light" panose="020F0302020204030204" pitchFamily="34" charset="0"/>
                <a:cs typeface="Calibri Light" panose="020F0302020204030204" pitchFamily="34" charset="0"/>
              </a:rPr>
              <a:t>When you travel to get an abortion, you can be reimbursed for:</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Round-trip commercial airfare for yourself (plus a companion if medically necessary or to accompany a minor)</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Hotel accommodations</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Airport parking</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Private car mileage (if traveling over 50 miles)</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Hospital or clinic parking</a:t>
            </a:r>
          </a:p>
          <a:p>
            <a:pPr marL="228600" indent="-228600">
              <a:spcBef>
                <a:spcPct val="20000"/>
              </a:spcBef>
              <a:buSzPct val="75000"/>
              <a:buFont typeface="Arial"/>
              <a:buChar char="•"/>
            </a:pPr>
            <a:r>
              <a:rPr lang="en-US" sz="1400" dirty="0">
                <a:latin typeface="Calibri Light" panose="020F0302020204030204" pitchFamily="34" charset="0"/>
                <a:cs typeface="Calibri Light" panose="020F0302020204030204" pitchFamily="34" charset="0"/>
              </a:rPr>
              <a:t>Ground transportation between airport, hotel, and hospital or clinic</a:t>
            </a:r>
          </a:p>
        </p:txBody>
      </p:sp>
      <p:cxnSp>
        <p:nvCxnSpPr>
          <p:cNvPr id="8" name="Straight Connector 7">
            <a:extLst>
              <a:ext uri="{FF2B5EF4-FFF2-40B4-BE49-F238E27FC236}">
                <a16:creationId xmlns:a16="http://schemas.microsoft.com/office/drawing/2014/main" id="{32B7CBA9-C430-78AF-9712-6473D6618AA5}"/>
              </a:ext>
            </a:extLst>
          </p:cNvPr>
          <p:cNvCxnSpPr>
            <a:cxnSpLocks/>
          </p:cNvCxnSpPr>
          <p:nvPr/>
        </p:nvCxnSpPr>
        <p:spPr>
          <a:xfrm>
            <a:off x="4777508" y="1193712"/>
            <a:ext cx="0" cy="2996798"/>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9" name="TextBox 5">
            <a:extLst>
              <a:ext uri="{FF2B5EF4-FFF2-40B4-BE49-F238E27FC236}">
                <a16:creationId xmlns:a16="http://schemas.microsoft.com/office/drawing/2014/main" id="{8F825DB7-9410-6266-20F0-C6E5005BFC7E}"/>
              </a:ext>
            </a:extLst>
          </p:cNvPr>
          <p:cNvSpPr txBox="1">
            <a:spLocks noChangeArrowheads="1"/>
          </p:cNvSpPr>
          <p:nvPr/>
        </p:nvSpPr>
        <p:spPr bwMode="auto">
          <a:xfrm>
            <a:off x="362188"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Tree>
    <p:extLst>
      <p:ext uri="{BB962C8B-B14F-4D97-AF65-F5344CB8AC3E}">
        <p14:creationId xmlns:p14="http://schemas.microsoft.com/office/powerpoint/2010/main" val="233741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4AD1E-224D-AEC0-6425-D1CF0320C358}"/>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Virtual primary care</a:t>
            </a:r>
          </a:p>
        </p:txBody>
      </p:sp>
      <p:sp>
        <p:nvSpPr>
          <p:cNvPr id="3" name="Text Placeholder 2">
            <a:extLst>
              <a:ext uri="{FF2B5EF4-FFF2-40B4-BE49-F238E27FC236}">
                <a16:creationId xmlns:a16="http://schemas.microsoft.com/office/drawing/2014/main" id="{93555F27-19BD-B1AD-D4E0-26E6DE9381B5}"/>
              </a:ext>
            </a:extLst>
          </p:cNvPr>
          <p:cNvSpPr>
            <a:spLocks noGrp="1"/>
          </p:cNvSpPr>
          <p:nvPr>
            <p:ph type="body" sz="quarter" idx="11"/>
          </p:nvPr>
        </p:nvSpPr>
        <p:spPr>
          <a:xfrm>
            <a:off x="463396" y="1210491"/>
            <a:ext cx="4986867" cy="2404520"/>
          </a:xfrm>
        </p:spPr>
        <p:txBody>
          <a:bodyPr/>
          <a:lstStyle/>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Roboto Light" panose="02000000000000000000" pitchFamily="2" charset="0"/>
                <a:cs typeface="Calibri" panose="020F0502020204030204" pitchFamily="34" charset="0"/>
              </a:rPr>
              <a:t>Doctor On Demand</a:t>
            </a:r>
            <a:r>
              <a:rPr kumimoji="0" lang="en-US" sz="1400" b="1"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 </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allows you to skip the waiting room and meet directly with board-certified physicians 24/7, 365 days a year by video. Connect virtually through a mobile app and get the care you need on your schedule. </a:t>
            </a:r>
            <a:endParaRPr lang="en-US" sz="1400" dirty="0">
              <a:solidFill>
                <a:prstClr val="black"/>
              </a:solidFill>
              <a:latin typeface="Calibri Light" panose="020F0302020204030204" pitchFamily="34" charset="0"/>
              <a:ea typeface="Roboto Light" panose="02000000000000000000" pitchFamily="2" charset="0"/>
              <a:cs typeface="Calibri Light" panose="020F0302020204030204" pitchFamily="34" charset="0"/>
            </a:endParaRPr>
          </a:p>
          <a:p>
            <a:pPr marL="0" marR="0" lvl="0" indent="0" algn="l" defTabSz="457200" rtl="0" eaLnBrk="0" fontAlgn="base" latinLnBrk="0" hangingPunct="0">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Download Premera MyCare and sign in with your </a:t>
            </a:r>
            <a:r>
              <a:rPr kumimoji="0" 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Premera account</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a:t>
            </a:r>
          </a:p>
          <a:p>
            <a:pPr marL="0" indent="0" eaLnBrk="0" fontAlgn="base" hangingPunct="0">
              <a:spcBef>
                <a:spcPts val="0"/>
              </a:spcBef>
              <a:spcAft>
                <a:spcPts val="1200"/>
              </a:spcAft>
              <a:buSzTx/>
              <a:buNone/>
              <a:defRPr/>
            </a:pPr>
            <a:endParaRPr lang="en-US" sz="1400" b="1" dirty="0">
              <a:solidFill>
                <a:prstClr val="black"/>
              </a:solidFill>
              <a:latin typeface="+mj-lt"/>
              <a:cs typeface="Calibri Light" panose="020F0302020204030204" pitchFamily="34" charset="0"/>
            </a:endParaRPr>
          </a:p>
        </p:txBody>
      </p:sp>
      <p:sp>
        <p:nvSpPr>
          <p:cNvPr id="4" name="Text Placeholder 3">
            <a:extLst>
              <a:ext uri="{FF2B5EF4-FFF2-40B4-BE49-F238E27FC236}">
                <a16:creationId xmlns:a16="http://schemas.microsoft.com/office/drawing/2014/main" id="{09E09B41-ED16-C9CC-F0AA-AE0E72C3B03E}"/>
              </a:ext>
            </a:extLst>
          </p:cNvPr>
          <p:cNvSpPr>
            <a:spLocks noGrp="1"/>
          </p:cNvSpPr>
          <p:nvPr>
            <p:ph type="body" sz="quarter" idx="12"/>
          </p:nvPr>
        </p:nvSpPr>
        <p:spPr>
          <a:xfrm>
            <a:off x="457200" y="797064"/>
            <a:ext cx="8229600" cy="292100"/>
          </a:xfrm>
        </p:spPr>
        <p:txBody>
          <a:bodyPr>
            <a:noAutofit/>
          </a:bodyPr>
          <a:lstStyle/>
          <a:p>
            <a:r>
              <a:rPr lang="en-US" dirty="0">
                <a:latin typeface="+mj-lt"/>
              </a:rPr>
              <a:t>Get care today or 24/7 for any non-emergency</a:t>
            </a:r>
          </a:p>
        </p:txBody>
      </p:sp>
      <p:sp>
        <p:nvSpPr>
          <p:cNvPr id="5" name="TextBox 5">
            <a:extLst>
              <a:ext uri="{FF2B5EF4-FFF2-40B4-BE49-F238E27FC236}">
                <a16:creationId xmlns:a16="http://schemas.microsoft.com/office/drawing/2014/main" id="{80D97199-81B1-D828-93BE-265793831887}"/>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pic>
        <p:nvPicPr>
          <p:cNvPr id="6" name="Picture 10" descr="Download from the Apple store">
            <a:hlinkClick r:id="rId3"/>
            <a:extLst>
              <a:ext uri="{FF2B5EF4-FFF2-40B4-BE49-F238E27FC236}">
                <a16:creationId xmlns:a16="http://schemas.microsoft.com/office/drawing/2014/main" id="{AAADC974-C3BB-165E-1206-220601982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13813"/>
            <a:ext cx="969010" cy="316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Download from Google play">
            <a:hlinkClick r:id="rId5"/>
            <a:extLst>
              <a:ext uri="{FF2B5EF4-FFF2-40B4-BE49-F238E27FC236}">
                <a16:creationId xmlns:a16="http://schemas.microsoft.com/office/drawing/2014/main" id="{9BBD8196-30B3-5089-7CA9-1B9BA1363A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4774" y="3707727"/>
            <a:ext cx="987638" cy="3226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8066344-CE25-D977-A48F-D389BF3B0473}"/>
              </a:ext>
            </a:extLst>
          </p:cNvPr>
          <p:cNvSpPr>
            <a:spLocks noChangeArrowheads="1"/>
          </p:cNvSpPr>
          <p:nvPr/>
        </p:nvSpPr>
        <p:spPr bwMode="auto">
          <a:xfrm>
            <a:off x="433294" y="4144344"/>
            <a:ext cx="5513048" cy="230832"/>
          </a:xfrm>
          <a:prstGeom prst="rect">
            <a:avLst/>
          </a:prstGeom>
          <a:noFill/>
          <a:ln>
            <a:noFill/>
          </a:ln>
          <a:effectLst/>
        </p:spPr>
        <p:txBody>
          <a:bodyPr vert="horz" wrap="none" lIns="91440" tIns="0" rIns="91440" bIns="45720" numCol="1" anchor="ctr" anchorCtr="0" compatLnSpc="1">
            <a:prstTxWarp prst="textNoShape">
              <a:avLst/>
            </a:prstTxWarp>
            <a:spAutoFit/>
          </a:bodyPr>
          <a:lstStyle/>
          <a:p>
            <a:pPr marL="0" marR="0">
              <a:spcBef>
                <a:spcPts val="0"/>
              </a:spcBef>
              <a:spcAft>
                <a:spcPts val="0"/>
              </a:spcAft>
            </a:pPr>
            <a:r>
              <a:rPr lang="en-US" sz="600" dirty="0">
                <a:effectLst/>
                <a:latin typeface="Roboto Light" panose="02000000000000000000" pitchFamily="2" charset="0"/>
                <a:ea typeface="Calibri" panose="020F0502020204030204" pitchFamily="34" charset="0"/>
                <a:cs typeface="Times New Roman" panose="02020603050405020304" pitchFamily="18" charset="0"/>
              </a:rPr>
              <a:t>CirrusMD and Doctor On Demand are independent companies that provide virtual medical care services on behalf of Premera Blue Cross</a:t>
            </a:r>
            <a:r>
              <a:rPr lang="en-US" sz="600" dirty="0">
                <a:latin typeface="Roboto Light" panose="02000000000000000000" pitchFamily="2" charset="0"/>
                <a:ea typeface="Calibri" panose="020F0502020204030204" pitchFamily="34" charset="0"/>
                <a:cs typeface="Times New Roman" panose="02020603050405020304" pitchFamily="18" charset="0"/>
              </a:rPr>
              <a:t> Blue Shield of Alaska.</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pic>
        <p:nvPicPr>
          <p:cNvPr id="9" name="Picture 8">
            <a:extLst>
              <a:ext uri="{FF2B5EF4-FFF2-40B4-BE49-F238E27FC236}">
                <a16:creationId xmlns:a16="http://schemas.microsoft.com/office/drawing/2014/main" id="{28DA8DBB-7675-E417-11A7-DDB7B9B5AA40}"/>
              </a:ext>
            </a:extLst>
          </p:cNvPr>
          <p:cNvPicPr preferRelativeResize="0">
            <a:picLocks/>
          </p:cNvPicPr>
          <p:nvPr/>
        </p:nvPicPr>
        <p:blipFill rotWithShape="1">
          <a:blip r:embed="rId7"/>
          <a:srcRect l="30689" r="22913"/>
          <a:stretch/>
        </p:blipFill>
        <p:spPr>
          <a:xfrm>
            <a:off x="5870448" y="0"/>
            <a:ext cx="3273552" cy="4700016"/>
          </a:xfrm>
          <a:prstGeom prst="rect">
            <a:avLst/>
          </a:prstGeom>
        </p:spPr>
      </p:pic>
      <p:pic>
        <p:nvPicPr>
          <p:cNvPr id="10" name="Picture 9" descr="Qr code&#10;&#10;Description automatically generated">
            <a:extLst>
              <a:ext uri="{FF2B5EF4-FFF2-40B4-BE49-F238E27FC236}">
                <a16:creationId xmlns:a16="http://schemas.microsoft.com/office/drawing/2014/main" id="{9BF7B68E-A698-8716-3AEA-2B4772D08B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78176" y="108723"/>
            <a:ext cx="1286828" cy="1286828"/>
          </a:xfrm>
          <a:prstGeom prst="rect">
            <a:avLst/>
          </a:prstGeom>
          <a:ln w="25400">
            <a:solidFill>
              <a:srgbClr val="0085CA"/>
            </a:solidFill>
          </a:ln>
        </p:spPr>
      </p:pic>
      <p:sp>
        <p:nvSpPr>
          <p:cNvPr id="11" name="TextBox 6">
            <a:extLst>
              <a:ext uri="{FF2B5EF4-FFF2-40B4-BE49-F238E27FC236}">
                <a16:creationId xmlns:a16="http://schemas.microsoft.com/office/drawing/2014/main" id="{7364A378-0C3C-0636-2B4B-4ACCF5CB01EC}"/>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9">
                  <a:extLst>
                    <a:ext uri="{A12FA001-AC4F-418D-AE19-62706E023703}">
                      <ahyp:hlinkClr xmlns:ahyp="http://schemas.microsoft.com/office/drawing/2018/hyperlinkcolor" val="tx"/>
                    </a:ext>
                  </a:extLst>
                </a:hlinkClick>
              </a:rPr>
              <a:t>Care wherever you are by phone, video, or text</a:t>
            </a:r>
            <a:endParaRPr lang="en-US" altLang="en-US" sz="1051" b="1" dirty="0">
              <a:solidFill>
                <a:schemeClr val="tx2"/>
              </a:solidFill>
              <a:latin typeface="+mn-lt"/>
              <a:ea typeface="Roboto"/>
              <a:cs typeface="Calibri" panose="020F0502020204030204" pitchFamily="34" charset="0"/>
            </a:endParaRPr>
          </a:p>
        </p:txBody>
      </p:sp>
    </p:spTree>
    <p:extLst>
      <p:ext uri="{BB962C8B-B14F-4D97-AF65-F5344CB8AC3E}">
        <p14:creationId xmlns:p14="http://schemas.microsoft.com/office/powerpoint/2010/main" val="1915267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6F1FF-04F2-AF7D-483C-DC37CA78C31E}"/>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Premera MyCare</a:t>
            </a:r>
          </a:p>
        </p:txBody>
      </p:sp>
      <p:sp>
        <p:nvSpPr>
          <p:cNvPr id="3" name="Text Placeholder 2">
            <a:extLst>
              <a:ext uri="{FF2B5EF4-FFF2-40B4-BE49-F238E27FC236}">
                <a16:creationId xmlns:a16="http://schemas.microsoft.com/office/drawing/2014/main" id="{F7E1AB0B-C2AB-E8D4-BEF5-BD1C0703792D}"/>
              </a:ext>
            </a:extLst>
          </p:cNvPr>
          <p:cNvSpPr>
            <a:spLocks noGrp="1"/>
          </p:cNvSpPr>
          <p:nvPr>
            <p:ph type="body" sz="quarter" idx="11"/>
          </p:nvPr>
        </p:nvSpPr>
        <p:spPr>
          <a:xfrm>
            <a:off x="445073" y="1105834"/>
            <a:ext cx="5015927" cy="2404520"/>
          </a:xfrm>
        </p:spPr>
        <p:txBody>
          <a:bodyPr/>
          <a:lstStyle/>
          <a:p>
            <a:pPr marL="0" marR="0" lvl="0" indent="0" algn="l" defTabSz="457189" rtl="0" eaLnBrk="0" fontAlgn="base" latinLnBrk="0" hangingPunct="0">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solidFill>
                  <a:srgbClr val="292931"/>
                </a:solidFill>
                <a:effectLst/>
                <a:uLnTx/>
                <a:uFillTx/>
                <a:latin typeface="Calibri Light" panose="020F0302020204030204" pitchFamily="34" charset="0"/>
                <a:ea typeface="+mn-ea"/>
                <a:cs typeface="Calibri Light" panose="020F0302020204030204" pitchFamily="34" charset="0"/>
              </a:rPr>
              <a:t>Premera MyCare is a single-point of access to the virtual care providers available to you. This means you and your enrolled dependents can get the care you need whenever and wherever.</a:t>
            </a:r>
          </a:p>
          <a:p>
            <a:pPr marL="0" marR="0" lvl="0" indent="0" algn="l" defTabSz="457189" rtl="0" eaLnBrk="0" fontAlgn="base" latinLnBrk="0" hangingPunct="0">
              <a:lnSpc>
                <a:spcPct val="100000"/>
              </a:lnSpc>
              <a:spcBef>
                <a:spcPct val="0"/>
              </a:spcBef>
              <a:spcAft>
                <a:spcPts val="600"/>
              </a:spcAft>
              <a:buClrTx/>
              <a:buSzTx/>
              <a:buFontTx/>
              <a:buNone/>
              <a:tabLst/>
              <a:defRPr/>
            </a:pPr>
            <a:r>
              <a:rPr lang="en-US" sz="1400" dirty="0">
                <a:solidFill>
                  <a:srgbClr val="292931"/>
                </a:solidFill>
                <a:latin typeface="Calibri Light" panose="020F0302020204030204" pitchFamily="34" charset="0"/>
                <a:cs typeface="Calibri Light" panose="020F0302020204030204" pitchFamily="34" charset="0"/>
              </a:rPr>
              <a:t>Why wait to feel better?</a:t>
            </a:r>
          </a:p>
          <a:p>
            <a:pPr marL="285744" marR="0" lvl="0" indent="-285744" algn="l" defTabSz="457189"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92931"/>
                </a:solidFill>
                <a:effectLst/>
                <a:uLnTx/>
                <a:uFillTx/>
                <a:latin typeface="Calibri Light" panose="020F0302020204030204" pitchFamily="34" charset="0"/>
                <a:ea typeface="+mn-ea"/>
                <a:cs typeface="Calibri Light" panose="020F0302020204030204" pitchFamily="34" charset="0"/>
              </a:rPr>
              <a:t>Many providers offer care 365 days a year</a:t>
            </a:r>
          </a:p>
          <a:p>
            <a:pPr marL="285744" marR="0" lvl="0" indent="-285744" algn="l" defTabSz="457189"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92931"/>
                </a:solidFill>
                <a:effectLst/>
                <a:uLnTx/>
                <a:uFillTx/>
                <a:latin typeface="Calibri Light" panose="020F0302020204030204" pitchFamily="34" charset="0"/>
                <a:ea typeface="+mn-ea"/>
                <a:cs typeface="Calibri Light" panose="020F0302020204030204" pitchFamily="34" charset="0"/>
              </a:rPr>
              <a:t>Avoid the hassle, wait, and cost of in-person care</a:t>
            </a:r>
          </a:p>
          <a:p>
            <a:pPr marL="285744" marR="0" lvl="0" indent="-285744" algn="l" defTabSz="457189"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92931"/>
                </a:solidFill>
                <a:effectLst/>
                <a:highlight>
                  <a:srgbClr val="FFFF00"/>
                </a:highlight>
                <a:uLnTx/>
                <a:uFillTx/>
                <a:latin typeface="Calibri Light" panose="020F0302020204030204" pitchFamily="34" charset="0"/>
                <a:ea typeface="+mn-ea"/>
                <a:cs typeface="Calibri Light" panose="020F0302020204030204" pitchFamily="34" charset="0"/>
              </a:rPr>
              <a:t>Care for a variety of needs including primary care, mental health, substance use, diabetes management, physical therapy, and more*</a:t>
            </a:r>
          </a:p>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292931"/>
              </a:solidFill>
              <a:effectLst/>
              <a:uLnTx/>
              <a:uFillTx/>
              <a:latin typeface="Calibri Light" panose="020F0302020204030204" pitchFamily="34" charset="0"/>
              <a:ea typeface="+mn-ea"/>
              <a:cs typeface="Calibri Light" panose="020F0302020204030204" pitchFamily="34" charset="0"/>
            </a:endParaRPr>
          </a:p>
          <a:p>
            <a:pPr marL="0" marR="0" lvl="0" indent="0" algn="l" defTabSz="457189"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292931"/>
                </a:solidFill>
                <a:effectLst/>
                <a:uLnTx/>
                <a:uFillTx/>
                <a:latin typeface="Calibri Light" panose="020F0302020204030204" pitchFamily="34" charset="0"/>
                <a:ea typeface="+mn-ea"/>
                <a:cs typeface="Calibri Light" panose="020F0302020204030204" pitchFamily="34" charset="0"/>
              </a:rPr>
              <a:t>Download Premera MyCare and sign in using your </a:t>
            </a:r>
            <a:r>
              <a:rPr kumimoji="0" lang="en-US" sz="1400" b="0" i="0" u="none" strike="noStrike" kern="1200" cap="none" spc="0" normalizeH="0" baseline="0" noProof="0" dirty="0">
                <a:ln>
                  <a:noFill/>
                </a:ln>
                <a:solidFill>
                  <a:schemeClr val="tx2"/>
                </a:solidFill>
                <a:effectLst/>
                <a:uLnTx/>
                <a:uFillTx/>
                <a:latin typeface="Calibri Light" panose="020F0302020204030204" pitchFamily="34" charset="0"/>
                <a:ea typeface="+mn-ea"/>
                <a:cs typeface="Calibri Light" panose="020F0302020204030204" pitchFamily="34" charset="0"/>
                <a:hlinkClick r:id="rId2">
                  <a:extLst>
                    <a:ext uri="{A12FA001-AC4F-418D-AE19-62706E023703}">
                      <ahyp:hlinkClr xmlns:ahyp="http://schemas.microsoft.com/office/drawing/2018/hyperlinkcolor" val="tx"/>
                    </a:ext>
                  </a:extLst>
                </a:hlinkClick>
              </a:rPr>
              <a:t>Premera account</a:t>
            </a:r>
            <a:r>
              <a:rPr kumimoji="0" lang="en-US" sz="1400" b="0" i="0" u="none" strike="noStrike" kern="1200" cap="none" spc="0" normalizeH="0" baseline="0" noProof="0" dirty="0">
                <a:ln>
                  <a:noFill/>
                </a:ln>
                <a:solidFill>
                  <a:srgbClr val="292931"/>
                </a:solidFill>
                <a:effectLst/>
                <a:uLnTx/>
                <a:uFillTx/>
                <a:latin typeface="Calibri Light" panose="020F0302020204030204" pitchFamily="34" charset="0"/>
                <a:ea typeface="+mn-ea"/>
                <a:cs typeface="Calibri Light" panose="020F0302020204030204" pitchFamily="34" charset="0"/>
              </a:rPr>
              <a:t>.</a:t>
            </a:r>
          </a:p>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292931"/>
              </a:solidFill>
              <a:effectLst/>
              <a:uLnTx/>
              <a:uFillTx/>
              <a:latin typeface="Calibri Light" panose="020F0302020204030204" pitchFamily="34" charset="0"/>
              <a:ea typeface="+mn-ea"/>
              <a:cs typeface="Calibri Light" panose="020F0302020204030204" pitchFamily="34" charset="0"/>
            </a:endParaRPr>
          </a:p>
          <a:p>
            <a:pPr marL="0" indent="0" eaLnBrk="0" fontAlgn="base" hangingPunct="0">
              <a:spcBef>
                <a:spcPts val="0"/>
              </a:spcBef>
              <a:spcAft>
                <a:spcPts val="1200"/>
              </a:spcAft>
              <a:buSzTx/>
              <a:buNone/>
              <a:defRPr/>
            </a:pPr>
            <a:endParaRPr lang="en-US" b="1" dirty="0">
              <a:solidFill>
                <a:prstClr val="black"/>
              </a:solidFill>
              <a:latin typeface="+mj-lt"/>
              <a:cs typeface="Calibri Light" panose="020F0302020204030204" pitchFamily="34" charset="0"/>
            </a:endParaRPr>
          </a:p>
        </p:txBody>
      </p:sp>
      <p:sp>
        <p:nvSpPr>
          <p:cNvPr id="4" name="Text Placeholder 3">
            <a:extLst>
              <a:ext uri="{FF2B5EF4-FFF2-40B4-BE49-F238E27FC236}">
                <a16:creationId xmlns:a16="http://schemas.microsoft.com/office/drawing/2014/main" id="{5BC03DBB-13AD-25FD-9E11-30AA87C363DC}"/>
              </a:ext>
            </a:extLst>
          </p:cNvPr>
          <p:cNvSpPr>
            <a:spLocks noGrp="1"/>
          </p:cNvSpPr>
          <p:nvPr>
            <p:ph type="body" sz="quarter" idx="12"/>
          </p:nvPr>
        </p:nvSpPr>
        <p:spPr>
          <a:xfrm>
            <a:off x="457200" y="770056"/>
            <a:ext cx="8229600" cy="292100"/>
          </a:xfrm>
        </p:spPr>
        <p:txBody>
          <a:bodyPr>
            <a:noAutofit/>
          </a:bodyPr>
          <a:lstStyle/>
          <a:p>
            <a:r>
              <a:rPr lang="en-US" dirty="0">
                <a:latin typeface="+mj-lt"/>
              </a:rPr>
              <a:t>Your virtual front door to care</a:t>
            </a:r>
          </a:p>
        </p:txBody>
      </p:sp>
      <p:sp>
        <p:nvSpPr>
          <p:cNvPr id="5" name="TextBox 5">
            <a:extLst>
              <a:ext uri="{FF2B5EF4-FFF2-40B4-BE49-F238E27FC236}">
                <a16:creationId xmlns:a16="http://schemas.microsoft.com/office/drawing/2014/main" id="{395C96EC-FF88-2A35-B985-45C0BBDEBB6B}"/>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pic>
        <p:nvPicPr>
          <p:cNvPr id="6" name="Picture 10" descr="Download from the Apple store">
            <a:hlinkClick r:id="rId3"/>
            <a:extLst>
              <a:ext uri="{FF2B5EF4-FFF2-40B4-BE49-F238E27FC236}">
                <a16:creationId xmlns:a16="http://schemas.microsoft.com/office/drawing/2014/main" id="{EC5ABCD9-B689-41D0-B49E-824422E2BF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49586"/>
            <a:ext cx="969010" cy="316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Download from Google play">
            <a:hlinkClick r:id="rId5"/>
            <a:extLst>
              <a:ext uri="{FF2B5EF4-FFF2-40B4-BE49-F238E27FC236}">
                <a16:creationId xmlns:a16="http://schemas.microsoft.com/office/drawing/2014/main" id="{B7273C7B-23DB-C8DA-9A2A-4E678E0427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9070" y="3742353"/>
            <a:ext cx="987638" cy="3226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D36FBC1-F3F5-9AC9-84AD-BCCD8B09C0D7}"/>
              </a:ext>
            </a:extLst>
          </p:cNvPr>
          <p:cNvSpPr txBox="1"/>
          <p:nvPr/>
        </p:nvSpPr>
        <p:spPr>
          <a:xfrm>
            <a:off x="435689" y="4103206"/>
            <a:ext cx="7125286" cy="184666"/>
          </a:xfrm>
          <a:prstGeom prst="rect">
            <a:avLst/>
          </a:prstGeom>
          <a:noFill/>
        </p:spPr>
        <p:txBody>
          <a:bodyPr wrap="square">
            <a:spAutoFit/>
          </a:bodyPr>
          <a:lstStyle/>
          <a:p>
            <a:pPr defTabSz="457189" eaLnBrk="0" fontAlgn="base" hangingPunct="0">
              <a:spcBef>
                <a:spcPct val="0"/>
              </a:spcBef>
              <a:spcAft>
                <a:spcPct val="0"/>
              </a:spcAft>
            </a:pPr>
            <a:r>
              <a:rPr lang="en-US" sz="600" dirty="0">
                <a:solidFill>
                  <a:srgbClr val="292931"/>
                </a:solidFill>
                <a:highlight>
                  <a:srgbClr val="FFFF00"/>
                </a:highlight>
                <a:latin typeface="Calibri Light" panose="020F0302020204030204" pitchFamily="34" charset="0"/>
                <a:cs typeface="Calibri Light" panose="020F0302020204030204" pitchFamily="34" charset="0"/>
              </a:rPr>
              <a:t>*Not all virtual care options are available on all plans. Sign in to Premera MyCare to view your available virtual care providers.</a:t>
            </a:r>
          </a:p>
        </p:txBody>
      </p:sp>
      <p:pic>
        <p:nvPicPr>
          <p:cNvPr id="9" name="Picture 8">
            <a:extLst>
              <a:ext uri="{FF2B5EF4-FFF2-40B4-BE49-F238E27FC236}">
                <a16:creationId xmlns:a16="http://schemas.microsoft.com/office/drawing/2014/main" id="{3AE88FEB-7EA9-EB9F-DF48-F5DE7AFB5588}"/>
              </a:ext>
            </a:extLst>
          </p:cNvPr>
          <p:cNvPicPr preferRelativeResize="0">
            <a:picLocks/>
          </p:cNvPicPr>
          <p:nvPr/>
        </p:nvPicPr>
        <p:blipFill rotWithShape="1">
          <a:blip r:embed="rId7"/>
          <a:srcRect l="11249" r="42354"/>
          <a:stretch/>
        </p:blipFill>
        <p:spPr>
          <a:xfrm>
            <a:off x="5870448" y="-5214"/>
            <a:ext cx="3273552" cy="4700016"/>
          </a:xfrm>
          <a:prstGeom prst="rect">
            <a:avLst/>
          </a:prstGeom>
        </p:spPr>
      </p:pic>
      <p:sp>
        <p:nvSpPr>
          <p:cNvPr id="10" name="TextBox 6">
            <a:extLst>
              <a:ext uri="{FF2B5EF4-FFF2-40B4-BE49-F238E27FC236}">
                <a16:creationId xmlns:a16="http://schemas.microsoft.com/office/drawing/2014/main" id="{9DC5D982-590A-3452-3588-6875B263053C}"/>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8">
                  <a:extLst>
                    <a:ext uri="{A12FA001-AC4F-418D-AE19-62706E023703}">
                      <ahyp:hlinkClr xmlns:ahyp="http://schemas.microsoft.com/office/drawing/2018/hyperlinkcolor" val="tx"/>
                    </a:ext>
                  </a:extLst>
                </a:hlinkClick>
              </a:rPr>
              <a:t>Care wherever you are by phone, video, or text</a:t>
            </a:r>
            <a:endParaRPr lang="en-US" altLang="en-US" sz="1051" b="1" dirty="0">
              <a:solidFill>
                <a:schemeClr val="tx2"/>
              </a:solidFill>
              <a:latin typeface="+mn-lt"/>
              <a:ea typeface="Roboto"/>
              <a:cs typeface="Calibri" panose="020F0502020204030204" pitchFamily="34" charset="0"/>
            </a:endParaRPr>
          </a:p>
        </p:txBody>
      </p:sp>
      <p:pic>
        <p:nvPicPr>
          <p:cNvPr id="11" name="Picture 10" descr="Qr code&#10;&#10;Description automatically generated">
            <a:extLst>
              <a:ext uri="{FF2B5EF4-FFF2-40B4-BE49-F238E27FC236}">
                <a16:creationId xmlns:a16="http://schemas.microsoft.com/office/drawing/2014/main" id="{855E6C5E-F67E-84A1-15F6-157B8461EF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0567" y="91562"/>
            <a:ext cx="1286828" cy="1286828"/>
          </a:xfrm>
          <a:prstGeom prst="rect">
            <a:avLst/>
          </a:prstGeom>
          <a:ln w="25400">
            <a:solidFill>
              <a:srgbClr val="0085CA"/>
            </a:solidFill>
          </a:ln>
        </p:spPr>
      </p:pic>
    </p:spTree>
    <p:extLst>
      <p:ext uri="{BB962C8B-B14F-4D97-AF65-F5344CB8AC3E}">
        <p14:creationId xmlns:p14="http://schemas.microsoft.com/office/powerpoint/2010/main" val="1773768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531190-2516-F14E-9738-D28932127B49}"/>
              </a:ext>
            </a:extLst>
          </p:cNvPr>
          <p:cNvSpPr>
            <a:spLocks noGrp="1"/>
          </p:cNvSpPr>
          <p:nvPr>
            <p:ph type="body" sz="quarter" idx="10"/>
          </p:nvPr>
        </p:nvSpPr>
        <p:spPr>
          <a:xfrm>
            <a:off x="4710380" y="1617706"/>
            <a:ext cx="4188081" cy="1514387"/>
          </a:xfrm>
        </p:spPr>
        <p:txBody>
          <a:bodyPr/>
          <a:lstStyle/>
          <a:p>
            <a:r>
              <a:rPr lang="en-US" dirty="0">
                <a:latin typeface="Times New Roman" panose="02020603050405020304" pitchFamily="18" charset="0"/>
                <a:cs typeface="Times New Roman" panose="02020603050405020304" pitchFamily="18" charset="0"/>
              </a:rPr>
              <a:t>About Premera</a:t>
            </a:r>
          </a:p>
        </p:txBody>
      </p:sp>
      <p:sp>
        <p:nvSpPr>
          <p:cNvPr id="5" name="Text Placeholder 4">
            <a:extLst>
              <a:ext uri="{FF2B5EF4-FFF2-40B4-BE49-F238E27FC236}">
                <a16:creationId xmlns:a16="http://schemas.microsoft.com/office/drawing/2014/main" id="{629BC49F-621F-D149-BCE0-0C56FD6C32A8}"/>
              </a:ext>
            </a:extLst>
          </p:cNvPr>
          <p:cNvSpPr>
            <a:spLocks noGrp="1"/>
          </p:cNvSpPr>
          <p:nvPr>
            <p:ph type="body" sz="quarter" idx="11"/>
          </p:nvPr>
        </p:nvSpPr>
        <p:spPr/>
        <p:txBody>
          <a:bodyPr/>
          <a:lstStyle/>
          <a:p>
            <a:r>
              <a:rPr lang="en-US" dirty="0">
                <a:latin typeface="+mj-lt"/>
              </a:rPr>
              <a:t>Making healthcare work better</a:t>
            </a:r>
          </a:p>
        </p:txBody>
      </p:sp>
    </p:spTree>
    <p:extLst>
      <p:ext uri="{BB962C8B-B14F-4D97-AF65-F5344CB8AC3E}">
        <p14:creationId xmlns:p14="http://schemas.microsoft.com/office/powerpoint/2010/main" val="3885766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EE6D3-AD6D-7F8F-02C4-F20B8725F750}"/>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Virtual mental health care</a:t>
            </a:r>
          </a:p>
        </p:txBody>
      </p:sp>
      <p:sp>
        <p:nvSpPr>
          <p:cNvPr id="3" name="TextBox 2">
            <a:extLst>
              <a:ext uri="{FF2B5EF4-FFF2-40B4-BE49-F238E27FC236}">
                <a16:creationId xmlns:a16="http://schemas.microsoft.com/office/drawing/2014/main" id="{7C1DEB5E-F4B8-0B9A-56AC-D392306DFAD7}"/>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4" name="Text Placeholder 6">
            <a:extLst>
              <a:ext uri="{FF2B5EF4-FFF2-40B4-BE49-F238E27FC236}">
                <a16:creationId xmlns:a16="http://schemas.microsoft.com/office/drawing/2014/main" id="{4D8746EA-DD4B-99FC-30D6-170AE562F739}"/>
              </a:ext>
            </a:extLst>
          </p:cNvPr>
          <p:cNvSpPr txBox="1">
            <a:spLocks noGrp="1"/>
          </p:cNvSpPr>
          <p:nvPr>
            <p:ph type="body" sz="quarter" idx="11"/>
          </p:nvPr>
        </p:nvSpPr>
        <p:spPr>
          <a:xfrm>
            <a:off x="457200" y="793257"/>
            <a:ext cx="5283200" cy="3293209"/>
          </a:xfrm>
          <a:prstGeom prst="rect">
            <a:avLst/>
          </a:prstGeom>
          <a:noFill/>
        </p:spPr>
        <p:txBody>
          <a:bodyPr wrap="square" lIns="0">
            <a:spAutoFit/>
          </a:bodyPr>
          <a:lstStyle/>
          <a:p>
            <a:pPr marL="0" indent="0">
              <a:spcBef>
                <a:spcPct val="0"/>
              </a:spcBef>
              <a:spcAft>
                <a:spcPts val="1200"/>
              </a:spcAft>
              <a:buNone/>
            </a:pPr>
            <a:r>
              <a:rPr lang="en-US" altLang="en-US" sz="1400" dirty="0">
                <a:latin typeface="+mj-lt"/>
                <a:ea typeface="Roboto Light" panose="02000000000000000000" pitchFamily="2" charset="0"/>
                <a:cs typeface="Calibri Light" panose="020F0302020204030204" pitchFamily="34" charset="0"/>
              </a:rPr>
              <a:t>Get care for anxiety, depression, postpartum depression, relationship counseling, trauma and loss, and more.</a:t>
            </a:r>
          </a:p>
          <a:p>
            <a:pPr marL="0" indent="0">
              <a:spcBef>
                <a:spcPct val="0"/>
              </a:spcBef>
              <a:spcAft>
                <a:spcPts val="1200"/>
              </a:spcAft>
              <a:buFontTx/>
              <a:buNone/>
            </a:pPr>
            <a:r>
              <a:rPr lang="en-US" altLang="en-US" sz="1400" b="1" dirty="0">
                <a:latin typeface="+mj-lt"/>
                <a:ea typeface="Roboto Light" panose="02000000000000000000" pitchFamily="2" charset="0"/>
                <a:cs typeface="Calibri Light" panose="020F0302020204030204" pitchFamily="34" charset="0"/>
              </a:rPr>
              <a:t>Talkspace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connects you with mental health professionals via text or video at any time of day, anywhere you are. Talkspace provides a secure, virtual care experience in the palm of your hand with an easy-to-use app, which makes therapy and mental health support only a click away. </a:t>
            </a:r>
          </a:p>
          <a:p>
            <a:pPr marL="0" indent="0">
              <a:spcBef>
                <a:spcPct val="0"/>
              </a:spcBef>
              <a:spcAft>
                <a:spcPts val="1200"/>
              </a:spcAft>
              <a:buFontTx/>
              <a:buNone/>
            </a:pPr>
            <a:r>
              <a:rPr lang="en-US" altLang="en-US" sz="1400" b="1" dirty="0">
                <a:latin typeface="+mj-lt"/>
                <a:ea typeface="Roboto Light" panose="02000000000000000000" pitchFamily="2" charset="0"/>
                <a:cs typeface="Calibri Light" panose="020F0302020204030204" pitchFamily="34" charset="0"/>
              </a:rPr>
              <a:t>Doctor On Demand </a:t>
            </a: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provides access to mental health care on the go without the hassle of dealing with traffic on your way to a professional. Therapy with Doctor On Demand is as easy as taking a video call on your phone, tablet, or laptop in between work or errands.</a:t>
            </a:r>
          </a:p>
          <a:p>
            <a:pPr marL="0" indent="0">
              <a:spcBef>
                <a:spcPct val="0"/>
              </a:spcBef>
              <a:spcAft>
                <a:spcPts val="1200"/>
              </a:spcAft>
              <a:buNone/>
            </a:pPr>
            <a:r>
              <a:rPr lang="en-US" sz="1400" dirty="0">
                <a:solidFill>
                  <a:srgbClr val="292931"/>
                </a:solidFill>
                <a:latin typeface="Calibri Light" panose="020F0302020204030204" pitchFamily="34" charset="0"/>
                <a:cs typeface="Calibri Light" panose="020F0302020204030204" pitchFamily="34" charset="0"/>
              </a:rPr>
              <a:t>Download Premera MyCare and sign in using your </a:t>
            </a:r>
            <a:r>
              <a:rPr lang="en-US" sz="1400" dirty="0">
                <a:solidFill>
                  <a:srgbClr val="292931"/>
                </a:solidFill>
                <a:latin typeface="Calibri Light" panose="020F0302020204030204" pitchFamily="34" charset="0"/>
                <a:cs typeface="Calibri Light" panose="020F0302020204030204" pitchFamily="34" charset="0"/>
                <a:hlinkClick r:id="rId2"/>
              </a:rPr>
              <a:t>Premera account</a:t>
            </a:r>
            <a:r>
              <a:rPr lang="en-US" sz="1400" dirty="0">
                <a:solidFill>
                  <a:srgbClr val="292931"/>
                </a:solidFill>
                <a:latin typeface="Calibri Light" panose="020F0302020204030204" pitchFamily="34" charset="0"/>
                <a:cs typeface="Calibri Light" panose="020F0302020204030204" pitchFamily="34" charset="0"/>
              </a:rPr>
              <a:t>.</a:t>
            </a:r>
          </a:p>
          <a:p>
            <a:pPr marL="0" indent="0">
              <a:spcBef>
                <a:spcPct val="0"/>
              </a:spcBef>
              <a:spcAft>
                <a:spcPts val="1200"/>
              </a:spcAft>
              <a:buFontTx/>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pic>
        <p:nvPicPr>
          <p:cNvPr id="5" name="Picture 4">
            <a:extLst>
              <a:ext uri="{FF2B5EF4-FFF2-40B4-BE49-F238E27FC236}">
                <a16:creationId xmlns:a16="http://schemas.microsoft.com/office/drawing/2014/main" id="{8F35FD98-2140-67F3-9608-25804C33FCCD}"/>
              </a:ext>
            </a:extLst>
          </p:cNvPr>
          <p:cNvPicPr preferRelativeResize="0">
            <a:picLocks/>
          </p:cNvPicPr>
          <p:nvPr/>
        </p:nvPicPr>
        <p:blipFill rotWithShape="1">
          <a:blip r:embed="rId3"/>
          <a:srcRect t="24310" b="1088"/>
          <a:stretch/>
        </p:blipFill>
        <p:spPr>
          <a:xfrm>
            <a:off x="5870448" y="0"/>
            <a:ext cx="3273552" cy="4700016"/>
          </a:xfrm>
          <a:prstGeom prst="rect">
            <a:avLst/>
          </a:prstGeom>
        </p:spPr>
      </p:pic>
      <p:sp>
        <p:nvSpPr>
          <p:cNvPr id="6" name="TextBox 6">
            <a:extLst>
              <a:ext uri="{FF2B5EF4-FFF2-40B4-BE49-F238E27FC236}">
                <a16:creationId xmlns:a16="http://schemas.microsoft.com/office/drawing/2014/main" id="{4AA65D65-8C82-AD7C-FEC4-197211EC458D}"/>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Visit premera.com/mentalhealth for resources and help</a:t>
            </a:r>
            <a:endParaRPr lang="en-US" altLang="en-US" sz="1051" b="1" dirty="0">
              <a:solidFill>
                <a:schemeClr val="tx2"/>
              </a:solidFill>
              <a:latin typeface="+mn-lt"/>
              <a:ea typeface="Roboto"/>
              <a:cs typeface="Calibri" panose="020F0502020204030204" pitchFamily="34" charset="0"/>
            </a:endParaRPr>
          </a:p>
        </p:txBody>
      </p:sp>
      <p:sp>
        <p:nvSpPr>
          <p:cNvPr id="7" name="Rectangle 6">
            <a:extLst>
              <a:ext uri="{FF2B5EF4-FFF2-40B4-BE49-F238E27FC236}">
                <a16:creationId xmlns:a16="http://schemas.microsoft.com/office/drawing/2014/main" id="{6D6360E3-D960-B9C1-9244-89CB741F3A61}"/>
              </a:ext>
            </a:extLst>
          </p:cNvPr>
          <p:cNvSpPr>
            <a:spLocks noChangeArrowheads="1"/>
          </p:cNvSpPr>
          <p:nvPr/>
        </p:nvSpPr>
        <p:spPr bwMode="auto">
          <a:xfrm>
            <a:off x="338667" y="4143920"/>
            <a:ext cx="5503430" cy="230832"/>
          </a:xfrm>
          <a:prstGeom prst="rect">
            <a:avLst/>
          </a:prstGeom>
          <a:noFill/>
          <a:ln>
            <a:noFill/>
          </a:ln>
          <a:effec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600" dirty="0">
                <a:effectLst/>
                <a:latin typeface="Roboto Light" panose="02000000000000000000" pitchFamily="2" charset="0"/>
                <a:ea typeface="Calibri" panose="020F0502020204030204" pitchFamily="34" charset="0"/>
                <a:cs typeface="Times New Roman" panose="02020603050405020304" pitchFamily="18" charset="0"/>
              </a:rPr>
              <a:t>Talkspace and Doctor On Demand are independent companies that provide virtual medical care services on behalf of Premera Blue Cross Blue Shield of Alaska.</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pic>
        <p:nvPicPr>
          <p:cNvPr id="8" name="Picture 2" descr="Download from the Apple store">
            <a:hlinkClick r:id="rId5"/>
            <a:extLst>
              <a:ext uri="{FF2B5EF4-FFF2-40B4-BE49-F238E27FC236}">
                <a16:creationId xmlns:a16="http://schemas.microsoft.com/office/drawing/2014/main" id="{F341A8AE-8133-C8CB-4A3E-44A7179A6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89" y="3714925"/>
            <a:ext cx="968192" cy="3162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ownload from Google play">
            <a:hlinkClick r:id="rId7"/>
            <a:extLst>
              <a:ext uri="{FF2B5EF4-FFF2-40B4-BE49-F238E27FC236}">
                <a16:creationId xmlns:a16="http://schemas.microsoft.com/office/drawing/2014/main" id="{67BF9AE5-6C2D-C46B-A471-C021074285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3929" y="3714925"/>
            <a:ext cx="968191" cy="3162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Qr code&#10;&#10;Description automatically generated">
            <a:extLst>
              <a:ext uri="{FF2B5EF4-FFF2-40B4-BE49-F238E27FC236}">
                <a16:creationId xmlns:a16="http://schemas.microsoft.com/office/drawing/2014/main" id="{20CF9515-F0EB-5395-9234-8A68C7A294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2158" y="109279"/>
            <a:ext cx="1286828" cy="1286828"/>
          </a:xfrm>
          <a:prstGeom prst="rect">
            <a:avLst/>
          </a:prstGeom>
          <a:ln w="25400">
            <a:solidFill>
              <a:srgbClr val="0085CA"/>
            </a:solidFill>
          </a:ln>
        </p:spPr>
      </p:pic>
    </p:spTree>
    <p:extLst>
      <p:ext uri="{BB962C8B-B14F-4D97-AF65-F5344CB8AC3E}">
        <p14:creationId xmlns:p14="http://schemas.microsoft.com/office/powerpoint/2010/main" val="215839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F5F15-3E82-9635-D9FF-6DB3F2795136}"/>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Getting mental health care</a:t>
            </a:r>
          </a:p>
        </p:txBody>
      </p:sp>
      <p:sp>
        <p:nvSpPr>
          <p:cNvPr id="3" name="TextBox 2">
            <a:extLst>
              <a:ext uri="{FF2B5EF4-FFF2-40B4-BE49-F238E27FC236}">
                <a16:creationId xmlns:a16="http://schemas.microsoft.com/office/drawing/2014/main" id="{A0E46FE4-CC47-614D-7B32-567353735BAA}"/>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4" name="Text Placeholder 6">
            <a:extLst>
              <a:ext uri="{FF2B5EF4-FFF2-40B4-BE49-F238E27FC236}">
                <a16:creationId xmlns:a16="http://schemas.microsoft.com/office/drawing/2014/main" id="{9C5333CC-44EE-7040-59CB-579AC9CD321E}"/>
              </a:ext>
            </a:extLst>
          </p:cNvPr>
          <p:cNvSpPr txBox="1">
            <a:spLocks noGrp="1"/>
          </p:cNvSpPr>
          <p:nvPr>
            <p:ph type="body" sz="quarter" idx="11"/>
          </p:nvPr>
        </p:nvSpPr>
        <p:spPr>
          <a:xfrm>
            <a:off x="464083" y="775115"/>
            <a:ext cx="5283200" cy="4773614"/>
          </a:xfrm>
          <a:prstGeom prst="rect">
            <a:avLst/>
          </a:prstGeom>
          <a:noFill/>
        </p:spPr>
        <p:txBody>
          <a:bodyPr wrap="square" lIns="0">
            <a:spAutoFit/>
          </a:bodyPr>
          <a:lstStyle/>
          <a:p>
            <a:pPr marL="0" indent="0">
              <a:spcBef>
                <a:spcPct val="0"/>
              </a:spcBef>
              <a:spcAft>
                <a:spcPts val="1200"/>
              </a:spcAft>
              <a:buNone/>
            </a:pPr>
            <a:r>
              <a:rPr lang="en-US" altLang="en-US" sz="1400" b="1" dirty="0">
                <a:latin typeface="+mj-lt"/>
                <a:ea typeface="Roboto Light" panose="02000000000000000000" pitchFamily="2" charset="0"/>
                <a:cs typeface="Calibri Light" panose="020F0302020204030204" pitchFamily="34" charset="0"/>
              </a:rPr>
              <a:t>1 in 3 adults report experiencing symptoms of depression or anxiety right now (</a:t>
            </a:r>
            <a:r>
              <a:rPr lang="en-US" altLang="en-US" sz="1400" b="1" dirty="0">
                <a:latin typeface="+mj-lt"/>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source</a:t>
            </a:r>
            <a:r>
              <a:rPr lang="en-US" altLang="en-US" sz="1400" b="1" dirty="0">
                <a:latin typeface="+mj-lt"/>
                <a:ea typeface="Roboto Light" panose="02000000000000000000" pitchFamily="2" charset="0"/>
                <a:cs typeface="Calibri Light" panose="020F0302020204030204" pitchFamily="34" charset="0"/>
              </a:rPr>
              <a:t>)</a:t>
            </a:r>
          </a:p>
          <a:p>
            <a:pPr marL="0" indent="0">
              <a:spcBef>
                <a:spcPct val="0"/>
              </a:spcBef>
              <a:spcAft>
                <a:spcPts val="1200"/>
              </a:spcAft>
              <a:buNone/>
            </a:pP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Finding the best psychiatrist, mental health therapist or substance use therapist can be challenging. With access to in-person care and virtual options – you can find the care that works for you. </a:t>
            </a:r>
          </a:p>
          <a:p>
            <a:pPr marL="0" indent="0">
              <a:spcBef>
                <a:spcPct val="0"/>
              </a:spcBef>
              <a:spcAft>
                <a:spcPts val="600"/>
              </a:spcAft>
              <a:buNone/>
            </a:pPr>
            <a:r>
              <a:rPr lang="en-US" altLang="en-US" sz="1400" dirty="0">
                <a:latin typeface="Calibri Light" panose="020F0302020204030204" pitchFamily="34" charset="0"/>
                <a:ea typeface="Roboto Light" panose="02000000000000000000" pitchFamily="2" charset="0"/>
                <a:cs typeface="Calibri Light" panose="020F0302020204030204" pitchFamily="34" charset="0"/>
              </a:rPr>
              <a:t>Your virtual care providers include:</a:t>
            </a:r>
          </a:p>
          <a:p>
            <a:pPr algn="l">
              <a:buClr>
                <a:schemeClr val="tx1"/>
              </a:buClr>
              <a:buFont typeface="Arial" panose="020B0604020202020204" pitchFamily="34" charset="0"/>
              <a:buChar char="•"/>
            </a:pPr>
            <a:r>
              <a:rPr lang="en-US" sz="1400" dirty="0">
                <a:solidFill>
                  <a:schemeClr val="tx2"/>
                </a:solidFill>
                <a:highlight>
                  <a:srgbClr val="FFFF00"/>
                </a:highlight>
                <a:latin typeface="Calibri Light" panose="020F0302020204030204" pitchFamily="34" charset="0"/>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Doctor On Demand</a:t>
            </a:r>
            <a:r>
              <a:rPr lang="en-US" sz="1400" dirty="0">
                <a:highlight>
                  <a:srgbClr val="FFFF00"/>
                </a:highlight>
                <a:latin typeface="Calibri Light" panose="020F0302020204030204" pitchFamily="34" charset="0"/>
                <a:ea typeface="Roboto Light" panose="02000000000000000000" pitchFamily="2" charset="0"/>
                <a:cs typeface="Calibri Light" panose="020F0302020204030204" pitchFamily="34" charset="0"/>
              </a:rPr>
              <a:t> for a video chat with a doctor for medical care or mental health therapy.</a:t>
            </a:r>
          </a:p>
          <a:p>
            <a:pPr algn="l">
              <a:buClr>
                <a:schemeClr val="tx1"/>
              </a:buClr>
              <a:buFont typeface="Arial" panose="020B0604020202020204" pitchFamily="34" charset="0"/>
              <a:buChar char="•"/>
            </a:pPr>
            <a:r>
              <a:rPr lang="en-US" sz="1400" dirty="0">
                <a:solidFill>
                  <a:schemeClr val="tx2"/>
                </a:solidFill>
                <a:highlight>
                  <a:srgbClr val="FFFF00"/>
                </a:highlight>
                <a:latin typeface="Calibri Light" panose="020F0302020204030204" pitchFamily="34" charset="0"/>
                <a:ea typeface="Roboto Light" panose="02000000000000000000" pitchFamily="2" charset="0"/>
                <a:cs typeface="Calibri Light" panose="020F0302020204030204" pitchFamily="34" charset="0"/>
                <a:hlinkClick r:id="rId4">
                  <a:extLst>
                    <a:ext uri="{A12FA001-AC4F-418D-AE19-62706E023703}">
                      <ahyp:hlinkClr xmlns:ahyp="http://schemas.microsoft.com/office/drawing/2018/hyperlinkcolor" val="tx"/>
                    </a:ext>
                  </a:extLst>
                </a:hlinkClick>
              </a:rPr>
              <a:t>Talkspace</a:t>
            </a:r>
            <a:r>
              <a:rPr lang="en-US" sz="1400" dirty="0">
                <a:highlight>
                  <a:srgbClr val="FFFF00"/>
                </a:highlight>
                <a:latin typeface="Calibri Light" panose="020F0302020204030204" pitchFamily="34" charset="0"/>
                <a:ea typeface="Roboto Light" panose="02000000000000000000" pitchFamily="2" charset="0"/>
                <a:cs typeface="Calibri Light" panose="020F0302020204030204" pitchFamily="34" charset="0"/>
              </a:rPr>
              <a:t> for virtual access to licensed therapists.</a:t>
            </a:r>
          </a:p>
          <a:p>
            <a:pPr algn="l">
              <a:buClr>
                <a:schemeClr val="tx1"/>
              </a:buClr>
              <a:buFont typeface="Arial" panose="020B0604020202020204" pitchFamily="34" charset="0"/>
              <a:buChar char="•"/>
            </a:pPr>
            <a:r>
              <a:rPr lang="en-US" sz="1400" dirty="0">
                <a:solidFill>
                  <a:schemeClr val="tx2"/>
                </a:solidFill>
                <a:highlight>
                  <a:srgbClr val="FFFF00"/>
                </a:highlight>
                <a:latin typeface="Calibri Light" panose="020F0302020204030204" pitchFamily="34" charset="0"/>
                <a:ea typeface="Roboto Light" panose="02000000000000000000" pitchFamily="2" charset="0"/>
                <a:cs typeface="Calibri Light" panose="020F0302020204030204" pitchFamily="34" charset="0"/>
                <a:hlinkClick r:id="rId5">
                  <a:extLst>
                    <a:ext uri="{A12FA001-AC4F-418D-AE19-62706E023703}">
                      <ahyp:hlinkClr xmlns:ahyp="http://schemas.microsoft.com/office/drawing/2018/hyperlinkcolor" val="tx"/>
                    </a:ext>
                  </a:extLst>
                </a:hlinkClick>
              </a:rPr>
              <a:t>Boulder Care</a:t>
            </a:r>
            <a:r>
              <a:rPr lang="en-US" sz="1400" dirty="0">
                <a:solidFill>
                  <a:schemeClr val="tx2"/>
                </a:solidFill>
                <a:highlight>
                  <a:srgbClr val="FFFF00"/>
                </a:highlight>
                <a:latin typeface="Calibri Light" panose="020F0302020204030204" pitchFamily="34" charset="0"/>
                <a:ea typeface="Roboto Light" panose="02000000000000000000" pitchFamily="2" charset="0"/>
                <a:cs typeface="Calibri Light" panose="020F0302020204030204" pitchFamily="34" charset="0"/>
              </a:rPr>
              <a:t> </a:t>
            </a:r>
            <a:r>
              <a:rPr lang="en-US" sz="1400" dirty="0">
                <a:highlight>
                  <a:srgbClr val="FFFF00"/>
                </a:highlight>
                <a:latin typeface="Calibri Light" panose="020F0302020204030204" pitchFamily="34" charset="0"/>
                <a:ea typeface="Roboto Light" panose="02000000000000000000" pitchFamily="2" charset="0"/>
                <a:cs typeface="Calibri Light" panose="020F0302020204030204" pitchFamily="34" charset="0"/>
              </a:rPr>
              <a:t>for video-based treatment of addiction and substance abuse.</a:t>
            </a:r>
          </a:p>
          <a:p>
            <a:pPr algn="l">
              <a:buClr>
                <a:schemeClr val="tx1"/>
              </a:buClr>
              <a:buFont typeface="Arial" panose="020B0604020202020204" pitchFamily="34" charset="0"/>
              <a:buChar char="•"/>
            </a:pPr>
            <a:r>
              <a:rPr lang="en-US" sz="1400" dirty="0">
                <a:solidFill>
                  <a:schemeClr val="tx2"/>
                </a:solidFill>
                <a:highlight>
                  <a:srgbClr val="FFFF00"/>
                </a:highlight>
                <a:latin typeface="Calibri Light" panose="020F0302020204030204" pitchFamily="34" charset="0"/>
                <a:ea typeface="Roboto Light" panose="02000000000000000000" pitchFamily="2" charset="0"/>
                <a:cs typeface="Calibri Light" panose="020F0302020204030204" pitchFamily="34" charset="0"/>
                <a:hlinkClick r:id="rId6">
                  <a:extLst>
                    <a:ext uri="{A12FA001-AC4F-418D-AE19-62706E023703}">
                      <ahyp:hlinkClr xmlns:ahyp="http://schemas.microsoft.com/office/drawing/2018/hyperlinkcolor" val="tx"/>
                    </a:ext>
                  </a:extLst>
                </a:hlinkClick>
              </a:rPr>
              <a:t>WorkIt Health</a:t>
            </a:r>
            <a:r>
              <a:rPr lang="en-US" sz="1400" dirty="0">
                <a:solidFill>
                  <a:schemeClr val="tx2"/>
                </a:solidFill>
                <a:highlight>
                  <a:srgbClr val="FFFF00"/>
                </a:highlight>
                <a:latin typeface="Calibri Light" panose="020F0302020204030204" pitchFamily="34" charset="0"/>
                <a:ea typeface="Roboto Light" panose="02000000000000000000" pitchFamily="2" charset="0"/>
                <a:cs typeface="Calibri Light" panose="020F0302020204030204" pitchFamily="34" charset="0"/>
              </a:rPr>
              <a:t> </a:t>
            </a:r>
            <a:r>
              <a:rPr lang="en-US" sz="1400" dirty="0">
                <a:highlight>
                  <a:srgbClr val="FFFF00"/>
                </a:highlight>
                <a:latin typeface="Calibri Light" panose="020F0302020204030204" pitchFamily="34" charset="0"/>
                <a:ea typeface="Roboto Light" panose="02000000000000000000" pitchFamily="2" charset="0"/>
                <a:cs typeface="Calibri Light" panose="020F0302020204030204" pitchFamily="34" charset="0"/>
              </a:rPr>
              <a:t>for video-based treatment of addiction and substance abuse.</a:t>
            </a:r>
          </a:p>
          <a:p>
            <a:pPr marL="0" indent="0">
              <a:spcBef>
                <a:spcPct val="0"/>
              </a:spcBef>
              <a:spcAft>
                <a:spcPts val="12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12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pic>
        <p:nvPicPr>
          <p:cNvPr id="5" name="Picture 4">
            <a:extLst>
              <a:ext uri="{FF2B5EF4-FFF2-40B4-BE49-F238E27FC236}">
                <a16:creationId xmlns:a16="http://schemas.microsoft.com/office/drawing/2014/main" id="{8465576D-0F3B-32EE-54AD-E0432380D185}"/>
              </a:ext>
            </a:extLst>
          </p:cNvPr>
          <p:cNvPicPr preferRelativeResize="0">
            <a:picLocks/>
          </p:cNvPicPr>
          <p:nvPr/>
        </p:nvPicPr>
        <p:blipFill rotWithShape="1">
          <a:blip r:embed="rId7"/>
          <a:srcRect l="28097" r="25505"/>
          <a:stretch/>
        </p:blipFill>
        <p:spPr>
          <a:xfrm>
            <a:off x="5870448" y="0"/>
            <a:ext cx="3273552" cy="4700016"/>
          </a:xfrm>
          <a:prstGeom prst="rect">
            <a:avLst/>
          </a:prstGeom>
        </p:spPr>
      </p:pic>
      <p:sp>
        <p:nvSpPr>
          <p:cNvPr id="6" name="TextBox 6">
            <a:extLst>
              <a:ext uri="{FF2B5EF4-FFF2-40B4-BE49-F238E27FC236}">
                <a16:creationId xmlns:a16="http://schemas.microsoft.com/office/drawing/2014/main" id="{91023A4D-F51D-0922-A5B1-BFB386FA8428}"/>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8">
                  <a:extLst>
                    <a:ext uri="{A12FA001-AC4F-418D-AE19-62706E023703}">
                      <ahyp:hlinkClr xmlns:ahyp="http://schemas.microsoft.com/office/drawing/2018/hyperlinkcolor" val="tx"/>
                    </a:ext>
                  </a:extLst>
                </a:hlinkClick>
              </a:rPr>
              <a:t>Visit premera.com/mentalhealth for resources and help</a:t>
            </a:r>
            <a:endParaRPr lang="en-US" altLang="en-US" sz="1051" b="1" dirty="0">
              <a:solidFill>
                <a:schemeClr val="tx2"/>
              </a:solidFill>
              <a:latin typeface="+mn-lt"/>
              <a:ea typeface="Roboto"/>
              <a:cs typeface="Calibri" panose="020F0502020204030204" pitchFamily="34" charset="0"/>
            </a:endParaRPr>
          </a:p>
        </p:txBody>
      </p:sp>
    </p:spTree>
    <p:extLst>
      <p:ext uri="{BB962C8B-B14F-4D97-AF65-F5344CB8AC3E}">
        <p14:creationId xmlns:p14="http://schemas.microsoft.com/office/powerpoint/2010/main" val="232032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E59B42-6F1C-3C53-0709-F399B6216825}"/>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End the stigma around mental health</a:t>
            </a:r>
          </a:p>
        </p:txBody>
      </p:sp>
      <p:sp>
        <p:nvSpPr>
          <p:cNvPr id="3" name="TextBox 2">
            <a:extLst>
              <a:ext uri="{FF2B5EF4-FFF2-40B4-BE49-F238E27FC236}">
                <a16:creationId xmlns:a16="http://schemas.microsoft.com/office/drawing/2014/main" id="{AD9131A3-FF24-834D-5F82-DCD213D3027A}"/>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4" name="Text Placeholder 6">
            <a:extLst>
              <a:ext uri="{FF2B5EF4-FFF2-40B4-BE49-F238E27FC236}">
                <a16:creationId xmlns:a16="http://schemas.microsoft.com/office/drawing/2014/main" id="{12B762E4-BA84-2788-399B-5152D00C23C9}"/>
              </a:ext>
            </a:extLst>
          </p:cNvPr>
          <p:cNvSpPr txBox="1">
            <a:spLocks noGrp="1"/>
          </p:cNvSpPr>
          <p:nvPr>
            <p:ph type="body" sz="quarter" idx="11"/>
          </p:nvPr>
        </p:nvSpPr>
        <p:spPr>
          <a:xfrm>
            <a:off x="511469" y="1156115"/>
            <a:ext cx="5283200" cy="3825663"/>
          </a:xfrm>
          <a:prstGeom prst="rect">
            <a:avLst/>
          </a:prstGeom>
          <a:noFill/>
        </p:spPr>
        <p:txBody>
          <a:bodyPr wrap="square" lIns="0">
            <a:spAutoFit/>
          </a:bodyPr>
          <a:lstStyle/>
          <a:p>
            <a:pPr marL="0" indent="0" algn="l">
              <a:buNone/>
            </a:pPr>
            <a:r>
              <a:rPr lang="en-US" b="0" i="0" dirty="0">
                <a:solidFill>
                  <a:srgbClr val="292931"/>
                </a:solidFill>
                <a:effectLst/>
                <a:latin typeface="Calibri Light" panose="020F0302020204030204" pitchFamily="34" charset="0"/>
                <a:cs typeface="Calibri Light" panose="020F0302020204030204" pitchFamily="34" charset="0"/>
              </a:rPr>
              <a:t>People often avoid mental healthcare for fear that others will judge them. They don’t want to be defined by a diagnosis or seen differently. We can all play a role in ending the stigma.</a:t>
            </a:r>
          </a:p>
          <a:p>
            <a:r>
              <a:rPr lang="en-US" b="0" i="0" dirty="0">
                <a:solidFill>
                  <a:srgbClr val="292931"/>
                </a:solidFill>
                <a:effectLst/>
                <a:latin typeface="Calibri Light" panose="020F0302020204030204" pitchFamily="34" charset="0"/>
                <a:cs typeface="Calibri Light" panose="020F0302020204030204" pitchFamily="34" charset="0"/>
              </a:rPr>
              <a:t>Share your own stories of mental health struggles and getting care.</a:t>
            </a:r>
          </a:p>
          <a:p>
            <a:r>
              <a:rPr lang="en-US" b="0" i="0" dirty="0">
                <a:solidFill>
                  <a:srgbClr val="292931"/>
                </a:solidFill>
                <a:effectLst/>
                <a:latin typeface="Calibri Light" panose="020F0302020204030204" pitchFamily="34" charset="0"/>
                <a:cs typeface="Calibri Light" panose="020F0302020204030204" pitchFamily="34" charset="0"/>
              </a:rPr>
              <a:t>Avoid using hurtful words or jokes about what someone is going through.</a:t>
            </a:r>
          </a:p>
          <a:p>
            <a:r>
              <a:rPr lang="en-US" b="0" i="0" dirty="0">
                <a:solidFill>
                  <a:srgbClr val="292931"/>
                </a:solidFill>
                <a:effectLst/>
                <a:latin typeface="Calibri Light" panose="020F0302020204030204" pitchFamily="34" charset="0"/>
                <a:cs typeface="Calibri Light" panose="020F0302020204030204" pitchFamily="34" charset="0"/>
              </a:rPr>
              <a:t>Be an ally and call out this behavior when you hear others using these terms.</a:t>
            </a:r>
          </a:p>
          <a:p>
            <a:pPr marL="0" indent="0">
              <a:spcBef>
                <a:spcPct val="0"/>
              </a:spcBef>
              <a:spcAft>
                <a:spcPts val="1200"/>
              </a:spcAft>
              <a:buNone/>
            </a:pPr>
            <a:endParaRPr lang="en-US" alt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1200"/>
              </a:spcAft>
              <a:buNone/>
            </a:pPr>
            <a:endParaRPr lang="en-US" alt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dirty="0">
              <a:latin typeface="Calibri Light" panose="020F0302020204030204" pitchFamily="34" charset="0"/>
              <a:ea typeface="Roboto Light" panose="02000000000000000000" pitchFamily="2" charset="0"/>
              <a:cs typeface="Calibri Light" panose="020F0302020204030204" pitchFamily="34" charset="0"/>
            </a:endParaRPr>
          </a:p>
        </p:txBody>
      </p:sp>
      <p:pic>
        <p:nvPicPr>
          <p:cNvPr id="5" name="Picture 4">
            <a:extLst>
              <a:ext uri="{FF2B5EF4-FFF2-40B4-BE49-F238E27FC236}">
                <a16:creationId xmlns:a16="http://schemas.microsoft.com/office/drawing/2014/main" id="{D93E740F-F8DD-539F-4C80-F8A31FF9B9FD}"/>
              </a:ext>
            </a:extLst>
          </p:cNvPr>
          <p:cNvPicPr preferRelativeResize="0">
            <a:picLocks/>
          </p:cNvPicPr>
          <p:nvPr/>
        </p:nvPicPr>
        <p:blipFill rotWithShape="1">
          <a:blip r:embed="rId2"/>
          <a:srcRect l="42354" r="11248"/>
          <a:stretch/>
        </p:blipFill>
        <p:spPr>
          <a:xfrm>
            <a:off x="5870449" y="0"/>
            <a:ext cx="3273552" cy="4700016"/>
          </a:xfrm>
          <a:prstGeom prst="rect">
            <a:avLst/>
          </a:prstGeom>
        </p:spPr>
      </p:pic>
      <p:sp>
        <p:nvSpPr>
          <p:cNvPr id="6" name="TextBox 6">
            <a:extLst>
              <a:ext uri="{FF2B5EF4-FFF2-40B4-BE49-F238E27FC236}">
                <a16:creationId xmlns:a16="http://schemas.microsoft.com/office/drawing/2014/main" id="{ADEF83CD-4D61-EC3A-430C-FAB8FEAA5461}"/>
              </a:ext>
            </a:extLst>
          </p:cNvPr>
          <p:cNvSpPr txBox="1">
            <a:spLocks noChangeArrowheads="1"/>
          </p:cNvSpPr>
          <p:nvPr/>
        </p:nvSpPr>
        <p:spPr bwMode="auto">
          <a:xfrm>
            <a:off x="584702" y="4239165"/>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Checkout the conversations happening at </a:t>
            </a:r>
            <a:r>
              <a:rPr lang="en-US" altLang="en-US" sz="1600" b="1" dirty="0">
                <a:solidFill>
                  <a:srgbClr val="0085CA"/>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premera.com/</a:t>
            </a:r>
            <a:r>
              <a:rPr lang="en-US" altLang="en-US" sz="1600" b="1" dirty="0" err="1">
                <a:solidFill>
                  <a:srgbClr val="0085CA"/>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mentalhealth</a:t>
            </a:r>
            <a:endParaRPr lang="en-US" altLang="en-US" sz="1051" b="1" dirty="0">
              <a:solidFill>
                <a:srgbClr val="0085CA"/>
              </a:solidFill>
              <a:latin typeface="+mn-lt"/>
              <a:ea typeface="Roboto"/>
              <a:cs typeface="Calibri" panose="020F0502020204030204" pitchFamily="34" charset="0"/>
            </a:endParaRPr>
          </a:p>
        </p:txBody>
      </p:sp>
      <p:sp>
        <p:nvSpPr>
          <p:cNvPr id="7" name="Text Placeholder 3">
            <a:extLst>
              <a:ext uri="{FF2B5EF4-FFF2-40B4-BE49-F238E27FC236}">
                <a16:creationId xmlns:a16="http://schemas.microsoft.com/office/drawing/2014/main" id="{C7D7122F-05C4-6200-A37A-F413D306F396}"/>
              </a:ext>
            </a:extLst>
          </p:cNvPr>
          <p:cNvSpPr>
            <a:spLocks noGrp="1"/>
          </p:cNvSpPr>
          <p:nvPr>
            <p:ph type="body" sz="quarter" idx="12"/>
          </p:nvPr>
        </p:nvSpPr>
        <p:spPr>
          <a:xfrm>
            <a:off x="457200" y="770056"/>
            <a:ext cx="8229600" cy="292100"/>
          </a:xfrm>
        </p:spPr>
        <p:txBody>
          <a:bodyPr>
            <a:noAutofit/>
          </a:bodyPr>
          <a:lstStyle/>
          <a:p>
            <a:r>
              <a:rPr lang="en-US" dirty="0">
                <a:latin typeface="+mj-lt"/>
              </a:rPr>
              <a:t>It’s time to talk openly about getting care</a:t>
            </a:r>
          </a:p>
        </p:txBody>
      </p:sp>
    </p:spTree>
    <p:extLst>
      <p:ext uri="{BB962C8B-B14F-4D97-AF65-F5344CB8AC3E}">
        <p14:creationId xmlns:p14="http://schemas.microsoft.com/office/powerpoint/2010/main" val="264572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EECD33-B7A7-6A4F-131D-A3666D010F85}"/>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Talkspace</a:t>
            </a:r>
          </a:p>
        </p:txBody>
      </p:sp>
      <p:sp>
        <p:nvSpPr>
          <p:cNvPr id="3" name="TextBox 2">
            <a:extLst>
              <a:ext uri="{FF2B5EF4-FFF2-40B4-BE49-F238E27FC236}">
                <a16:creationId xmlns:a16="http://schemas.microsoft.com/office/drawing/2014/main" id="{81AEC195-4D38-7A02-42DB-AD471F92374A}"/>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4" name="Text Placeholder 6">
            <a:extLst>
              <a:ext uri="{FF2B5EF4-FFF2-40B4-BE49-F238E27FC236}">
                <a16:creationId xmlns:a16="http://schemas.microsoft.com/office/drawing/2014/main" id="{CE4F911D-A7CF-BEC9-F4F0-E3CE45F94CE7}"/>
              </a:ext>
            </a:extLst>
          </p:cNvPr>
          <p:cNvSpPr txBox="1">
            <a:spLocks noGrp="1"/>
          </p:cNvSpPr>
          <p:nvPr>
            <p:ph type="body" sz="quarter" idx="11"/>
          </p:nvPr>
        </p:nvSpPr>
        <p:spPr>
          <a:xfrm>
            <a:off x="490486" y="775115"/>
            <a:ext cx="5283200" cy="3754874"/>
          </a:xfrm>
          <a:prstGeom prst="rect">
            <a:avLst/>
          </a:prstGeom>
          <a:noFill/>
        </p:spPr>
        <p:txBody>
          <a:bodyPr wrap="square" lIns="0">
            <a:spAutoFit/>
          </a:bodyPr>
          <a:lstStyle/>
          <a:p>
            <a:pPr marL="0" indent="0">
              <a:spcBef>
                <a:spcPct val="0"/>
              </a:spcBef>
              <a:spcAft>
                <a:spcPts val="1200"/>
              </a:spcAft>
              <a:buFontTx/>
              <a:buNone/>
            </a:pPr>
            <a:r>
              <a:rPr lang="en-US" altLang="en-US" sz="1400" dirty="0">
                <a:latin typeface="Calibri headings"/>
                <a:ea typeface="Roboto Light" panose="02000000000000000000" pitchFamily="2" charset="0"/>
                <a:cs typeface="Calibri" panose="020F0502020204030204" pitchFamily="34" charset="0"/>
              </a:rPr>
              <a:t>Talkspace provides easy access to therapists through live, face-to-face video appointments and text messaging.</a:t>
            </a:r>
          </a:p>
          <a:p>
            <a:pPr marL="0" indent="0">
              <a:spcBef>
                <a:spcPct val="0"/>
              </a:spcBef>
              <a:spcAft>
                <a:spcPts val="1200"/>
              </a:spcAft>
              <a:buFontTx/>
              <a:buNone/>
            </a:pPr>
            <a:r>
              <a:rPr lang="en-US" altLang="en-US" sz="1200" b="1" dirty="0">
                <a:latin typeface="+mn-lt"/>
                <a:ea typeface="Roboto Light" panose="02000000000000000000" pitchFamily="2" charset="0"/>
                <a:cs typeface="Calibri Light" panose="020F0302020204030204" pitchFamily="34" charset="0"/>
              </a:rPr>
              <a:t>Convenient, personalized care </a:t>
            </a:r>
            <a:r>
              <a:rPr lang="en-US" altLang="en-US" sz="1200" dirty="0">
                <a:latin typeface="Calibri Light" panose="020F0302020204030204" pitchFamily="34" charset="0"/>
                <a:ea typeface="Roboto Light" panose="02000000000000000000" pitchFamily="2" charset="0"/>
                <a:cs typeface="Calibri Light" panose="020F0302020204030204" pitchFamily="34" charset="0"/>
              </a:rPr>
              <a:t>Members can text with their therapist or schedule a live video appointment as needed, and they are paired with the same therapist each time. Building a relationship with your provider is the cornerstone of effective mental health care, which is how Talkspace makes its virtual support just as accessible and thorough as in-person sessions, if not more.</a:t>
            </a:r>
          </a:p>
          <a:p>
            <a:pPr marL="0" indent="0">
              <a:spcBef>
                <a:spcPct val="0"/>
              </a:spcBef>
              <a:spcAft>
                <a:spcPts val="1200"/>
              </a:spcAft>
              <a:buNone/>
            </a:pPr>
            <a:r>
              <a:rPr lang="en-US" altLang="en-US" sz="1200" b="1" dirty="0">
                <a:latin typeface="+mn-lt"/>
                <a:ea typeface="Roboto Light" panose="02000000000000000000" pitchFamily="2" charset="0"/>
                <a:cs typeface="Calibri Light" panose="020F0302020204030204" pitchFamily="34" charset="0"/>
              </a:rPr>
              <a:t>Regular responses </a:t>
            </a:r>
            <a:r>
              <a:rPr lang="en-US" altLang="en-US" sz="1200" dirty="0">
                <a:latin typeface="Calibri Light" panose="020F0302020204030204" pitchFamily="34" charset="0"/>
                <a:ea typeface="Roboto Light" panose="02000000000000000000" pitchFamily="2" charset="0"/>
                <a:cs typeface="Calibri Light" panose="020F0302020204030204" pitchFamily="34" charset="0"/>
              </a:rPr>
              <a:t>Therapists respond 1–2 times per day. If you need more, you can simply schedule a video chat. Their goal is to help you whenever you need it, whether you have a simple question about a diagnosis or medication, or you’re having a crisis or panic attack and need professional attention.</a:t>
            </a:r>
          </a:p>
          <a:p>
            <a:pPr marL="0" indent="0">
              <a:spcBef>
                <a:spcPct val="0"/>
              </a:spcBef>
              <a:spcAft>
                <a:spcPts val="1200"/>
              </a:spcAft>
              <a:buNone/>
            </a:pPr>
            <a:r>
              <a:rPr lang="en-US" altLang="en-US" sz="1200" b="1" dirty="0">
                <a:latin typeface="+mn-lt"/>
                <a:ea typeface="Roboto Light" panose="02000000000000000000" pitchFamily="2" charset="0"/>
                <a:cs typeface="Calibri Light" panose="020F0302020204030204" pitchFamily="34" charset="0"/>
              </a:rPr>
              <a:t>Advanced customer support </a:t>
            </a:r>
            <a:r>
              <a:rPr lang="en-US" altLang="en-US" sz="1200" dirty="0">
                <a:latin typeface="Calibri Light" panose="020F0302020204030204" pitchFamily="34" charset="0"/>
                <a:ea typeface="Roboto Light" panose="02000000000000000000" pitchFamily="2" charset="0"/>
                <a:cs typeface="Calibri Light" panose="020F0302020204030204" pitchFamily="34" charset="0"/>
              </a:rPr>
              <a:t>Customer Support can help answer non-clinical questions about how Talkspace works. Customer support is not able to answer questions about sensitive PPI such as issues pertaining to your medication and/or mental health care, support, or treatment.</a:t>
            </a: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5" name="TextBox 4">
            <a:extLst>
              <a:ext uri="{FF2B5EF4-FFF2-40B4-BE49-F238E27FC236}">
                <a16:creationId xmlns:a16="http://schemas.microsoft.com/office/drawing/2014/main" id="{A99EF4F0-777C-B3F4-CFC7-4F43F112FA8E}"/>
              </a:ext>
            </a:extLst>
          </p:cNvPr>
          <p:cNvSpPr txBox="1"/>
          <p:nvPr/>
        </p:nvSpPr>
        <p:spPr>
          <a:xfrm>
            <a:off x="5866217" y="0"/>
            <a:ext cx="3273552" cy="4700016"/>
          </a:xfrm>
          <a:prstGeom prst="rect">
            <a:avLst/>
          </a:prstGeom>
          <a:solidFill>
            <a:schemeClr val="bg1">
              <a:lumMod val="95000"/>
            </a:schemeClr>
          </a:solidFill>
        </p:spPr>
        <p:txBody>
          <a:bodyPr wrap="square" rtlCol="0">
            <a:spAutoFit/>
          </a:bodyPr>
          <a:lstStyle/>
          <a:p>
            <a:endParaRPr lang="en-US" dirty="0"/>
          </a:p>
        </p:txBody>
      </p:sp>
      <p:sp>
        <p:nvSpPr>
          <p:cNvPr id="6" name="TextBox 6">
            <a:extLst>
              <a:ext uri="{FF2B5EF4-FFF2-40B4-BE49-F238E27FC236}">
                <a16:creationId xmlns:a16="http://schemas.microsoft.com/office/drawing/2014/main" id="{C0FF1A30-14BC-12C8-34A0-FEB8B77AAB1E}"/>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Visit talkspace.com/premera to get started</a:t>
            </a:r>
            <a:endParaRPr lang="en-US" altLang="en-US" sz="1051" b="1" dirty="0">
              <a:solidFill>
                <a:schemeClr val="tx2"/>
              </a:solidFill>
              <a:latin typeface="+mn-lt"/>
              <a:ea typeface="Roboto"/>
              <a:cs typeface="Calibri" panose="020F0502020204030204" pitchFamily="34" charset="0"/>
            </a:endParaRPr>
          </a:p>
        </p:txBody>
      </p:sp>
      <p:pic>
        <p:nvPicPr>
          <p:cNvPr id="7" name="Picture 6">
            <a:extLst>
              <a:ext uri="{FF2B5EF4-FFF2-40B4-BE49-F238E27FC236}">
                <a16:creationId xmlns:a16="http://schemas.microsoft.com/office/drawing/2014/main" id="{84F75FDD-D538-3C39-5289-8F0DC795B1C7}"/>
              </a:ext>
            </a:extLst>
          </p:cNvPr>
          <p:cNvPicPr>
            <a:picLocks noChangeAspect="1"/>
          </p:cNvPicPr>
          <p:nvPr/>
        </p:nvPicPr>
        <p:blipFill>
          <a:blip r:embed="rId3"/>
          <a:srcRect/>
          <a:stretch/>
        </p:blipFill>
        <p:spPr>
          <a:xfrm>
            <a:off x="5507015" y="718136"/>
            <a:ext cx="3389996" cy="3552066"/>
          </a:xfrm>
          <a:prstGeom prst="rect">
            <a:avLst/>
          </a:prstGeom>
        </p:spPr>
      </p:pic>
      <p:sp>
        <p:nvSpPr>
          <p:cNvPr id="8" name="Rectangle 7">
            <a:extLst>
              <a:ext uri="{FF2B5EF4-FFF2-40B4-BE49-F238E27FC236}">
                <a16:creationId xmlns:a16="http://schemas.microsoft.com/office/drawing/2014/main" id="{3912CAF0-83EB-87F6-4269-840E9A07C850}"/>
              </a:ext>
            </a:extLst>
          </p:cNvPr>
          <p:cNvSpPr>
            <a:spLocks noChangeArrowheads="1"/>
          </p:cNvSpPr>
          <p:nvPr/>
        </p:nvSpPr>
        <p:spPr bwMode="auto">
          <a:xfrm>
            <a:off x="398939" y="4131096"/>
            <a:ext cx="5549917" cy="261610"/>
          </a:xfrm>
          <a:prstGeom prst="rect">
            <a:avLst/>
          </a:prstGeom>
          <a:noFill/>
          <a:ln>
            <a:noFill/>
          </a:ln>
          <a:effectLst/>
        </p:spPr>
        <p:txBody>
          <a:bodyPr vert="horz" wrap="none" lIns="91440" tIns="0" rIns="91440" bIns="45720" numCol="1" anchor="ctr" anchorCtr="0" compatLnSpc="1">
            <a:prstTxWarp prst="textNoShape">
              <a:avLst/>
            </a:prstTxWarp>
            <a:spAutoFit/>
          </a:bodyPr>
          <a:lstStyle/>
          <a:p>
            <a:pPr marL="0" marR="0">
              <a:spcBef>
                <a:spcPts val="0"/>
              </a:spcBef>
              <a:spcAft>
                <a:spcPts val="0"/>
              </a:spcAft>
            </a:pPr>
            <a:r>
              <a:rPr lang="en-US" sz="700" dirty="0">
                <a:effectLst/>
                <a:latin typeface="Roboto Light" panose="02000000000000000000" pitchFamily="2" charset="0"/>
                <a:ea typeface="Calibri" panose="020F0502020204030204" pitchFamily="34" charset="0"/>
                <a:cs typeface="Times New Roman" panose="02020603050405020304" pitchFamily="18" charset="0"/>
              </a:rPr>
              <a:t>Talkspace is an independent company that provides virtual medical care services on behalf of Premera Blue Cross Blue Shield of Alaska.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59187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71BAB3-5470-9D47-02DF-8397EC12F4CF}"/>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Virtual substance use disorder treatment</a:t>
            </a:r>
          </a:p>
        </p:txBody>
      </p:sp>
      <p:sp>
        <p:nvSpPr>
          <p:cNvPr id="3" name="TextBox 2">
            <a:extLst>
              <a:ext uri="{FF2B5EF4-FFF2-40B4-BE49-F238E27FC236}">
                <a16:creationId xmlns:a16="http://schemas.microsoft.com/office/drawing/2014/main" id="{E9422E7D-C300-772A-7449-15B12A810526}"/>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4" name="Text Placeholder 6">
            <a:extLst>
              <a:ext uri="{FF2B5EF4-FFF2-40B4-BE49-F238E27FC236}">
                <a16:creationId xmlns:a16="http://schemas.microsoft.com/office/drawing/2014/main" id="{E1014CFA-F13B-0D9C-A1C2-E3E08A760718}"/>
              </a:ext>
            </a:extLst>
          </p:cNvPr>
          <p:cNvSpPr txBox="1">
            <a:spLocks noGrp="1"/>
          </p:cNvSpPr>
          <p:nvPr>
            <p:ph type="body" sz="quarter" idx="11"/>
          </p:nvPr>
        </p:nvSpPr>
        <p:spPr>
          <a:xfrm>
            <a:off x="490486" y="775115"/>
            <a:ext cx="5283200" cy="3939540"/>
          </a:xfrm>
          <a:prstGeom prst="rect">
            <a:avLst/>
          </a:prstGeom>
          <a:noFill/>
        </p:spPr>
        <p:txBody>
          <a:bodyPr wrap="square" lIns="0">
            <a:spAutoFit/>
          </a:bodyPr>
          <a:lstStyle/>
          <a:p>
            <a:pPr marL="0" marR="0" lvl="0" indent="0" algn="l" defTabSz="457200" rtl="0" eaLnBrk="0" fontAlgn="base" latinLnBrk="0" hangingPunct="0">
              <a:lnSpc>
                <a:spcPct val="100000"/>
              </a:lnSpc>
              <a:spcBef>
                <a:spcPts val="0"/>
              </a:spcBef>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Roboto Light" panose="02000000000000000000" pitchFamily="2" charset="0"/>
                <a:cs typeface="Calibri Light" panose="020F0302020204030204" pitchFamily="34" charset="0"/>
              </a:rPr>
              <a:t>Boulder Care </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focuses on empathy, kindness, respect, and unconditional support. Boulder Care customizes your treatment to your needs and schedule, tailoring it to your unique circumstances. If you have an alcohol or substance use disorder (SUD), </a:t>
            </a:r>
            <a:r>
              <a:rPr kumimoji="0" 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Boulder Care</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 offers coordinated outpatient care, including prescriptions, delivered through a secure and private</a:t>
            </a:r>
            <a:r>
              <a:rPr lang="en-US" sz="1400"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 app on your phone. </a:t>
            </a:r>
            <a:r>
              <a:rPr lang="en-US" sz="1200" i="1"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(Medication Assisted Treatment is limited to the following states:  Alaska, Colorado, Idaho, North Carolina, Ohio, Oregon, Utah, and Washington.)</a:t>
            </a:r>
          </a:p>
          <a:p>
            <a:pPr marL="0" marR="0" lvl="0" indent="0" algn="l" defTabSz="457200" rtl="0" eaLnBrk="0" fontAlgn="base" latinLnBrk="0" hangingPunct="0">
              <a:lnSpc>
                <a:spcPct val="100000"/>
              </a:lnSpc>
              <a:spcBef>
                <a:spcPts val="0"/>
              </a:spcBef>
              <a:buClrTx/>
              <a:buSzTx/>
              <a:buFontTx/>
              <a:buNone/>
              <a:tabLst/>
              <a:defRPr/>
            </a:pPr>
            <a:br>
              <a:rPr kumimoji="0" lang="en-US" sz="7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br>
            <a:r>
              <a:rPr kumimoji="0" lang="en-US" sz="1400" b="1" i="0" u="none" strike="noStrike" kern="1200" cap="none" spc="0" normalizeH="0" baseline="0" noProof="0" dirty="0">
                <a:ln>
                  <a:noFill/>
                </a:ln>
                <a:solidFill>
                  <a:prstClr val="black"/>
                </a:solidFill>
                <a:effectLst/>
                <a:highlight>
                  <a:srgbClr val="FFFF00"/>
                </a:highlight>
                <a:uLnTx/>
                <a:uFillTx/>
                <a:latin typeface="Calibri"/>
                <a:ea typeface="Roboto Light" panose="02000000000000000000" pitchFamily="2" charset="0"/>
                <a:cs typeface="Calibri Light" panose="020F0302020204030204" pitchFamily="34" charset="0"/>
              </a:rPr>
              <a:t>Workit Health </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treats alcohol, cigarettes, or drugs addiction from the security of your own home. </a:t>
            </a:r>
            <a:r>
              <a:rPr kumimoji="0" 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Workit Health </a:t>
            </a:r>
            <a:r>
              <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provides extensive support and treatment options for you or a loved one struggling with substance abuse, including digital rehab and virtual check-ins with your own clinician. </a:t>
            </a:r>
            <a:r>
              <a:rPr kumimoji="0" lang="en-US" sz="1200" b="0" i="1"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(Medication Assisted Treatment is limited to the following states: Michigan, New Jersey, Ohio, Florida, and Texas.)</a:t>
            </a:r>
            <a:endParaRPr kumimoji="0" lang="en-US" sz="1400" b="0" i="1"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1200"/>
              </a:spcAft>
              <a:buNone/>
            </a:pPr>
            <a:endParaRPr lang="en-US" altLang="en-US" sz="12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2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5" name="Rectangle 4">
            <a:extLst>
              <a:ext uri="{FF2B5EF4-FFF2-40B4-BE49-F238E27FC236}">
                <a16:creationId xmlns:a16="http://schemas.microsoft.com/office/drawing/2014/main" id="{FC14CDD7-16A8-11C9-4A8E-E07F3E06DA4B}"/>
              </a:ext>
            </a:extLst>
          </p:cNvPr>
          <p:cNvSpPr>
            <a:spLocks noChangeArrowheads="1"/>
          </p:cNvSpPr>
          <p:nvPr/>
        </p:nvSpPr>
        <p:spPr bwMode="auto">
          <a:xfrm>
            <a:off x="398939" y="4146485"/>
            <a:ext cx="5467278" cy="230832"/>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Roboto Light" panose="02000000000000000000" pitchFamily="2" charset="0"/>
                <a:ea typeface="Calibri" panose="020F0502020204030204" pitchFamily="34" charset="0"/>
                <a:cs typeface="Times New Roman" panose="02020603050405020304" pitchFamily="18" charset="0"/>
              </a:rPr>
              <a:t>Boulder Care and Workit Health are independent companies that provide virtual medical care services.</a:t>
            </a:r>
            <a:r>
              <a:rPr lang="en-US" sz="600" dirty="0">
                <a:latin typeface="Calibri" panose="020F0502020204030204" pitchFamily="34" charset="0"/>
                <a:ea typeface="Calibri" panose="020F0502020204030204" pitchFamily="34" charset="0"/>
                <a:cs typeface="Times New Roman" panose="02020603050405020304" pitchFamily="18" charset="0"/>
              </a:rPr>
              <a:t> </a:t>
            </a:r>
            <a:r>
              <a:rPr lang="en-US" sz="600" dirty="0">
                <a:effectLst/>
                <a:latin typeface="Roboto Light" panose="02000000000000000000" pitchFamily="2" charset="0"/>
                <a:ea typeface="Calibri" panose="020F0502020204030204" pitchFamily="34" charset="0"/>
                <a:cs typeface="Times New Roman" panose="02020603050405020304" pitchFamily="18" charset="0"/>
              </a:rPr>
              <a:t>on behalf of Premera Blue Cross Blue Shield of Alaska.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36A2B1F7-DBBC-5855-D89D-80677349ADCD}"/>
              </a:ext>
            </a:extLst>
          </p:cNvPr>
          <p:cNvPicPr preferRelativeResize="0">
            <a:picLocks/>
          </p:cNvPicPr>
          <p:nvPr/>
        </p:nvPicPr>
        <p:blipFill>
          <a:blip r:embed="rId4"/>
          <a:srcRect l="26801" r="26801"/>
          <a:stretch/>
        </p:blipFill>
        <p:spPr>
          <a:xfrm>
            <a:off x="5870448" y="0"/>
            <a:ext cx="3273552" cy="4700016"/>
          </a:xfrm>
          <a:prstGeom prst="rect">
            <a:avLst/>
          </a:prstGeom>
        </p:spPr>
      </p:pic>
      <p:sp>
        <p:nvSpPr>
          <p:cNvPr id="9" name="TextBox 6">
            <a:extLst>
              <a:ext uri="{FF2B5EF4-FFF2-40B4-BE49-F238E27FC236}">
                <a16:creationId xmlns:a16="http://schemas.microsoft.com/office/drawing/2014/main" id="{4A7365E3-DB35-2C10-410E-0876BF9A4AD9}"/>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5">
                  <a:extLst>
                    <a:ext uri="{A12FA001-AC4F-418D-AE19-62706E023703}">
                      <ahyp:hlinkClr xmlns:ahyp="http://schemas.microsoft.com/office/drawing/2018/hyperlinkcolor" val="tx"/>
                    </a:ext>
                  </a:extLst>
                </a:hlinkClick>
              </a:rPr>
              <a:t>Stop the cycle with virtual treatment, visit premera.com to learn more</a:t>
            </a:r>
            <a:endParaRPr lang="en-US" altLang="en-US" sz="1051" b="1" dirty="0">
              <a:solidFill>
                <a:schemeClr val="tx2"/>
              </a:solidFill>
              <a:latin typeface="+mn-lt"/>
              <a:ea typeface="Roboto"/>
              <a:cs typeface="Calibri" panose="020F0502020204030204" pitchFamily="34" charset="0"/>
            </a:endParaRPr>
          </a:p>
        </p:txBody>
      </p:sp>
    </p:spTree>
    <p:extLst>
      <p:ext uri="{BB962C8B-B14F-4D97-AF65-F5344CB8AC3E}">
        <p14:creationId xmlns:p14="http://schemas.microsoft.com/office/powerpoint/2010/main" val="3202706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A84FD6-7743-7042-AD0D-E13E7CD63801}"/>
              </a:ext>
            </a:extLst>
          </p:cNvPr>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Matchmaker</a:t>
            </a:r>
            <a:r>
              <a:rPr lang="en-US" baseline="30000" dirty="0">
                <a:latin typeface="Times New Roman" panose="02020603050405020304" pitchFamily="18" charset="0"/>
                <a:cs typeface="Times New Roman" panose="02020603050405020304" pitchFamily="18" charset="0"/>
              </a:rPr>
              <a:t>TM</a:t>
            </a:r>
            <a:r>
              <a:rPr lang="en-US" dirty="0">
                <a:latin typeface="Times New Roman" panose="02020603050405020304" pitchFamily="18" charset="0"/>
                <a:cs typeface="Times New Roman" panose="02020603050405020304" pitchFamily="18" charset="0"/>
              </a:rPr>
              <a:t> for Behavioral Health</a:t>
            </a:r>
          </a:p>
        </p:txBody>
      </p:sp>
      <p:sp>
        <p:nvSpPr>
          <p:cNvPr id="2" name="TextBox 4">
            <a:extLst>
              <a:ext uri="{FF2B5EF4-FFF2-40B4-BE49-F238E27FC236}">
                <a16:creationId xmlns:a16="http://schemas.microsoft.com/office/drawing/2014/main" id="{2CD83CE5-544C-DABA-0F3E-7BD250789722}"/>
              </a:ext>
            </a:extLst>
          </p:cNvPr>
          <p:cNvSpPr txBox="1">
            <a:spLocks noGrp="1" noChangeArrowheads="1"/>
          </p:cNvSpPr>
          <p:nvPr>
            <p:ph type="body" sz="quarter" idx="11"/>
          </p:nvPr>
        </p:nvSpPr>
        <p:spPr bwMode="auto">
          <a:xfrm>
            <a:off x="457199" y="816424"/>
            <a:ext cx="5061475"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68580" bIns="34290"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0"/>
              </a:spcBef>
              <a:buNone/>
            </a:pPr>
            <a:r>
              <a:rPr lang="en-US" sz="1200" dirty="0">
                <a:latin typeface="Calibri Light" panose="020F0302020204030204" pitchFamily="34" charset="0"/>
                <a:ea typeface="Roboto Light" panose="02000000000000000000" pitchFamily="2" charset="0"/>
                <a:cs typeface="Calibri Light" panose="020F0302020204030204" pitchFamily="34" charset="0"/>
              </a:rPr>
              <a:t>One in three adults report experiencing symptoms of depression or anxiety right now (</a:t>
            </a:r>
            <a:r>
              <a:rPr lang="en-US" sz="1200" dirty="0">
                <a:latin typeface="Calibri Light" panose="020F0302020204030204" pitchFamily="34" charset="0"/>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source</a:t>
            </a:r>
            <a:r>
              <a:rPr lang="en-US" sz="1200" dirty="0">
                <a:latin typeface="Calibri Light" panose="020F0302020204030204" pitchFamily="34" charset="0"/>
                <a:ea typeface="Roboto Light" panose="02000000000000000000" pitchFamily="2" charset="0"/>
                <a:cs typeface="Calibri Light" panose="020F0302020204030204" pitchFamily="34" charset="0"/>
              </a:rPr>
              <a:t>). Change, uncertainty, and new ways of going about our daily lives can take a toll, and yet finding a mental health provider who is accepting new patients can be hard. </a:t>
            </a:r>
          </a:p>
          <a:p>
            <a:pPr marL="0" indent="0">
              <a:spcBef>
                <a:spcPts val="0"/>
              </a:spcBef>
              <a:buNone/>
            </a:pP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ts val="0"/>
              </a:spcBef>
              <a:buNone/>
            </a:pPr>
            <a:r>
              <a:rPr lang="en-US" sz="1200" dirty="0">
                <a:latin typeface="Calibri Light" panose="020F0302020204030204" pitchFamily="34" charset="0"/>
                <a:ea typeface="Roboto Light" panose="02000000000000000000" pitchFamily="2" charset="0"/>
                <a:cs typeface="Calibri Light" panose="020F0302020204030204" pitchFamily="34" charset="0"/>
              </a:rPr>
              <a:t>That’s why we offer </a:t>
            </a:r>
            <a:r>
              <a:rPr lang="en-US" sz="1200" b="1" dirty="0">
                <a:latin typeface="+mj-lt"/>
                <a:ea typeface="Roboto Light" panose="02000000000000000000" pitchFamily="2" charset="0"/>
                <a:cs typeface="Calibri Light" panose="020F0302020204030204" pitchFamily="34" charset="0"/>
              </a:rPr>
              <a:t>Matchmaker</a:t>
            </a:r>
            <a:r>
              <a:rPr lang="en-US" sz="1200" b="1" baseline="30000" dirty="0">
                <a:latin typeface="+mj-lt"/>
                <a:ea typeface="Roboto Light" panose="02000000000000000000" pitchFamily="2" charset="0"/>
                <a:cs typeface="Calibri Light" panose="020F0302020204030204" pitchFamily="34" charset="0"/>
              </a:rPr>
              <a:t>TM</a:t>
            </a:r>
            <a:r>
              <a:rPr lang="en-US" sz="1200" b="1" dirty="0">
                <a:latin typeface="+mj-lt"/>
                <a:ea typeface="Roboto Light" panose="02000000000000000000" pitchFamily="2" charset="0"/>
                <a:cs typeface="Calibri Light" panose="020F0302020204030204" pitchFamily="34" charset="0"/>
              </a:rPr>
              <a:t> for Behavioral Health, </a:t>
            </a:r>
            <a:r>
              <a:rPr lang="en-US" sz="1200" dirty="0">
                <a:latin typeface="Calibri Light" panose="020F0302020204030204" pitchFamily="34" charset="0"/>
                <a:ea typeface="Roboto Light" panose="02000000000000000000" pitchFamily="2" charset="0"/>
                <a:cs typeface="Calibri Light" panose="020F0302020204030204" pitchFamily="34" charset="0"/>
              </a:rPr>
              <a:t>a program that connects you to outpatient mental health providers based on:</a:t>
            </a:r>
          </a:p>
          <a:p>
            <a:pPr>
              <a:spcBef>
                <a:spcPts val="0"/>
              </a:spcBef>
            </a:pPr>
            <a:r>
              <a:rPr lang="en-US" sz="1200" dirty="0">
                <a:latin typeface="Calibri Light" panose="020F0302020204030204" pitchFamily="34" charset="0"/>
                <a:ea typeface="Roboto Light" panose="02000000000000000000" pitchFamily="2" charset="0"/>
                <a:cs typeface="Calibri Light" panose="020F0302020204030204" pitchFamily="34" charset="0"/>
              </a:rPr>
              <a:t>Your health plan</a:t>
            </a:r>
          </a:p>
          <a:p>
            <a:pPr>
              <a:spcBef>
                <a:spcPts val="0"/>
              </a:spcBef>
            </a:pPr>
            <a:r>
              <a:rPr lang="en-US" sz="1200" dirty="0">
                <a:latin typeface="Calibri Light" panose="020F0302020204030204" pitchFamily="34" charset="0"/>
                <a:ea typeface="Roboto Light" panose="02000000000000000000" pitchFamily="2" charset="0"/>
                <a:cs typeface="Calibri Light" panose="020F0302020204030204" pitchFamily="34" charset="0"/>
              </a:rPr>
              <a:t>Your care needs </a:t>
            </a:r>
          </a:p>
          <a:p>
            <a:pPr>
              <a:spcBef>
                <a:spcPts val="0"/>
              </a:spcBef>
            </a:pPr>
            <a:r>
              <a:rPr lang="en-US" sz="1200" dirty="0">
                <a:latin typeface="Calibri Light" panose="020F0302020204030204" pitchFamily="34" charset="0"/>
                <a:ea typeface="Roboto Light" panose="02000000000000000000" pitchFamily="2" charset="0"/>
                <a:cs typeface="Calibri Light" panose="020F0302020204030204" pitchFamily="34" charset="0"/>
              </a:rPr>
              <a:t>In-person or virtual availability</a:t>
            </a:r>
          </a:p>
          <a:p>
            <a:pPr>
              <a:spcBef>
                <a:spcPts val="0"/>
              </a:spcBef>
            </a:pPr>
            <a:r>
              <a:rPr lang="en-US" sz="1200" dirty="0">
                <a:latin typeface="Calibri Light" panose="020F0302020204030204" pitchFamily="34" charset="0"/>
                <a:ea typeface="Roboto Light" panose="02000000000000000000" pitchFamily="2" charset="0"/>
                <a:cs typeface="Calibri Light" panose="020F0302020204030204" pitchFamily="34" charset="0"/>
              </a:rPr>
              <a:t>And your unique preferences</a:t>
            </a:r>
          </a:p>
          <a:p>
            <a:pPr marL="0" indent="0">
              <a:spcBef>
                <a:spcPts val="0"/>
              </a:spcBef>
              <a:buNone/>
            </a:pP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ts val="0"/>
              </a:spcBef>
              <a:buNone/>
            </a:pPr>
            <a:r>
              <a:rPr lang="en-US" sz="1200" dirty="0">
                <a:latin typeface="Calibri Light" panose="020F0302020204030204" pitchFamily="34" charset="0"/>
                <a:ea typeface="Roboto Light" panose="02000000000000000000" pitchFamily="2" charset="0"/>
                <a:cs typeface="Calibri Light" panose="020F0302020204030204" pitchFamily="34" charset="0"/>
              </a:rPr>
              <a:t>You’ll receive a curated list of providers that meet your criteria and are accepting new patients. </a:t>
            </a:r>
            <a:r>
              <a:rPr lang="en-US" sz="1200" dirty="0">
                <a:latin typeface="Calibri bold" panose="020F0702030404030204" pitchFamily="34" charset="0"/>
                <a:ea typeface="Roboto Light" panose="02000000000000000000" pitchFamily="2" charset="0"/>
                <a:cs typeface="Calibri bold" panose="020F0702030404030204" pitchFamily="34" charset="0"/>
              </a:rPr>
              <a:t>This program is free to you and your covered family members. </a:t>
            </a:r>
          </a:p>
          <a:p>
            <a:pPr marL="0" indent="0">
              <a:spcBef>
                <a:spcPts val="0"/>
              </a:spcBef>
              <a:buNone/>
            </a:pPr>
            <a:endParaRPr lang="en-US" sz="12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ts val="0"/>
              </a:spcBef>
              <a:buNone/>
            </a:pPr>
            <a:r>
              <a:rPr lang="en-US" sz="1200" dirty="0">
                <a:latin typeface="Calibri Light" panose="020F0302020204030204" pitchFamily="34" charset="0"/>
                <a:ea typeface="Roboto Light" panose="02000000000000000000" pitchFamily="2" charset="0"/>
                <a:cs typeface="Calibri Light" panose="020F0302020204030204" pitchFamily="34" charset="0"/>
              </a:rPr>
              <a:t>Call customer service at </a:t>
            </a:r>
            <a:r>
              <a:rPr lang="en-US" sz="12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&lt; CS PHONE&gt;</a:t>
            </a:r>
            <a:r>
              <a:rPr lang="en-US" sz="1200" dirty="0">
                <a:latin typeface="Calibri Light" panose="020F0302020204030204" pitchFamily="34" charset="0"/>
                <a:ea typeface="Roboto Light" panose="02000000000000000000" pitchFamily="2" charset="0"/>
                <a:cs typeface="Calibri Light" panose="020F0302020204030204" pitchFamily="34" charset="0"/>
              </a:rPr>
              <a:t> to request help finding a provider.</a:t>
            </a:r>
          </a:p>
        </p:txBody>
      </p:sp>
      <p:sp>
        <p:nvSpPr>
          <p:cNvPr id="3" name="TextBox 5">
            <a:extLst>
              <a:ext uri="{FF2B5EF4-FFF2-40B4-BE49-F238E27FC236}">
                <a16:creationId xmlns:a16="http://schemas.microsoft.com/office/drawing/2014/main" id="{258316FD-C0DE-6599-B0ED-8BEAD0AD1AF2}"/>
              </a:ext>
            </a:extLst>
          </p:cNvPr>
          <p:cNvSpPr txBox="1">
            <a:spLocks noChangeArrowheads="1"/>
          </p:cNvSpPr>
          <p:nvPr/>
        </p:nvSpPr>
        <p:spPr bwMode="auto">
          <a:xfrm>
            <a:off x="354222" y="18225"/>
            <a:ext cx="5446503"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189">
              <a:spcBef>
                <a:spcPct val="0"/>
              </a:spcBef>
              <a:buNone/>
              <a:defRPr/>
            </a:pPr>
            <a:r>
              <a:rPr lang="en-US" altLang="en-US" sz="1800" dirty="0">
                <a:solidFill>
                  <a:srgbClr val="151515"/>
                </a:solidFill>
                <a:highlight>
                  <a:srgbClr val="FFFF00"/>
                </a:highlight>
                <a:latin typeface="Calibri"/>
                <a:ea typeface="Lora Regular"/>
                <a:cs typeface="Lora Regular"/>
              </a:rPr>
              <a:t>OPTIONAL SLIDE</a:t>
            </a:r>
            <a:endParaRPr lang="en-US" altLang="en-US" sz="1800" dirty="0">
              <a:solidFill>
                <a:srgbClr val="151515"/>
              </a:solidFill>
              <a:highlight>
                <a:srgbClr val="FFFF00"/>
              </a:highlight>
              <a:latin typeface="Calibri"/>
            </a:endParaRPr>
          </a:p>
        </p:txBody>
      </p:sp>
      <p:pic>
        <p:nvPicPr>
          <p:cNvPr id="11" name="Picture 10">
            <a:extLst>
              <a:ext uri="{FF2B5EF4-FFF2-40B4-BE49-F238E27FC236}">
                <a16:creationId xmlns:a16="http://schemas.microsoft.com/office/drawing/2014/main" id="{5347B422-24A6-41F9-375A-601F3B1E0C9A}"/>
              </a:ext>
            </a:extLst>
          </p:cNvPr>
          <p:cNvPicPr preferRelativeResize="0">
            <a:picLocks/>
          </p:cNvPicPr>
          <p:nvPr/>
        </p:nvPicPr>
        <p:blipFill rotWithShape="1">
          <a:blip r:embed="rId3">
            <a:extLst>
              <a:ext uri="{28A0092B-C50C-407E-A947-70E740481C1C}">
                <a14:useLocalDpi xmlns:a14="http://schemas.microsoft.com/office/drawing/2010/main" val="0"/>
              </a:ext>
            </a:extLst>
          </a:blip>
          <a:srcRect/>
          <a:stretch/>
        </p:blipFill>
        <p:spPr>
          <a:xfrm>
            <a:off x="6217920" y="0"/>
            <a:ext cx="2926080" cy="4700016"/>
          </a:xfrm>
          <a:prstGeom prst="rect">
            <a:avLst/>
          </a:prstGeom>
        </p:spPr>
      </p:pic>
      <p:sp>
        <p:nvSpPr>
          <p:cNvPr id="5" name="TextBox 6">
            <a:extLst>
              <a:ext uri="{FF2B5EF4-FFF2-40B4-BE49-F238E27FC236}">
                <a16:creationId xmlns:a16="http://schemas.microsoft.com/office/drawing/2014/main" id="{AEEE2BD4-C9CE-0A9E-387B-447CD347BCA6}"/>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For additional resources, visit premera.com/mental-health</a:t>
            </a:r>
            <a:endParaRPr lang="en-US" altLang="en-US" sz="1051" b="1" dirty="0">
              <a:solidFill>
                <a:schemeClr val="tx2"/>
              </a:solidFill>
              <a:latin typeface="+mn-lt"/>
              <a:ea typeface="Roboto"/>
              <a:cs typeface="Calibri" panose="020F0502020204030204" pitchFamily="34" charset="0"/>
            </a:endParaRPr>
          </a:p>
        </p:txBody>
      </p:sp>
      <p:pic>
        <p:nvPicPr>
          <p:cNvPr id="7" name="Picture 6">
            <a:extLst>
              <a:ext uri="{FF2B5EF4-FFF2-40B4-BE49-F238E27FC236}">
                <a16:creationId xmlns:a16="http://schemas.microsoft.com/office/drawing/2014/main" id="{CE4B07B0-1399-B39B-745F-1A6612C2C24A}"/>
              </a:ext>
            </a:extLst>
          </p:cNvPr>
          <p:cNvPicPr>
            <a:picLocks noChangeAspect="1"/>
          </p:cNvPicPr>
          <p:nvPr/>
        </p:nvPicPr>
        <p:blipFill>
          <a:blip r:embed="rId5"/>
          <a:stretch>
            <a:fillRect/>
          </a:stretch>
        </p:blipFill>
        <p:spPr>
          <a:xfrm>
            <a:off x="7404100" y="4703213"/>
            <a:ext cx="1739900" cy="434975"/>
          </a:xfrm>
          <a:prstGeom prst="rect">
            <a:avLst/>
          </a:prstGeom>
        </p:spPr>
      </p:pic>
    </p:spTree>
    <p:extLst>
      <p:ext uri="{BB962C8B-B14F-4D97-AF65-F5344CB8AC3E}">
        <p14:creationId xmlns:p14="http://schemas.microsoft.com/office/powerpoint/2010/main" val="2584191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3848E1-5B91-2399-7067-29CC2D268125}"/>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Virtual physical therapy</a:t>
            </a:r>
          </a:p>
        </p:txBody>
      </p:sp>
      <p:sp>
        <p:nvSpPr>
          <p:cNvPr id="3" name="TextBox 2">
            <a:extLst>
              <a:ext uri="{FF2B5EF4-FFF2-40B4-BE49-F238E27FC236}">
                <a16:creationId xmlns:a16="http://schemas.microsoft.com/office/drawing/2014/main" id="{A784E651-45C6-D2AF-8906-35AAAC6C3CD7}"/>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
        <p:nvSpPr>
          <p:cNvPr id="4" name="Text Placeholder 6">
            <a:extLst>
              <a:ext uri="{FF2B5EF4-FFF2-40B4-BE49-F238E27FC236}">
                <a16:creationId xmlns:a16="http://schemas.microsoft.com/office/drawing/2014/main" id="{4C963FE1-6595-4F60-E9CC-780EBFF3371E}"/>
              </a:ext>
            </a:extLst>
          </p:cNvPr>
          <p:cNvSpPr txBox="1">
            <a:spLocks noGrp="1"/>
          </p:cNvSpPr>
          <p:nvPr>
            <p:ph type="body" sz="quarter" idx="11"/>
          </p:nvPr>
        </p:nvSpPr>
        <p:spPr>
          <a:xfrm>
            <a:off x="490486" y="775115"/>
            <a:ext cx="5283200" cy="4331314"/>
          </a:xfrm>
          <a:prstGeom prst="rect">
            <a:avLst/>
          </a:prstGeom>
          <a:noFill/>
        </p:spPr>
        <p:txBody>
          <a:bodyPr wrap="square" lIns="0">
            <a:spAutoFit/>
          </a:bodyPr>
          <a:lstStyle/>
          <a:p>
            <a:pPr marL="0" marR="0" indent="0">
              <a:lnSpc>
                <a:spcPct val="107000"/>
              </a:lnSpc>
              <a:spcBef>
                <a:spcPts val="0"/>
              </a:spcBef>
              <a:spcAft>
                <a:spcPts val="800"/>
              </a:spcAft>
              <a:buNone/>
            </a:pPr>
            <a:r>
              <a:rPr lang="en-US" sz="1400" dirty="0">
                <a:effectLst/>
                <a:latin typeface="Calibri Light" panose="020F0302020204030204" pitchFamily="34" charset="0"/>
                <a:ea typeface="Calibri" panose="020F0502020204030204" pitchFamily="34" charset="0"/>
                <a:cs typeface="Calibri Light" panose="020F0302020204030204" pitchFamily="34" charset="0"/>
              </a:rPr>
              <a:t>Omada for Joint &amp; Muscle Health offers a virtual alternative to in-person physical therapy. Whether you’re looking to build strength, reduce pain, or improve flexibility, Omada provides extensive resources to help you feel better. </a:t>
            </a:r>
          </a:p>
          <a:p>
            <a:pPr marL="0" marR="0" indent="0">
              <a:lnSpc>
                <a:spcPct val="107000"/>
              </a:lnSpc>
              <a:spcBef>
                <a:spcPts val="0"/>
              </a:spcBef>
              <a:spcAft>
                <a:spcPts val="800"/>
              </a:spcAft>
              <a:buNone/>
            </a:pPr>
            <a:r>
              <a:rPr lang="en-US" sz="1400" b="1" dirty="0">
                <a:effectLst/>
                <a:latin typeface="+mj-lt"/>
                <a:ea typeface="Calibri" panose="020F0502020204030204" pitchFamily="34" charset="0"/>
                <a:cs typeface="Calibri Light" panose="020F0302020204030204" pitchFamily="34" charset="0"/>
              </a:rPr>
              <a:t>Clinically validated </a:t>
            </a:r>
            <a:r>
              <a:rPr lang="en-US" sz="1400" b="1" dirty="0">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a:effectLst/>
                <a:latin typeface="Calibri Light" panose="020F0302020204030204" pitchFamily="34" charset="0"/>
                <a:ea typeface="Calibri" panose="020F0502020204030204" pitchFamily="34" charset="0"/>
                <a:cs typeface="Calibri Light" panose="020F0302020204030204" pitchFamily="34" charset="0"/>
              </a:rPr>
              <a:t>numerous studies have proven the clinical benefit of remote physical therapy, and the results from Omada have been industry-leading.</a:t>
            </a:r>
          </a:p>
          <a:p>
            <a:pPr marL="0" marR="0" indent="0">
              <a:lnSpc>
                <a:spcPct val="107000"/>
              </a:lnSpc>
              <a:spcBef>
                <a:spcPts val="0"/>
              </a:spcBef>
              <a:spcAft>
                <a:spcPts val="800"/>
              </a:spcAft>
              <a:buNone/>
            </a:pPr>
            <a:r>
              <a:rPr lang="en-US" sz="1400" b="1" dirty="0">
                <a:latin typeface="+mj-lt"/>
                <a:cs typeface="Calibri Light" panose="020F0302020204030204" pitchFamily="34" charset="0"/>
              </a:rPr>
              <a:t>Licensed physical therapists </a:t>
            </a:r>
            <a:r>
              <a:rPr lang="en-US" sz="1400" b="1" dirty="0">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a:effectLst/>
                <a:latin typeface="Calibri Light" panose="020F0302020204030204" pitchFamily="34" charset="0"/>
                <a:ea typeface="Calibri" panose="020F0502020204030204" pitchFamily="34" charset="0"/>
                <a:cs typeface="Calibri Light" panose="020F0302020204030204" pitchFamily="34" charset="0"/>
              </a:rPr>
              <a:t>Omada holds themselves to high standards when they hire their physical therapists (PTs). They ensure the best outcomes for their patients. </a:t>
            </a:r>
          </a:p>
          <a:p>
            <a:pPr marL="0" marR="0" indent="0">
              <a:spcBef>
                <a:spcPts val="0"/>
              </a:spcBef>
              <a:spcAft>
                <a:spcPts val="800"/>
              </a:spcAft>
              <a:buNone/>
            </a:pPr>
            <a:r>
              <a:rPr lang="en-US" sz="1400" b="1" dirty="0">
                <a:latin typeface="+mj-lt"/>
                <a:cs typeface="Calibri Light" panose="020F0302020204030204" pitchFamily="34" charset="0"/>
              </a:rPr>
              <a:t>Responsible care </a:t>
            </a:r>
            <a:r>
              <a:rPr lang="en-US" sz="1400" b="1" dirty="0">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a:effectLst/>
                <a:latin typeface="Calibri Light" panose="020F0302020204030204" pitchFamily="34" charset="0"/>
                <a:ea typeface="Calibri" panose="020F0502020204030204" pitchFamily="34" charset="0"/>
                <a:cs typeface="Calibri Light" panose="020F0302020204030204" pitchFamily="34" charset="0"/>
              </a:rPr>
              <a:t>you’ll be assigned a PT who’s focused on your unique needs, schedule, and body type, and they’ll be with you every step of the way through your recovery.</a:t>
            </a:r>
          </a:p>
          <a:p>
            <a:pPr marL="0" indent="0">
              <a:spcBef>
                <a:spcPct val="0"/>
              </a:spcBef>
              <a:spcAft>
                <a:spcPts val="12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5" name="Rectangle 4">
            <a:extLst>
              <a:ext uri="{FF2B5EF4-FFF2-40B4-BE49-F238E27FC236}">
                <a16:creationId xmlns:a16="http://schemas.microsoft.com/office/drawing/2014/main" id="{D3D993DF-64CF-EBC1-3B21-522E398403D5}"/>
              </a:ext>
            </a:extLst>
          </p:cNvPr>
          <p:cNvSpPr>
            <a:spLocks noChangeArrowheads="1"/>
          </p:cNvSpPr>
          <p:nvPr/>
        </p:nvSpPr>
        <p:spPr bwMode="auto">
          <a:xfrm>
            <a:off x="365712" y="4146485"/>
            <a:ext cx="5596225" cy="230832"/>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Roboto Light" panose="02000000000000000000" pitchFamily="2" charset="0"/>
                <a:ea typeface="Calibri" panose="020F0502020204030204" pitchFamily="34" charset="0"/>
                <a:cs typeface="Times New Roman" panose="02020603050405020304" pitchFamily="18" charset="0"/>
              </a:rPr>
              <a:t>Omada for Joint and Muscle Health is an independent company that provides virtual medical care services.</a:t>
            </a:r>
            <a:r>
              <a:rPr lang="en-US" sz="600" dirty="0">
                <a:latin typeface="Calibri" panose="020F0502020204030204" pitchFamily="34" charset="0"/>
                <a:ea typeface="Calibri" panose="020F0502020204030204" pitchFamily="34" charset="0"/>
                <a:cs typeface="Times New Roman" panose="02020603050405020304" pitchFamily="18" charset="0"/>
              </a:rPr>
              <a:t> </a:t>
            </a:r>
            <a:r>
              <a:rPr lang="en-US" sz="600" dirty="0">
                <a:effectLst/>
                <a:latin typeface="Roboto Light" panose="02000000000000000000" pitchFamily="2" charset="0"/>
                <a:ea typeface="Calibri" panose="020F0502020204030204" pitchFamily="34" charset="0"/>
                <a:cs typeface="Times New Roman" panose="02020603050405020304" pitchFamily="18" charset="0"/>
              </a:rPr>
              <a:t>on behalf of Premera Blue Cross Blue Shield of Alaska.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7FDA29C3-5E10-7170-7AFE-D24417A721AC}"/>
              </a:ext>
            </a:extLst>
          </p:cNvPr>
          <p:cNvPicPr preferRelativeResize="0">
            <a:picLocks/>
          </p:cNvPicPr>
          <p:nvPr/>
        </p:nvPicPr>
        <p:blipFill>
          <a:blip r:embed="rId2"/>
          <a:srcRect l="26766" r="26766"/>
          <a:stretch/>
        </p:blipFill>
        <p:spPr>
          <a:xfrm>
            <a:off x="5870448" y="0"/>
            <a:ext cx="3273552" cy="4700016"/>
          </a:xfrm>
          <a:prstGeom prst="rect">
            <a:avLst/>
          </a:prstGeom>
        </p:spPr>
      </p:pic>
      <p:sp>
        <p:nvSpPr>
          <p:cNvPr id="7" name="TextBox 6">
            <a:extLst>
              <a:ext uri="{FF2B5EF4-FFF2-40B4-BE49-F238E27FC236}">
                <a16:creationId xmlns:a16="http://schemas.microsoft.com/office/drawing/2014/main" id="{4CC9E597-1743-250C-05BC-2F7593F57736}"/>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Get moving and back on track with virtual physical therapy</a:t>
            </a:r>
            <a:endParaRPr lang="en-US" altLang="en-US" sz="1051" b="1" dirty="0">
              <a:solidFill>
                <a:schemeClr val="tx2"/>
              </a:solidFill>
              <a:latin typeface="+mn-lt"/>
              <a:ea typeface="Roboto"/>
              <a:cs typeface="Calibri" panose="020F0502020204030204" pitchFamily="34" charset="0"/>
            </a:endParaRPr>
          </a:p>
        </p:txBody>
      </p:sp>
    </p:spTree>
    <p:extLst>
      <p:ext uri="{BB962C8B-B14F-4D97-AF65-F5344CB8AC3E}">
        <p14:creationId xmlns:p14="http://schemas.microsoft.com/office/powerpoint/2010/main" val="508549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4AC05-192F-DB86-4988-4439B27345FB}"/>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Teladoc Health</a:t>
            </a:r>
          </a:p>
        </p:txBody>
      </p:sp>
      <p:sp>
        <p:nvSpPr>
          <p:cNvPr id="3" name="TextBox 2">
            <a:extLst>
              <a:ext uri="{FF2B5EF4-FFF2-40B4-BE49-F238E27FC236}">
                <a16:creationId xmlns:a16="http://schemas.microsoft.com/office/drawing/2014/main" id="{3FDA3AC1-1406-56EC-AA6E-29506E69CDEE}"/>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DIABETES MANAGEMENT PROGRAM</a:t>
            </a:r>
          </a:p>
        </p:txBody>
      </p:sp>
      <p:sp>
        <p:nvSpPr>
          <p:cNvPr id="4" name="Text Placeholder 6">
            <a:extLst>
              <a:ext uri="{FF2B5EF4-FFF2-40B4-BE49-F238E27FC236}">
                <a16:creationId xmlns:a16="http://schemas.microsoft.com/office/drawing/2014/main" id="{095A503D-F473-0362-27A9-CE63FA480226}"/>
              </a:ext>
            </a:extLst>
          </p:cNvPr>
          <p:cNvSpPr txBox="1">
            <a:spLocks noGrp="1"/>
          </p:cNvSpPr>
          <p:nvPr>
            <p:ph type="body" sz="quarter" idx="11"/>
          </p:nvPr>
        </p:nvSpPr>
        <p:spPr>
          <a:xfrm>
            <a:off x="490486" y="775115"/>
            <a:ext cx="5283200" cy="4038029"/>
          </a:xfrm>
          <a:prstGeom prst="rect">
            <a:avLst/>
          </a:prstGeom>
          <a:noFill/>
        </p:spPr>
        <p:txBody>
          <a:bodyPr wrap="square" lIns="0">
            <a:spAutoFit/>
          </a:bodyPr>
          <a:lstStyle/>
          <a:p>
            <a:pPr marL="0" indent="0">
              <a:buNone/>
              <a:defRPr/>
            </a:pPr>
            <a:r>
              <a:rPr lang="en-US" dirty="0">
                <a:solidFill>
                  <a:srgbClr val="0085CA"/>
                </a:solidFill>
                <a:latin typeface="Calibri Light" panose="020F0302020204030204" pitchFamily="34" charset="0"/>
                <a:ea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Teladoc Health </a:t>
            </a:r>
            <a:r>
              <a:rPr lang="en-US" dirty="0">
                <a:latin typeface="Calibri Light" panose="020F0302020204030204" pitchFamily="34" charset="0"/>
                <a:ea typeface="Calibri Light" panose="020F0302020204030204" pitchFamily="34" charset="0"/>
                <a:cs typeface="Calibri Light" panose="020F0302020204030204" pitchFamily="34" charset="0"/>
              </a:rPr>
              <a:t>is a personalized program to help you manage diabetes. Your plan covers the cost of the program, it’s completely free to you. </a:t>
            </a:r>
          </a:p>
          <a:p>
            <a:pPr marL="0" indent="0">
              <a:buNone/>
              <a:defRPr/>
            </a:pPr>
            <a:endParaRPr lang="en-US" dirty="0">
              <a:latin typeface="+mj-lt"/>
              <a:ea typeface="Roboto Light" panose="02000000000000000000" pitchFamily="2" charset="0"/>
              <a:cs typeface="Calibri Light" panose="020F0302020204030204" pitchFamily="34" charset="0"/>
            </a:endParaRPr>
          </a:p>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When you join, you’ll get: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An advanced meter with real-time support, tips, and a health summary report you can share with providers</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Unlimited strips and lancets shipped directly to you automatically based on your usage</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Personalized coaching including real-time support of high or low readings by phone, text, or email</a:t>
            </a:r>
          </a:p>
          <a:p>
            <a:pPr marL="0" indent="0">
              <a:buNone/>
              <a:defRPr/>
            </a:pPr>
            <a:endParaRPr lang="en-US" sz="1400" dirty="0">
              <a:latin typeface="+mj-lt"/>
              <a:ea typeface="Roboto Light" panose="02000000000000000000" pitchFamily="2" charset="0"/>
              <a:cs typeface="Calibri Light" panose="020F0302020204030204" pitchFamily="34" charset="0"/>
            </a:endParaRPr>
          </a:p>
          <a:p>
            <a:pPr marL="0" indent="0">
              <a:buNone/>
              <a:defRPr/>
            </a:pPr>
            <a:endParaRPr 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endParaRPr 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5" name="Rectangle 4">
            <a:extLst>
              <a:ext uri="{FF2B5EF4-FFF2-40B4-BE49-F238E27FC236}">
                <a16:creationId xmlns:a16="http://schemas.microsoft.com/office/drawing/2014/main" id="{C3411E70-F8B9-FFEC-387C-C99618C847BF}"/>
              </a:ext>
            </a:extLst>
          </p:cNvPr>
          <p:cNvSpPr>
            <a:spLocks noChangeArrowheads="1"/>
          </p:cNvSpPr>
          <p:nvPr/>
        </p:nvSpPr>
        <p:spPr bwMode="auto">
          <a:xfrm>
            <a:off x="398939" y="4146485"/>
            <a:ext cx="5467278" cy="230832"/>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Roboto Light" panose="02000000000000000000" pitchFamily="2" charset="0"/>
                <a:ea typeface="Calibri" panose="020F0502020204030204" pitchFamily="34" charset="0"/>
                <a:cs typeface="Times New Roman" panose="02020603050405020304" pitchFamily="18" charset="0"/>
              </a:rPr>
              <a:t>Livongo is an independent company that provides virtual medical care services.</a:t>
            </a:r>
            <a:r>
              <a:rPr lang="en-US" sz="600" dirty="0">
                <a:latin typeface="Calibri" panose="020F0502020204030204" pitchFamily="34" charset="0"/>
                <a:ea typeface="Calibri" panose="020F0502020204030204" pitchFamily="34" charset="0"/>
                <a:cs typeface="Times New Roman" panose="02020603050405020304" pitchFamily="18" charset="0"/>
              </a:rPr>
              <a:t> </a:t>
            </a:r>
            <a:r>
              <a:rPr lang="en-US" sz="600" dirty="0">
                <a:effectLst/>
                <a:latin typeface="Roboto Light" panose="02000000000000000000" pitchFamily="2" charset="0"/>
                <a:ea typeface="Calibri" panose="020F0502020204030204" pitchFamily="34" charset="0"/>
                <a:cs typeface="Times New Roman" panose="02020603050405020304" pitchFamily="18" charset="0"/>
              </a:rPr>
              <a:t>on behalf of Premera Blue Cross Blue Shield of Alaska.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FC13A7F5-4933-7036-D61C-DF9CD9A42023}"/>
              </a:ext>
            </a:extLst>
          </p:cNvPr>
          <p:cNvPicPr preferRelativeResize="0">
            <a:picLocks/>
          </p:cNvPicPr>
          <p:nvPr/>
        </p:nvPicPr>
        <p:blipFill>
          <a:blip r:embed="rId3"/>
          <a:srcRect t="2187" b="2187"/>
          <a:stretch/>
        </p:blipFill>
        <p:spPr>
          <a:xfrm>
            <a:off x="5870448" y="-5214"/>
            <a:ext cx="3273552" cy="4699130"/>
          </a:xfrm>
          <a:prstGeom prst="rect">
            <a:avLst/>
          </a:prstGeom>
        </p:spPr>
      </p:pic>
      <p:sp>
        <p:nvSpPr>
          <p:cNvPr id="7" name="TextBox 6">
            <a:extLst>
              <a:ext uri="{FF2B5EF4-FFF2-40B4-BE49-F238E27FC236}">
                <a16:creationId xmlns:a16="http://schemas.microsoft.com/office/drawing/2014/main" id="{26E3E3F3-8B61-A684-9361-A8C466508FE0}"/>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Join now and take control of diabetes at </a:t>
            </a:r>
            <a:r>
              <a:rPr lang="en-US" altLang="en-US" sz="1600" b="1" dirty="0" err="1">
                <a:solidFill>
                  <a:srgbClr val="0085CA"/>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TeladocHealth</a:t>
            </a:r>
            <a:r>
              <a:rPr lang="en-US" altLang="en-US" sz="1600" b="1" dirty="0">
                <a:solidFill>
                  <a:srgbClr val="0085CA"/>
                </a:solidFill>
                <a:latin typeface="+mn-lt"/>
                <a:ea typeface="Roboto"/>
                <a:cs typeface="Calibri" panose="020F0502020204030204" pitchFamily="34" charset="0"/>
              </a:rPr>
              <a:t>.</a:t>
            </a:r>
            <a:endParaRPr lang="en-US" altLang="en-US" sz="1051" b="1" dirty="0">
              <a:solidFill>
                <a:srgbClr val="0085CA"/>
              </a:solidFill>
              <a:latin typeface="+mn-lt"/>
              <a:ea typeface="Roboto"/>
              <a:cs typeface="Calibri" panose="020F0502020204030204" pitchFamily="34" charset="0"/>
            </a:endParaRPr>
          </a:p>
        </p:txBody>
      </p:sp>
    </p:spTree>
    <p:extLst>
      <p:ext uri="{BB962C8B-B14F-4D97-AF65-F5344CB8AC3E}">
        <p14:creationId xmlns:p14="http://schemas.microsoft.com/office/powerpoint/2010/main" val="2137487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B66EDB4-1456-3145-82A2-829E1D433EEC}"/>
              </a:ext>
            </a:extLst>
          </p:cNvPr>
          <p:cNvSpPr txBox="1">
            <a:spLocks noGrp="1"/>
          </p:cNvSpPr>
          <p:nvPr>
            <p:ph type="body" sz="quarter" idx="11"/>
          </p:nvPr>
        </p:nvSpPr>
        <p:spPr>
          <a:xfrm>
            <a:off x="490486" y="775115"/>
            <a:ext cx="5283200" cy="3410164"/>
          </a:xfrm>
          <a:prstGeom prst="rect">
            <a:avLst/>
          </a:prstGeom>
          <a:noFill/>
        </p:spPr>
        <p:txBody>
          <a:bodyPr wrap="square" lIns="0">
            <a:spAutoFit/>
          </a:bodyPr>
          <a:lstStyle/>
          <a:p>
            <a:pPr marL="0" indent="0">
              <a:buNone/>
              <a:defRPr/>
            </a:pPr>
            <a:r>
              <a:rPr lang="en-US" dirty="0">
                <a:solidFill>
                  <a:srgbClr val="0085CA"/>
                </a:solidFill>
                <a:latin typeface="Calibri Light" panose="020F0302020204030204" pitchFamily="34" charset="0"/>
                <a:ea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Teladoc Health </a:t>
            </a:r>
            <a:r>
              <a:rPr lang="en-US" dirty="0">
                <a:latin typeface="Calibri Light" panose="020F0302020204030204" pitchFamily="34" charset="0"/>
                <a:ea typeface="Calibri Light" panose="020F0302020204030204" pitchFamily="34" charset="0"/>
                <a:cs typeface="Calibri Light" panose="020F0302020204030204" pitchFamily="34" charset="0"/>
              </a:rPr>
              <a:t>is a personalized program to help you reach your health goals. Your plan covers the cost of the program, it’s completely free to you. </a:t>
            </a:r>
          </a:p>
          <a:p>
            <a:pPr marL="0" indent="0">
              <a:buNone/>
              <a:defRPr/>
            </a:pPr>
            <a:endParaRPr lang="en-US" dirty="0">
              <a:latin typeface="+mj-lt"/>
              <a:ea typeface="Roboto Light" panose="02000000000000000000" pitchFamily="2" charset="0"/>
              <a:cs typeface="Calibri Light" panose="020F0302020204030204" pitchFamily="34" charset="0"/>
            </a:endParaRPr>
          </a:p>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When you join, you’ll get: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An advanced smart scale and app</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Unlimited one-on-one expert coaching</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Guidance on creating health habits that last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All-in-one weight, activity and food tracking</a:t>
            </a:r>
            <a:endParaRPr lang="en-US" dirty="0">
              <a:latin typeface="+mj-lt"/>
              <a:ea typeface="Roboto Light" panose="02000000000000000000" pitchFamily="2" charset="0"/>
              <a:cs typeface="Calibri Light" panose="020F0302020204030204" pitchFamily="34" charset="0"/>
            </a:endParaRP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4" name="Rectangle 3">
            <a:extLst>
              <a:ext uri="{FF2B5EF4-FFF2-40B4-BE49-F238E27FC236}">
                <a16:creationId xmlns:a16="http://schemas.microsoft.com/office/drawing/2014/main" id="{8B67B4FA-3F11-A7EB-2F25-8C07325313CD}"/>
              </a:ext>
            </a:extLst>
          </p:cNvPr>
          <p:cNvSpPr>
            <a:spLocks noChangeArrowheads="1"/>
          </p:cNvSpPr>
          <p:nvPr/>
        </p:nvSpPr>
        <p:spPr bwMode="auto">
          <a:xfrm>
            <a:off x="398939" y="4146485"/>
            <a:ext cx="5467278" cy="230832"/>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Roboto Light" panose="02000000000000000000" pitchFamily="2" charset="0"/>
                <a:ea typeface="Calibri" panose="020F0502020204030204" pitchFamily="34" charset="0"/>
                <a:cs typeface="Times New Roman" panose="02020603050405020304" pitchFamily="18" charset="0"/>
              </a:rPr>
              <a:t>Livongo is an independent company that provides virtual medical care services.</a:t>
            </a:r>
            <a:r>
              <a:rPr lang="en-US" sz="600" dirty="0">
                <a:latin typeface="Calibri" panose="020F0502020204030204" pitchFamily="34" charset="0"/>
                <a:ea typeface="Calibri" panose="020F0502020204030204" pitchFamily="34" charset="0"/>
                <a:cs typeface="Times New Roman" panose="02020603050405020304" pitchFamily="18" charset="0"/>
              </a:rPr>
              <a:t> </a:t>
            </a:r>
            <a:r>
              <a:rPr lang="en-US" sz="600" dirty="0">
                <a:effectLst/>
                <a:latin typeface="Roboto Light" panose="02000000000000000000" pitchFamily="2" charset="0"/>
                <a:ea typeface="Calibri" panose="020F0502020204030204" pitchFamily="34" charset="0"/>
                <a:cs typeface="Times New Roman" panose="02020603050405020304" pitchFamily="18" charset="0"/>
              </a:rPr>
              <a:t>on behalf of Premera Blue Cross Blue Shield of Alaska.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E59FFF4C-C554-4C2B-4250-2FF6E92950D9}"/>
              </a:ext>
            </a:extLst>
          </p:cNvPr>
          <p:cNvPicPr preferRelativeResize="0">
            <a:picLocks/>
          </p:cNvPicPr>
          <p:nvPr/>
        </p:nvPicPr>
        <p:blipFill rotWithShape="1">
          <a:blip r:embed="rId3"/>
          <a:srcRect l="33252" r="20270"/>
          <a:stretch/>
        </p:blipFill>
        <p:spPr>
          <a:xfrm>
            <a:off x="5870448" y="0"/>
            <a:ext cx="3273552" cy="4699130"/>
          </a:xfrm>
          <a:prstGeom prst="rect">
            <a:avLst/>
          </a:prstGeom>
        </p:spPr>
      </p:pic>
      <p:sp>
        <p:nvSpPr>
          <p:cNvPr id="6" name="TextBox 6">
            <a:extLst>
              <a:ext uri="{FF2B5EF4-FFF2-40B4-BE49-F238E27FC236}">
                <a16:creationId xmlns:a16="http://schemas.microsoft.com/office/drawing/2014/main" id="{EDD42D77-BE53-219D-6841-6B07B26C255D}"/>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Take control of your health, join now at </a:t>
            </a:r>
            <a:r>
              <a:rPr lang="en-US" altLang="en-US" sz="1600" b="1" dirty="0" err="1">
                <a:solidFill>
                  <a:srgbClr val="0085CA"/>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TeladocHealth</a:t>
            </a:r>
            <a:r>
              <a:rPr lang="en-US" altLang="en-US" sz="1600" b="1" dirty="0">
                <a:solidFill>
                  <a:srgbClr val="0085CA"/>
                </a:solidFill>
                <a:latin typeface="+mn-lt"/>
                <a:ea typeface="Roboto"/>
                <a:cs typeface="Calibri" panose="020F0502020204030204" pitchFamily="34" charset="0"/>
              </a:rPr>
              <a:t>.</a:t>
            </a:r>
            <a:endParaRPr lang="en-US" altLang="en-US" sz="1051" b="1" dirty="0">
              <a:solidFill>
                <a:schemeClr val="tx2"/>
              </a:solidFill>
              <a:latin typeface="+mn-lt"/>
              <a:ea typeface="Roboto"/>
              <a:cs typeface="Calibri" panose="020F0502020204030204" pitchFamily="34" charset="0"/>
            </a:endParaRPr>
          </a:p>
        </p:txBody>
      </p:sp>
      <p:sp>
        <p:nvSpPr>
          <p:cNvPr id="12" name="TextBox 11">
            <a:extLst>
              <a:ext uri="{FF2B5EF4-FFF2-40B4-BE49-F238E27FC236}">
                <a16:creationId xmlns:a16="http://schemas.microsoft.com/office/drawing/2014/main" id="{10B84951-5733-170A-F3E6-A8249547F124}"/>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DIABETES MANAGEMENT PROGRAM</a:t>
            </a:r>
          </a:p>
        </p:txBody>
      </p:sp>
      <p:sp>
        <p:nvSpPr>
          <p:cNvPr id="13" name="Text Placeholder 1">
            <a:extLst>
              <a:ext uri="{FF2B5EF4-FFF2-40B4-BE49-F238E27FC236}">
                <a16:creationId xmlns:a16="http://schemas.microsoft.com/office/drawing/2014/main" id="{E4FA92AC-0C92-591A-5D97-E028C5BB6312}"/>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Teladoc Health</a:t>
            </a:r>
          </a:p>
        </p:txBody>
      </p:sp>
    </p:spTree>
    <p:extLst>
      <p:ext uri="{BB962C8B-B14F-4D97-AF65-F5344CB8AC3E}">
        <p14:creationId xmlns:p14="http://schemas.microsoft.com/office/powerpoint/2010/main" val="1853740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ED710-F335-E452-E237-2AC85AD50159}"/>
              </a:ext>
            </a:extLst>
          </p:cNvPr>
          <p:cNvPicPr>
            <a:picLocks noChangeAspect="1"/>
          </p:cNvPicPr>
          <p:nvPr/>
        </p:nvPicPr>
        <p:blipFill rotWithShape="1">
          <a:blip r:embed="rId2"/>
          <a:srcRect l="52860"/>
          <a:stretch/>
        </p:blipFill>
        <p:spPr>
          <a:xfrm>
            <a:off x="5806972" y="0"/>
            <a:ext cx="3325730" cy="4699747"/>
          </a:xfrm>
          <a:prstGeom prst="rect">
            <a:avLst/>
          </a:prstGeom>
        </p:spPr>
      </p:pic>
      <p:sp>
        <p:nvSpPr>
          <p:cNvPr id="7" name="Text Placeholder 6">
            <a:extLst>
              <a:ext uri="{FF2B5EF4-FFF2-40B4-BE49-F238E27FC236}">
                <a16:creationId xmlns:a16="http://schemas.microsoft.com/office/drawing/2014/main" id="{B87F6088-641C-0B6C-FB9C-0D41A3406A00}"/>
              </a:ext>
            </a:extLst>
          </p:cNvPr>
          <p:cNvSpPr txBox="1">
            <a:spLocks noGrp="1"/>
          </p:cNvSpPr>
          <p:nvPr>
            <p:ph type="body" sz="quarter" idx="11"/>
          </p:nvPr>
        </p:nvSpPr>
        <p:spPr>
          <a:xfrm>
            <a:off x="490486" y="775115"/>
            <a:ext cx="5283200" cy="3410164"/>
          </a:xfrm>
          <a:prstGeom prst="rect">
            <a:avLst/>
          </a:prstGeom>
          <a:noFill/>
        </p:spPr>
        <p:txBody>
          <a:bodyPr wrap="square" lIns="0">
            <a:spAutoFit/>
          </a:bodyPr>
          <a:lstStyle/>
          <a:p>
            <a:pPr marL="0" indent="0">
              <a:buNone/>
              <a:defRPr/>
            </a:pPr>
            <a:r>
              <a:rPr lang="en-US" dirty="0">
                <a:solidFill>
                  <a:srgbClr val="0085CA"/>
                </a:solidFill>
                <a:latin typeface="Calibri Light" panose="020F0302020204030204" pitchFamily="34" charset="0"/>
                <a:ea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Teladoc Health </a:t>
            </a:r>
            <a:r>
              <a:rPr lang="en-US" dirty="0">
                <a:latin typeface="Calibri Light" panose="020F0302020204030204" pitchFamily="34" charset="0"/>
                <a:ea typeface="Calibri Light" panose="020F0302020204030204" pitchFamily="34" charset="0"/>
                <a:cs typeface="Calibri Light" panose="020F0302020204030204" pitchFamily="34" charset="0"/>
              </a:rPr>
              <a:t>is a personalized program to help you reach your health goals. Your plan covers the cost of the program, it’s completely free to you. </a:t>
            </a:r>
          </a:p>
          <a:p>
            <a:pPr marL="0" indent="0">
              <a:buNone/>
              <a:defRPr/>
            </a:pPr>
            <a:endParaRPr lang="en-US" dirty="0">
              <a:latin typeface="+mj-lt"/>
              <a:ea typeface="Roboto Light" panose="02000000000000000000" pitchFamily="2" charset="0"/>
              <a:cs typeface="Calibri Light" panose="020F0302020204030204" pitchFamily="34" charset="0"/>
            </a:endParaRPr>
          </a:p>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When you join, you’ll get: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An advanced smart scale and app</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Unlimited one-on-one expert coaching</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Guidance on creating health habits that last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All-in-one weight, activity and food tracking</a:t>
            </a:r>
            <a:endParaRPr lang="en-US" dirty="0">
              <a:latin typeface="+mj-lt"/>
              <a:ea typeface="Roboto Light" panose="02000000000000000000" pitchFamily="2" charset="0"/>
              <a:cs typeface="Calibri Light" panose="020F0302020204030204" pitchFamily="34" charset="0"/>
            </a:endParaRP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5" name="Rectangle 4">
            <a:extLst>
              <a:ext uri="{FF2B5EF4-FFF2-40B4-BE49-F238E27FC236}">
                <a16:creationId xmlns:a16="http://schemas.microsoft.com/office/drawing/2014/main" id="{FAED28CD-B559-4C4B-0683-4B7D82F8501F}"/>
              </a:ext>
            </a:extLst>
          </p:cNvPr>
          <p:cNvSpPr>
            <a:spLocks noChangeArrowheads="1"/>
          </p:cNvSpPr>
          <p:nvPr/>
        </p:nvSpPr>
        <p:spPr bwMode="auto">
          <a:xfrm>
            <a:off x="398939" y="4146485"/>
            <a:ext cx="5467278" cy="230832"/>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Roboto Light" panose="02000000000000000000" pitchFamily="2" charset="0"/>
                <a:ea typeface="Calibri" panose="020F0502020204030204" pitchFamily="34" charset="0"/>
                <a:cs typeface="Times New Roman" panose="02020603050405020304" pitchFamily="18" charset="0"/>
              </a:rPr>
              <a:t>Livongo is an independent company that provides virtual medical care services</a:t>
            </a:r>
            <a:r>
              <a:rPr lang="en-US" sz="600" dirty="0">
                <a:latin typeface="Roboto Light" panose="02000000000000000000" pitchFamily="2" charset="0"/>
                <a:ea typeface="Calibri" panose="020F0502020204030204" pitchFamily="34" charset="0"/>
                <a:cs typeface="Times New Roman" panose="02020603050405020304" pitchFamily="18" charset="0"/>
              </a:rPr>
              <a:t> </a:t>
            </a:r>
            <a:r>
              <a:rPr lang="en-US" sz="600" dirty="0">
                <a:effectLst/>
                <a:latin typeface="Roboto Light" panose="02000000000000000000" pitchFamily="2" charset="0"/>
                <a:ea typeface="Calibri" panose="020F0502020204030204" pitchFamily="34" charset="0"/>
                <a:cs typeface="Times New Roman" panose="02020603050405020304" pitchFamily="18" charset="0"/>
              </a:rPr>
              <a:t>on behalf of Premera Blue Cross.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sp>
        <p:nvSpPr>
          <p:cNvPr id="9" name="TextBox 6">
            <a:extLst>
              <a:ext uri="{FF2B5EF4-FFF2-40B4-BE49-F238E27FC236}">
                <a16:creationId xmlns:a16="http://schemas.microsoft.com/office/drawing/2014/main" id="{BE9E906C-F422-560C-79D4-1799FC5F88F2}"/>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Take control of your health, join now at </a:t>
            </a:r>
            <a:r>
              <a:rPr lang="en-US" altLang="en-US" sz="1600" b="1" dirty="0" err="1">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TeladocHealth</a:t>
            </a:r>
            <a:r>
              <a:rPr lang="en-US" altLang="en-US" sz="1600" b="1" dirty="0">
                <a:solidFill>
                  <a:srgbClr val="0085CA"/>
                </a:solidFill>
                <a:latin typeface="+mn-lt"/>
                <a:ea typeface="Roboto"/>
                <a:cs typeface="Calibri" panose="020F0502020204030204" pitchFamily="34" charset="0"/>
              </a:rPr>
              <a:t>.</a:t>
            </a:r>
            <a:endParaRPr lang="en-US" altLang="en-US" sz="1051" b="1" dirty="0">
              <a:solidFill>
                <a:schemeClr val="tx2"/>
              </a:solidFill>
              <a:latin typeface="+mn-lt"/>
              <a:ea typeface="Roboto"/>
              <a:cs typeface="Calibri" panose="020F0502020204030204" pitchFamily="34" charset="0"/>
            </a:endParaRPr>
          </a:p>
        </p:txBody>
      </p:sp>
      <p:sp>
        <p:nvSpPr>
          <p:cNvPr id="6" name="TextBox 5">
            <a:extLst>
              <a:ext uri="{FF2B5EF4-FFF2-40B4-BE49-F238E27FC236}">
                <a16:creationId xmlns:a16="http://schemas.microsoft.com/office/drawing/2014/main" id="{39342D07-64BC-18C1-1AB3-68ACF5C98CBE}"/>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WEIGHT MANAGEMENT PROGRAM</a:t>
            </a:r>
          </a:p>
        </p:txBody>
      </p:sp>
      <p:pic>
        <p:nvPicPr>
          <p:cNvPr id="8" name="Picture 7">
            <a:extLst>
              <a:ext uri="{FF2B5EF4-FFF2-40B4-BE49-F238E27FC236}">
                <a16:creationId xmlns:a16="http://schemas.microsoft.com/office/drawing/2014/main" id="{00ECC114-1F0B-99B9-041D-C69C5F0A3772}"/>
              </a:ext>
            </a:extLst>
          </p:cNvPr>
          <p:cNvPicPr>
            <a:picLocks noChangeAspect="1"/>
          </p:cNvPicPr>
          <p:nvPr/>
        </p:nvPicPr>
        <p:blipFill>
          <a:blip r:embed="rId5"/>
          <a:stretch>
            <a:fillRect/>
          </a:stretch>
        </p:blipFill>
        <p:spPr>
          <a:xfrm>
            <a:off x="7353300" y="4695825"/>
            <a:ext cx="1790700" cy="447675"/>
          </a:xfrm>
          <a:prstGeom prst="rect">
            <a:avLst/>
          </a:prstGeom>
        </p:spPr>
      </p:pic>
      <p:sp>
        <p:nvSpPr>
          <p:cNvPr id="11" name="Text Placeholder 1">
            <a:extLst>
              <a:ext uri="{FF2B5EF4-FFF2-40B4-BE49-F238E27FC236}">
                <a16:creationId xmlns:a16="http://schemas.microsoft.com/office/drawing/2014/main" id="{55DDB593-21BE-8E32-036C-B20A54F2B29B}"/>
              </a:ext>
            </a:extLst>
          </p:cNvPr>
          <p:cNvSpPr>
            <a:spLocks noGrp="1"/>
          </p:cNvSpPr>
          <p:nvPr>
            <p:ph type="body" sz="quarter" idx="10"/>
          </p:nvPr>
        </p:nvSpPr>
        <p:spPr>
          <a:xfrm>
            <a:off x="457200" y="0"/>
            <a:ext cx="8494713" cy="774700"/>
          </a:xfrm>
        </p:spPr>
        <p:txBody>
          <a:bodyPr/>
          <a:lstStyle/>
          <a:p>
            <a:r>
              <a:rPr lang="en-US" dirty="0">
                <a:latin typeface="Times New Roman" panose="02020603050405020304" pitchFamily="18" charset="0"/>
                <a:cs typeface="Times New Roman" panose="02020603050405020304" pitchFamily="18" charset="0"/>
              </a:rPr>
              <a:t>Teladoc Health</a:t>
            </a:r>
          </a:p>
        </p:txBody>
      </p:sp>
    </p:spTree>
    <p:extLst>
      <p:ext uri="{BB962C8B-B14F-4D97-AF65-F5344CB8AC3E}">
        <p14:creationId xmlns:p14="http://schemas.microsoft.com/office/powerpoint/2010/main" val="123049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2A1652E-9463-0349-5B17-26EDA99BFADC}"/>
              </a:ext>
            </a:extLst>
          </p:cNvPr>
          <p:cNvSpPr>
            <a:spLocks noGrp="1"/>
          </p:cNvSpPr>
          <p:nvPr>
            <p:ph type="body" sz="quarter" idx="10"/>
          </p:nvPr>
        </p:nvSpPr>
        <p:spPr>
          <a:xfrm>
            <a:off x="457200" y="0"/>
            <a:ext cx="8494713" cy="774700"/>
          </a:xfrm>
        </p:spPr>
        <p:txBody>
          <a:bodyPr/>
          <a:lstStyle/>
          <a:p>
            <a:r>
              <a:rPr lang="en-US" dirty="0">
                <a:latin typeface="Times New Roman" panose="02020603050405020304" pitchFamily="18" charset="0"/>
                <a:cs typeface="Times New Roman" panose="02020603050405020304" pitchFamily="18" charset="0"/>
              </a:rPr>
              <a:t>Healthcare for all your ages and stages</a:t>
            </a:r>
          </a:p>
        </p:txBody>
      </p:sp>
      <p:sp>
        <p:nvSpPr>
          <p:cNvPr id="4" name="Text Placeholder 5">
            <a:extLst>
              <a:ext uri="{FF2B5EF4-FFF2-40B4-BE49-F238E27FC236}">
                <a16:creationId xmlns:a16="http://schemas.microsoft.com/office/drawing/2014/main" id="{D13863EA-238C-8C02-AEC3-8C623BA553F4}"/>
              </a:ext>
            </a:extLst>
          </p:cNvPr>
          <p:cNvSpPr>
            <a:spLocks noGrp="1"/>
          </p:cNvSpPr>
          <p:nvPr>
            <p:ph type="body" sz="quarter" idx="12"/>
          </p:nvPr>
        </p:nvSpPr>
        <p:spPr>
          <a:xfrm>
            <a:off x="457200" y="774700"/>
            <a:ext cx="8229600" cy="292100"/>
          </a:xfrm>
        </p:spPr>
        <p:txBody>
          <a:bodyPr>
            <a:noAutofit/>
          </a:bodyPr>
          <a:lstStyle/>
          <a:p>
            <a:r>
              <a:rPr lang="en-US" altLang="en-US" dirty="0">
                <a:latin typeface="+mj-lt"/>
                <a:ea typeface="Roboto" panose="02000000000000000000" pitchFamily="2" charset="0"/>
                <a:cs typeface="Calibri Light" panose="020F0302020204030204" pitchFamily="34" charset="0"/>
              </a:rPr>
              <a:t>Life is full of meaningful moments and milestones</a:t>
            </a:r>
          </a:p>
          <a:p>
            <a:endParaRPr lang="en-US" dirty="0">
              <a:latin typeface="+mj-lt"/>
            </a:endParaRPr>
          </a:p>
        </p:txBody>
      </p:sp>
      <p:sp>
        <p:nvSpPr>
          <p:cNvPr id="7" name="Text Placeholder 4">
            <a:extLst>
              <a:ext uri="{FF2B5EF4-FFF2-40B4-BE49-F238E27FC236}">
                <a16:creationId xmlns:a16="http://schemas.microsoft.com/office/drawing/2014/main" id="{13EB8EC3-BE12-D4DB-FE8E-13A0FCCD3166}"/>
              </a:ext>
            </a:extLst>
          </p:cNvPr>
          <p:cNvSpPr>
            <a:spLocks noGrp="1"/>
          </p:cNvSpPr>
          <p:nvPr>
            <p:ph type="body" sz="quarter" idx="11"/>
          </p:nvPr>
        </p:nvSpPr>
        <p:spPr>
          <a:xfrm>
            <a:off x="457199" y="1147476"/>
            <a:ext cx="5359209" cy="2405063"/>
          </a:xfrm>
        </p:spPr>
        <p:txBody>
          <a:bodyPr/>
          <a:lstStyle/>
          <a:p>
            <a:pPr marL="0" indent="0" eaLnBrk="1" hangingPunct="1">
              <a:spcBef>
                <a:spcPts val="0"/>
              </a:spcBef>
              <a:spcAft>
                <a:spcPts val="0"/>
              </a:spcAft>
              <a:buSzPct val="75000"/>
              <a:buNone/>
              <a:defRPr/>
            </a:pPr>
            <a:r>
              <a:rPr lang="en-US" altLang="en-US" dirty="0">
                <a:latin typeface="Calibri Light" panose="020F0302020204030204" pitchFamily="34" charset="0"/>
                <a:cs typeface="Calibri Light" panose="020F0302020204030204" pitchFamily="34" charset="0"/>
              </a:rPr>
              <a:t>When those moments include a change to your </a:t>
            </a:r>
            <a:r>
              <a:rPr lang="en-US" altLang="en-US" b="1" dirty="0">
                <a:latin typeface="+mj-lt"/>
                <a:cs typeface="Calibri Light" panose="020F0302020204030204" pitchFamily="34" charset="0"/>
              </a:rPr>
              <a:t>health</a:t>
            </a:r>
            <a:r>
              <a:rPr lang="en-US" altLang="en-US" dirty="0">
                <a:latin typeface="Calibri Light" panose="020F0302020204030204" pitchFamily="34" charset="0"/>
                <a:cs typeface="Calibri Light" panose="020F0302020204030204" pitchFamily="34" charset="0"/>
              </a:rPr>
              <a:t> needs, you’ll be </a:t>
            </a:r>
            <a:r>
              <a:rPr lang="en-US" altLang="en-US" b="1" dirty="0">
                <a:latin typeface="+mj-lt"/>
                <a:cs typeface="Calibri Light" panose="020F0302020204030204" pitchFamily="34" charset="0"/>
              </a:rPr>
              <a:t>prepared</a:t>
            </a:r>
            <a:r>
              <a:rPr lang="en-US" altLang="en-US" dirty="0">
                <a:latin typeface="Calibri Light" panose="020F0302020204030204" pitchFamily="34" charset="0"/>
                <a:cs typeface="Calibri Light" panose="020F0302020204030204" pitchFamily="34" charset="0"/>
              </a:rPr>
              <a:t> for whatever life brings with an award-winning health plan in your corner. You can be </a:t>
            </a:r>
            <a:r>
              <a:rPr lang="en-US" altLang="en-US" b="1" dirty="0">
                <a:latin typeface="+mj-lt"/>
                <a:cs typeface="Calibri Light" panose="020F0302020204030204" pitchFamily="34" charset="0"/>
              </a:rPr>
              <a:t>confident</a:t>
            </a:r>
            <a:r>
              <a:rPr lang="en-US" altLang="en-US" dirty="0">
                <a:latin typeface="Calibri Light" panose="020F0302020204030204" pitchFamily="34" charset="0"/>
                <a:cs typeface="Calibri Light" panose="020F0302020204030204" pitchFamily="34" charset="0"/>
              </a:rPr>
              <a:t> knowing you have access to </a:t>
            </a:r>
            <a:r>
              <a:rPr lang="en-US" altLang="en-US" b="1" dirty="0">
                <a:latin typeface="+mj-lt"/>
                <a:cs typeface="Calibri Light" panose="020F0302020204030204" pitchFamily="34" charset="0"/>
              </a:rPr>
              <a:t>quality</a:t>
            </a:r>
            <a:r>
              <a:rPr lang="en-US" altLang="en-US" b="1" dirty="0">
                <a:latin typeface="Calibri Light" panose="020F0302020204030204" pitchFamily="34" charset="0"/>
                <a:cs typeface="Calibri Light" panose="020F0302020204030204" pitchFamily="34" charset="0"/>
              </a:rPr>
              <a:t> </a:t>
            </a:r>
            <a:r>
              <a:rPr lang="en-US" altLang="en-US" dirty="0">
                <a:latin typeface="Calibri Light" panose="020F0302020204030204" pitchFamily="34" charset="0"/>
                <a:cs typeface="Calibri Light" panose="020F0302020204030204" pitchFamily="34" charset="0"/>
              </a:rPr>
              <a:t>care and plenty of ways to find it.</a:t>
            </a:r>
          </a:p>
          <a:p>
            <a:pPr marL="0" indent="0" eaLnBrk="1" hangingPunct="1">
              <a:spcBef>
                <a:spcPts val="0"/>
              </a:spcBef>
              <a:spcAft>
                <a:spcPts val="0"/>
              </a:spcAft>
              <a:buSzPct val="75000"/>
              <a:buNone/>
              <a:defRPr/>
            </a:pPr>
            <a:endParaRPr lang="en-US" altLang="en-US" sz="1200" dirty="0">
              <a:latin typeface="Calibri Light" panose="020F0302020204030204" pitchFamily="34" charset="0"/>
              <a:cs typeface="Calibri Light" panose="020F0302020204030204" pitchFamily="34" charset="0"/>
            </a:endParaRPr>
          </a:p>
          <a:p>
            <a:pPr marL="0" indent="0" eaLnBrk="1" hangingPunct="1">
              <a:spcBef>
                <a:spcPts val="0"/>
              </a:spcBef>
              <a:spcAft>
                <a:spcPts val="0"/>
              </a:spcAft>
              <a:buSzPct val="75000"/>
              <a:buNone/>
              <a:defRPr/>
            </a:pPr>
            <a:r>
              <a:rPr lang="en-US" altLang="en-US" dirty="0">
                <a:latin typeface="Calibri Light" panose="020F0302020204030204" pitchFamily="34" charset="0"/>
                <a:cs typeface="Calibri Light" panose="020F0302020204030204" pitchFamily="34" charset="0"/>
              </a:rPr>
              <a:t>When your needs do change, you can feel secure knowing you chose </a:t>
            </a:r>
            <a:r>
              <a:rPr lang="en-US" altLang="en-US" b="1" dirty="0">
                <a:latin typeface="+mj-lt"/>
                <a:cs typeface="Calibri Light" panose="020F0302020204030204" pitchFamily="34" charset="0"/>
              </a:rPr>
              <a:t>the right health plan to serve you best at all stages of your life</a:t>
            </a:r>
            <a:r>
              <a:rPr lang="en-US" altLang="en-US" dirty="0">
                <a:latin typeface="Calibri Light" panose="020F0302020204030204" pitchFamily="34" charset="0"/>
                <a:cs typeface="Calibri Light" panose="020F0302020204030204" pitchFamily="34" charset="0"/>
              </a:rPr>
              <a:t>.</a:t>
            </a:r>
          </a:p>
          <a:p>
            <a:pPr marL="0" indent="0" eaLnBrk="1" hangingPunct="1">
              <a:spcBef>
                <a:spcPts val="0"/>
              </a:spcBef>
              <a:spcAft>
                <a:spcPts val="0"/>
              </a:spcAft>
              <a:buSzPct val="75000"/>
              <a:buNone/>
              <a:defRPr/>
            </a:pPr>
            <a:endParaRPr lang="en-US" altLang="en-US" sz="1200" dirty="0">
              <a:latin typeface="Calibri Light" panose="020F0302020204030204" pitchFamily="34" charset="0"/>
              <a:cs typeface="Calibri Light" panose="020F0302020204030204" pitchFamily="34" charset="0"/>
            </a:endParaRPr>
          </a:p>
          <a:p>
            <a:pPr marL="0" indent="0" eaLnBrk="1" hangingPunct="1">
              <a:spcBef>
                <a:spcPts val="0"/>
              </a:spcBef>
              <a:spcAft>
                <a:spcPts val="0"/>
              </a:spcAft>
              <a:buSzPct val="75000"/>
              <a:buNone/>
              <a:defRPr/>
            </a:pPr>
            <a:r>
              <a:rPr lang="en-US" altLang="en-US" dirty="0">
                <a:latin typeface="Calibri Light" panose="020F0302020204030204" pitchFamily="34" charset="0"/>
                <a:cs typeface="Calibri Light" panose="020F0302020204030204" pitchFamily="34" charset="0"/>
              </a:rPr>
              <a:t>Every day we aim to improve customers’ lives by making healthcare work better. We’re Premera Blue Cross Blue Shield of Alaska.</a:t>
            </a:r>
          </a:p>
        </p:txBody>
      </p:sp>
      <p:pic>
        <p:nvPicPr>
          <p:cNvPr id="8" name="Picture 7">
            <a:extLst>
              <a:ext uri="{FF2B5EF4-FFF2-40B4-BE49-F238E27FC236}">
                <a16:creationId xmlns:a16="http://schemas.microsoft.com/office/drawing/2014/main" id="{13065973-D775-A022-7B3D-0BFD114F9D5E}"/>
              </a:ext>
            </a:extLst>
          </p:cNvPr>
          <p:cNvPicPr preferRelativeResize="0">
            <a:picLocks/>
          </p:cNvPicPr>
          <p:nvPr/>
        </p:nvPicPr>
        <p:blipFill rotWithShape="1">
          <a:blip r:embed="rId2"/>
          <a:srcRect l="17729" r="35873"/>
          <a:stretch/>
        </p:blipFill>
        <p:spPr>
          <a:xfrm>
            <a:off x="5870448" y="0"/>
            <a:ext cx="3273552" cy="4700016"/>
          </a:xfrm>
          <a:prstGeom prst="rect">
            <a:avLst/>
          </a:prstGeom>
        </p:spPr>
      </p:pic>
      <p:sp>
        <p:nvSpPr>
          <p:cNvPr id="11" name="TextBox 6">
            <a:extLst>
              <a:ext uri="{FF2B5EF4-FFF2-40B4-BE49-F238E27FC236}">
                <a16:creationId xmlns:a16="http://schemas.microsoft.com/office/drawing/2014/main" id="{8D823DBA-1DB7-201D-C43C-E996039EF70E}"/>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0" fontAlgn="base" latinLnBrk="0" hangingPunct="0">
              <a:lnSpc>
                <a:spcPct val="100000"/>
              </a:lnSpc>
              <a:spcBef>
                <a:spcPct val="20000"/>
              </a:spcBef>
              <a:spcAft>
                <a:spcPct val="0"/>
              </a:spcAft>
              <a:buClrTx/>
              <a:buSzTx/>
              <a:buFont typeface="Arial" panose="020B0604020202020204" pitchFamily="34" charset="0"/>
              <a:buNone/>
              <a:tabLst/>
              <a:defRPr/>
            </a:pPr>
            <a:r>
              <a:rPr lang="en-US" altLang="en-US" sz="1600" b="1" kern="0" dirty="0">
                <a:solidFill>
                  <a:schemeClr val="tx2"/>
                </a:solidFill>
                <a:latin typeface="Calibri"/>
                <a:ea typeface="Roboto" panose="02000000000000000000" pitchFamily="2" charset="0"/>
                <a:cs typeface="Calibri" panose="020F0502020204030204" pitchFamily="34" charset="0"/>
                <a:hlinkClick r:id="rId3">
                  <a:extLst>
                    <a:ext uri="{A12FA001-AC4F-418D-AE19-62706E023703}">
                      <ahyp:hlinkClr xmlns:ahyp="http://schemas.microsoft.com/office/drawing/2018/hyperlinkcolor" val="tx"/>
                    </a:ext>
                  </a:extLst>
                </a:hlinkClick>
              </a:rPr>
              <a:t>See how we show up for our communities at premera.com</a:t>
            </a:r>
            <a:endParaRPr kumimoji="0" lang="en-US" altLang="en-US" sz="1600" b="1" i="0" u="none" strike="noStrike" kern="0" cap="none" spc="0" normalizeH="0" baseline="0" noProof="0" dirty="0">
              <a:ln>
                <a:noFill/>
              </a:ln>
              <a:solidFill>
                <a:schemeClr val="tx2"/>
              </a:solidFill>
              <a:effectLst/>
              <a:uLnTx/>
              <a:uFillTx/>
              <a:latin typeface="Calibri"/>
              <a:ea typeface="Roboto" panose="02000000000000000000" pitchFamily="2" charset="0"/>
              <a:cs typeface="Calibri" panose="020F0502020204030204" pitchFamily="34" charset="0"/>
            </a:endParaRPr>
          </a:p>
        </p:txBody>
      </p:sp>
      <p:pic>
        <p:nvPicPr>
          <p:cNvPr id="15" name="Picture 14">
            <a:extLst>
              <a:ext uri="{FF2B5EF4-FFF2-40B4-BE49-F238E27FC236}">
                <a16:creationId xmlns:a16="http://schemas.microsoft.com/office/drawing/2014/main" id="{4F208DFA-2D26-0691-3345-36F3C96E50FB}"/>
              </a:ext>
            </a:extLst>
          </p:cNvPr>
          <p:cNvPicPr>
            <a:picLocks noChangeAspect="1"/>
          </p:cNvPicPr>
          <p:nvPr/>
        </p:nvPicPr>
        <p:blipFill>
          <a:blip r:embed="rId4"/>
          <a:stretch>
            <a:fillRect/>
          </a:stretch>
        </p:blipFill>
        <p:spPr>
          <a:xfrm>
            <a:off x="7257008" y="2725036"/>
            <a:ext cx="1429792" cy="1459120"/>
          </a:xfrm>
          <a:prstGeom prst="rect">
            <a:avLst/>
          </a:prstGeom>
          <a:ln w="25400">
            <a:solidFill>
              <a:srgbClr val="0085CA"/>
            </a:solidFill>
          </a:ln>
        </p:spPr>
      </p:pic>
    </p:spTree>
    <p:extLst>
      <p:ext uri="{BB962C8B-B14F-4D97-AF65-F5344CB8AC3E}">
        <p14:creationId xmlns:p14="http://schemas.microsoft.com/office/powerpoint/2010/main" val="3852579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1BCFBFC1-91FF-0570-D3C7-BDBE209217CE}"/>
              </a:ext>
            </a:extLst>
          </p:cNvPr>
          <p:cNvSpPr txBox="1">
            <a:spLocks noGrp="1"/>
          </p:cNvSpPr>
          <p:nvPr>
            <p:ph type="body" sz="quarter" idx="11"/>
          </p:nvPr>
        </p:nvSpPr>
        <p:spPr>
          <a:xfrm>
            <a:off x="490486" y="775115"/>
            <a:ext cx="5283200" cy="3410164"/>
          </a:xfrm>
          <a:prstGeom prst="rect">
            <a:avLst/>
          </a:prstGeom>
          <a:noFill/>
        </p:spPr>
        <p:txBody>
          <a:bodyPr wrap="square" lIns="0">
            <a:spAutoFit/>
          </a:bodyPr>
          <a:lstStyle/>
          <a:p>
            <a:pPr marL="0" indent="0">
              <a:buNone/>
              <a:defRPr/>
            </a:pPr>
            <a:r>
              <a:rPr lang="en-US" dirty="0">
                <a:solidFill>
                  <a:srgbClr val="0085CA"/>
                </a:solidFill>
                <a:latin typeface="Calibri Light" panose="020F0302020204030204" pitchFamily="34" charset="0"/>
                <a:ea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Teladoc Health </a:t>
            </a:r>
            <a:r>
              <a:rPr lang="en-US" dirty="0">
                <a:latin typeface="Calibri Light" panose="020F0302020204030204" pitchFamily="34" charset="0"/>
                <a:ea typeface="Calibri Light" panose="020F0302020204030204" pitchFamily="34" charset="0"/>
                <a:cs typeface="Calibri Light" panose="020F0302020204030204" pitchFamily="34" charset="0"/>
              </a:rPr>
              <a:t>is a personalized program to help you manage your blood pressure to stay healthy. Your plan covers the cost of the program, it’s completely free to you. </a:t>
            </a:r>
          </a:p>
          <a:p>
            <a:pPr marL="0" indent="0">
              <a:buNone/>
              <a:defRPr/>
            </a:pPr>
            <a:endParaRPr lang="en-US" dirty="0">
              <a:latin typeface="+mj-lt"/>
              <a:ea typeface="Roboto Light" panose="02000000000000000000" pitchFamily="2" charset="0"/>
              <a:cs typeface="Calibri Light" panose="020F0302020204030204" pitchFamily="34" charset="0"/>
            </a:endParaRPr>
          </a:p>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When you join, you’ll get: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A connected blood pressure monitor</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Step-by-step action plan based on your goals</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Tips on nutrition, activity and more</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One-on-one support from expert coaches</a:t>
            </a:r>
            <a:endParaRPr lang="en-US" dirty="0">
              <a:latin typeface="+mj-lt"/>
              <a:ea typeface="Roboto Light" panose="02000000000000000000" pitchFamily="2" charset="0"/>
              <a:cs typeface="Calibri Light" panose="020F0302020204030204" pitchFamily="34" charset="0"/>
            </a:endParaRP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4" name="Rectangle 3">
            <a:extLst>
              <a:ext uri="{FF2B5EF4-FFF2-40B4-BE49-F238E27FC236}">
                <a16:creationId xmlns:a16="http://schemas.microsoft.com/office/drawing/2014/main" id="{05ECB82F-541C-3F37-685F-C1D1AE59CC41}"/>
              </a:ext>
            </a:extLst>
          </p:cNvPr>
          <p:cNvSpPr>
            <a:spLocks noChangeArrowheads="1"/>
          </p:cNvSpPr>
          <p:nvPr/>
        </p:nvSpPr>
        <p:spPr bwMode="auto">
          <a:xfrm>
            <a:off x="398939" y="4146485"/>
            <a:ext cx="5467278" cy="230832"/>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Roboto Light" panose="02000000000000000000" pitchFamily="2" charset="0"/>
                <a:ea typeface="Calibri" panose="020F0502020204030204" pitchFamily="34" charset="0"/>
                <a:cs typeface="Times New Roman" panose="02020603050405020304" pitchFamily="18" charset="0"/>
              </a:rPr>
              <a:t>Livongo is an independent company that provides virtual medical care services.</a:t>
            </a:r>
            <a:r>
              <a:rPr lang="en-US" sz="600" dirty="0">
                <a:latin typeface="Calibri" panose="020F0502020204030204" pitchFamily="34" charset="0"/>
                <a:ea typeface="Calibri" panose="020F0502020204030204" pitchFamily="34" charset="0"/>
                <a:cs typeface="Times New Roman" panose="02020603050405020304" pitchFamily="18" charset="0"/>
              </a:rPr>
              <a:t> </a:t>
            </a:r>
            <a:r>
              <a:rPr lang="en-US" sz="600" dirty="0">
                <a:effectLst/>
                <a:latin typeface="Roboto Light" panose="02000000000000000000" pitchFamily="2" charset="0"/>
                <a:ea typeface="Calibri" panose="020F0502020204030204" pitchFamily="34" charset="0"/>
                <a:cs typeface="Times New Roman" panose="02020603050405020304" pitchFamily="18" charset="0"/>
              </a:rPr>
              <a:t>on behalf of Premera Blue Cross Blue Shield of Alaska.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EBEF7823-6B2B-1F0B-3704-758D8AE112FA}"/>
              </a:ext>
            </a:extLst>
          </p:cNvPr>
          <p:cNvPicPr>
            <a:picLocks noChangeAspect="1"/>
          </p:cNvPicPr>
          <p:nvPr/>
        </p:nvPicPr>
        <p:blipFill rotWithShape="1">
          <a:blip r:embed="rId3"/>
          <a:srcRect l="6065" r="47538"/>
          <a:stretch/>
        </p:blipFill>
        <p:spPr>
          <a:xfrm>
            <a:off x="5870448" y="-5214"/>
            <a:ext cx="3273552" cy="4699130"/>
          </a:xfrm>
          <a:prstGeom prst="rect">
            <a:avLst/>
          </a:prstGeom>
        </p:spPr>
      </p:pic>
      <p:sp>
        <p:nvSpPr>
          <p:cNvPr id="6" name="TextBox 6">
            <a:extLst>
              <a:ext uri="{FF2B5EF4-FFF2-40B4-BE49-F238E27FC236}">
                <a16:creationId xmlns:a16="http://schemas.microsoft.com/office/drawing/2014/main" id="{EE0629E8-9E43-0E07-0829-016CE7D1C9D6}"/>
              </a:ext>
            </a:extLst>
          </p:cNvPr>
          <p:cNvSpPr txBox="1">
            <a:spLocks noChangeArrowheads="1"/>
          </p:cNvSpPr>
          <p:nvPr/>
        </p:nvSpPr>
        <p:spPr bwMode="auto">
          <a:xfrm>
            <a:off x="398939" y="4282104"/>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Take control of your health, join now at </a:t>
            </a:r>
            <a:r>
              <a:rPr lang="en-US" altLang="en-US" sz="1600" b="1" dirty="0" err="1">
                <a:solidFill>
                  <a:srgbClr val="0085CA"/>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TeladocHealth</a:t>
            </a:r>
            <a:r>
              <a:rPr lang="en-US" altLang="en-US" sz="1600" b="1" dirty="0">
                <a:solidFill>
                  <a:srgbClr val="0085CA"/>
                </a:solidFill>
                <a:latin typeface="+mn-lt"/>
                <a:ea typeface="Roboto"/>
                <a:cs typeface="Calibri" panose="020F0502020204030204" pitchFamily="34" charset="0"/>
              </a:rPr>
              <a:t>.</a:t>
            </a:r>
            <a:endParaRPr lang="en-US" altLang="en-US" sz="1051" b="1" dirty="0">
              <a:solidFill>
                <a:srgbClr val="0085CA"/>
              </a:solidFill>
              <a:latin typeface="+mn-lt"/>
              <a:ea typeface="Roboto"/>
              <a:cs typeface="Calibri" panose="020F0502020204030204" pitchFamily="34" charset="0"/>
            </a:endParaRPr>
          </a:p>
        </p:txBody>
      </p:sp>
      <p:sp>
        <p:nvSpPr>
          <p:cNvPr id="7" name="TextBox 6">
            <a:extLst>
              <a:ext uri="{FF2B5EF4-FFF2-40B4-BE49-F238E27FC236}">
                <a16:creationId xmlns:a16="http://schemas.microsoft.com/office/drawing/2014/main" id="{B42F44D5-6A7C-CD0E-A300-24439680F24C}"/>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HYPERTENSION MANAGEMENT PROGRAM</a:t>
            </a:r>
          </a:p>
        </p:txBody>
      </p:sp>
      <p:sp>
        <p:nvSpPr>
          <p:cNvPr id="10" name="Text Placeholder 1">
            <a:extLst>
              <a:ext uri="{FF2B5EF4-FFF2-40B4-BE49-F238E27FC236}">
                <a16:creationId xmlns:a16="http://schemas.microsoft.com/office/drawing/2014/main" id="{6169A612-7B9E-EA56-D088-6A90C934D51F}"/>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Teladoc Health</a:t>
            </a:r>
          </a:p>
        </p:txBody>
      </p:sp>
    </p:spTree>
    <p:extLst>
      <p:ext uri="{BB962C8B-B14F-4D97-AF65-F5344CB8AC3E}">
        <p14:creationId xmlns:p14="http://schemas.microsoft.com/office/powerpoint/2010/main" val="4258376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C9BE75-E48A-B8A3-0368-1A8B9AE56BB5}"/>
              </a:ext>
            </a:extLst>
          </p:cNvPr>
          <p:cNvPicPr>
            <a:picLocks noChangeAspect="1"/>
          </p:cNvPicPr>
          <p:nvPr/>
        </p:nvPicPr>
        <p:blipFill>
          <a:blip r:embed="rId2"/>
          <a:srcRect r="22859"/>
          <a:stretch/>
        </p:blipFill>
        <p:spPr>
          <a:xfrm>
            <a:off x="5957764" y="0"/>
            <a:ext cx="3186236" cy="4697448"/>
          </a:xfrm>
          <a:prstGeom prst="rect">
            <a:avLst/>
          </a:prstGeom>
        </p:spPr>
      </p:pic>
      <p:sp>
        <p:nvSpPr>
          <p:cNvPr id="3" name="Text Placeholder 6">
            <a:extLst>
              <a:ext uri="{FF2B5EF4-FFF2-40B4-BE49-F238E27FC236}">
                <a16:creationId xmlns:a16="http://schemas.microsoft.com/office/drawing/2014/main" id="{1BCFBFC1-91FF-0570-D3C7-BDBE209217CE}"/>
              </a:ext>
            </a:extLst>
          </p:cNvPr>
          <p:cNvSpPr txBox="1">
            <a:spLocks noGrp="1"/>
          </p:cNvSpPr>
          <p:nvPr>
            <p:ph type="body" sz="quarter" idx="11"/>
          </p:nvPr>
        </p:nvSpPr>
        <p:spPr>
          <a:xfrm>
            <a:off x="490486" y="775115"/>
            <a:ext cx="5283200" cy="3410164"/>
          </a:xfrm>
          <a:prstGeom prst="rect">
            <a:avLst/>
          </a:prstGeom>
          <a:noFill/>
        </p:spPr>
        <p:txBody>
          <a:bodyPr wrap="square" lIns="0">
            <a:spAutoFit/>
          </a:bodyPr>
          <a:lstStyle/>
          <a:p>
            <a:pPr marL="0" indent="0">
              <a:buNone/>
              <a:defRPr/>
            </a:pPr>
            <a:r>
              <a:rPr lang="en-US" dirty="0">
                <a:solidFill>
                  <a:srgbClr val="0085CA"/>
                </a:solidFill>
                <a:latin typeface="Calibri Light" panose="020F0302020204030204" pitchFamily="34" charset="0"/>
                <a:ea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Teladoc Health </a:t>
            </a:r>
            <a:r>
              <a:rPr lang="en-US" dirty="0">
                <a:latin typeface="Calibri Light" panose="020F0302020204030204" pitchFamily="34" charset="0"/>
                <a:ea typeface="Calibri Light" panose="020F0302020204030204" pitchFamily="34" charset="0"/>
                <a:cs typeface="Calibri Light" panose="020F0302020204030204" pitchFamily="34" charset="0"/>
              </a:rPr>
              <a:t>is a personalized program to help you manage your blood pressure to stay healthy. Your plan covers the cost of the program, it’s completely free to you. </a:t>
            </a:r>
          </a:p>
          <a:p>
            <a:pPr marL="0" indent="0">
              <a:buNone/>
              <a:defRPr/>
            </a:pPr>
            <a:endParaRPr lang="en-US" dirty="0">
              <a:latin typeface="+mj-lt"/>
              <a:ea typeface="Roboto Light" panose="02000000000000000000" pitchFamily="2" charset="0"/>
              <a:cs typeface="Calibri Light" panose="020F0302020204030204" pitchFamily="34" charset="0"/>
            </a:endParaRPr>
          </a:p>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When you join, you’ll get:</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A connected blood pressure monitor</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Step-by-step action plan based on your goals</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Tips on nutrition, activity and more</a:t>
            </a:r>
          </a:p>
          <a:p>
            <a:pPr>
              <a:defRPr/>
            </a:pPr>
            <a:r>
              <a:rPr lang="en-US" dirty="0">
                <a:latin typeface="Calibri Light" panose="020F0302020204030204" pitchFamily="34" charset="0"/>
                <a:ea typeface="Roboto Light" panose="02000000000000000000" pitchFamily="2" charset="0"/>
                <a:cs typeface="Calibri Light" panose="020F0302020204030204" pitchFamily="34" charset="0"/>
              </a:rPr>
              <a:t>One-on-one support from expert coaches</a:t>
            </a:r>
            <a:endParaRPr lang="en-US" dirty="0">
              <a:latin typeface="+mj-lt"/>
              <a:ea typeface="Roboto Light" panose="02000000000000000000" pitchFamily="2" charset="0"/>
              <a:cs typeface="Calibri Light" panose="020F0302020204030204" pitchFamily="34" charset="0"/>
            </a:endParaRP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4" name="Rectangle 3">
            <a:extLst>
              <a:ext uri="{FF2B5EF4-FFF2-40B4-BE49-F238E27FC236}">
                <a16:creationId xmlns:a16="http://schemas.microsoft.com/office/drawing/2014/main" id="{05ECB82F-541C-3F37-685F-C1D1AE59CC41}"/>
              </a:ext>
            </a:extLst>
          </p:cNvPr>
          <p:cNvSpPr>
            <a:spLocks noChangeArrowheads="1"/>
          </p:cNvSpPr>
          <p:nvPr/>
        </p:nvSpPr>
        <p:spPr bwMode="auto">
          <a:xfrm>
            <a:off x="398939" y="4146485"/>
            <a:ext cx="5467278" cy="230832"/>
          </a:xfrm>
          <a:prstGeom prst="rect">
            <a:avLst/>
          </a:prstGeom>
          <a:noFill/>
          <a:ln>
            <a:noFill/>
          </a:ln>
          <a:effectLst/>
        </p:spPr>
        <p:txBody>
          <a:bodyPr vert="horz" wrap="square" lIns="91440" tIns="0" rIns="91440" bIns="45720" numCol="1" anchor="ctr" anchorCtr="0" compatLnSpc="1">
            <a:prstTxWarp prst="textNoShape">
              <a:avLst/>
            </a:prstTxWarp>
            <a:spAutoFit/>
          </a:bodyPr>
          <a:lstStyle/>
          <a:p>
            <a:r>
              <a:rPr lang="en-US" sz="600" dirty="0">
                <a:effectLst/>
                <a:latin typeface="Roboto Light" panose="02000000000000000000" pitchFamily="2" charset="0"/>
                <a:ea typeface="Calibri" panose="020F0502020204030204" pitchFamily="34" charset="0"/>
                <a:cs typeface="Times New Roman" panose="02020603050405020304" pitchFamily="18" charset="0"/>
              </a:rPr>
              <a:t>Livongo is an independent company that provides virtual medical care services.</a:t>
            </a:r>
            <a:r>
              <a:rPr lang="en-US" sz="600" dirty="0">
                <a:latin typeface="Calibri" panose="020F0502020204030204" pitchFamily="34" charset="0"/>
                <a:ea typeface="Calibri" panose="020F0502020204030204" pitchFamily="34" charset="0"/>
                <a:cs typeface="Times New Roman" panose="02020603050405020304" pitchFamily="18" charset="0"/>
              </a:rPr>
              <a:t> </a:t>
            </a:r>
            <a:r>
              <a:rPr lang="en-US" sz="600" dirty="0">
                <a:effectLst/>
                <a:latin typeface="Roboto Light" panose="02000000000000000000" pitchFamily="2" charset="0"/>
                <a:ea typeface="Calibri" panose="020F0502020204030204" pitchFamily="34" charset="0"/>
                <a:cs typeface="Times New Roman" panose="02020603050405020304" pitchFamily="18" charset="0"/>
              </a:rPr>
              <a:t>on behalf of Premera Blue Cross Blue Shield of Alaska.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effectLst/>
              <a:latin typeface="Calibri Light" panose="020F0302020204030204" pitchFamily="34" charset="0"/>
              <a:cs typeface="Calibri Light" panose="020F0302020204030204" pitchFamily="34" charset="0"/>
            </a:endParaRPr>
          </a:p>
        </p:txBody>
      </p:sp>
      <p:sp>
        <p:nvSpPr>
          <p:cNvPr id="6" name="TextBox 6">
            <a:extLst>
              <a:ext uri="{FF2B5EF4-FFF2-40B4-BE49-F238E27FC236}">
                <a16:creationId xmlns:a16="http://schemas.microsoft.com/office/drawing/2014/main" id="{EE0629E8-9E43-0E07-0829-016CE7D1C9D6}"/>
              </a:ext>
            </a:extLst>
          </p:cNvPr>
          <p:cNvSpPr txBox="1">
            <a:spLocks noChangeArrowheads="1"/>
          </p:cNvSpPr>
          <p:nvPr/>
        </p:nvSpPr>
        <p:spPr bwMode="auto">
          <a:xfrm>
            <a:off x="398939" y="4282104"/>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Take control of your health, join now at </a:t>
            </a:r>
            <a:r>
              <a:rPr lang="en-US" altLang="en-US" sz="1600" b="1" dirty="0" err="1">
                <a:solidFill>
                  <a:srgbClr val="0085CA"/>
                </a:solidFill>
                <a:latin typeface="+mn-lt"/>
                <a:ea typeface="Roboto"/>
                <a:cs typeface="Calibri" panose="020F0502020204030204" pitchFamily="34" charset="0"/>
                <a:hlinkClick r:id="rId3">
                  <a:extLst>
                    <a:ext uri="{A12FA001-AC4F-418D-AE19-62706E023703}">
                      <ahyp:hlinkClr xmlns:ahyp="http://schemas.microsoft.com/office/drawing/2018/hyperlinkcolor" val="tx"/>
                    </a:ext>
                  </a:extLst>
                </a:hlinkClick>
              </a:rPr>
              <a:t>TeladocHealth</a:t>
            </a:r>
            <a:r>
              <a:rPr lang="en-US" altLang="en-US" sz="1600" b="1" dirty="0">
                <a:solidFill>
                  <a:srgbClr val="0085CA"/>
                </a:solidFill>
                <a:latin typeface="+mn-lt"/>
                <a:ea typeface="Roboto"/>
                <a:cs typeface="Calibri" panose="020F0502020204030204" pitchFamily="34" charset="0"/>
              </a:rPr>
              <a:t>.</a:t>
            </a:r>
            <a:endParaRPr lang="en-US" altLang="en-US" sz="1051" b="1" dirty="0">
              <a:solidFill>
                <a:srgbClr val="0085CA"/>
              </a:solidFill>
              <a:latin typeface="+mn-lt"/>
              <a:ea typeface="Roboto"/>
              <a:cs typeface="Calibri" panose="020F0502020204030204" pitchFamily="34" charset="0"/>
            </a:endParaRPr>
          </a:p>
        </p:txBody>
      </p:sp>
      <p:sp>
        <p:nvSpPr>
          <p:cNvPr id="7" name="TextBox 6">
            <a:extLst>
              <a:ext uri="{FF2B5EF4-FFF2-40B4-BE49-F238E27FC236}">
                <a16:creationId xmlns:a16="http://schemas.microsoft.com/office/drawing/2014/main" id="{B42F44D5-6A7C-CD0E-A300-24439680F24C}"/>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WELLFRAME</a:t>
            </a:r>
          </a:p>
        </p:txBody>
      </p:sp>
      <p:sp>
        <p:nvSpPr>
          <p:cNvPr id="10" name="Text Placeholder 1">
            <a:extLst>
              <a:ext uri="{FF2B5EF4-FFF2-40B4-BE49-F238E27FC236}">
                <a16:creationId xmlns:a16="http://schemas.microsoft.com/office/drawing/2014/main" id="{6169A612-7B9E-EA56-D088-6A90C934D51F}"/>
              </a:ext>
            </a:extLst>
          </p:cNvPr>
          <p:cNvSpPr>
            <a:spLocks noGrp="1"/>
          </p:cNvSpPr>
          <p:nvPr>
            <p:ph type="body" sz="quarter" idx="10"/>
          </p:nvPr>
        </p:nvSpPr>
        <p:spPr>
          <a:xfrm>
            <a:off x="472198" y="8653"/>
            <a:ext cx="8495119" cy="775115"/>
          </a:xfrm>
        </p:spPr>
        <p:txBody>
          <a:bodyPr/>
          <a:lstStyle/>
          <a:p>
            <a:r>
              <a:rPr lang="en-US" dirty="0">
                <a:highlight>
                  <a:srgbClr val="FF00FF"/>
                </a:highlight>
                <a:latin typeface="Times New Roman" panose="02020603050405020304" pitchFamily="18" charset="0"/>
                <a:cs typeface="Times New Roman" panose="02020603050405020304" pitchFamily="18" charset="0"/>
              </a:rPr>
              <a:t>Wellframe</a:t>
            </a:r>
          </a:p>
        </p:txBody>
      </p:sp>
    </p:spTree>
    <p:extLst>
      <p:ext uri="{BB962C8B-B14F-4D97-AF65-F5344CB8AC3E}">
        <p14:creationId xmlns:p14="http://schemas.microsoft.com/office/powerpoint/2010/main" val="886602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47000">
              <a:schemeClr val="accent2"/>
            </a:gs>
            <a:gs pos="100000">
              <a:schemeClr val="tx2"/>
            </a:gs>
          </a:gsLst>
          <a:lin ang="2400000" scaled="0"/>
        </a:gradFill>
        <a:effectLst/>
      </p:bgPr>
    </p:bg>
    <p:spTree>
      <p:nvGrpSpPr>
        <p:cNvPr id="1" name=""/>
        <p:cNvGrpSpPr/>
        <p:nvPr/>
      </p:nvGrpSpPr>
      <p:grpSpPr>
        <a:xfrm>
          <a:off x="0" y="0"/>
          <a:ext cx="0" cy="0"/>
          <a:chOff x="0" y="0"/>
          <a:chExt cx="0" cy="0"/>
        </a:xfrm>
      </p:grpSpPr>
      <p:pic>
        <p:nvPicPr>
          <p:cNvPr id="24579" name="Picture 14">
            <a:extLst>
              <a:ext uri="{FF2B5EF4-FFF2-40B4-BE49-F238E27FC236}">
                <a16:creationId xmlns:a16="http://schemas.microsoft.com/office/drawing/2014/main" id="{3E2A853A-C619-7C48-8176-D682A29AFBCD}"/>
              </a:ext>
            </a:extLst>
          </p:cNvPr>
          <p:cNvPicPr>
            <a:picLocks noChangeAspect="1"/>
          </p:cNvPicPr>
          <p:nvPr/>
        </p:nvPicPr>
        <p:blipFill>
          <a:blip r:embed="rId2"/>
          <a:srcRect l="25442" r="25442"/>
          <a:stretch/>
        </p:blipFill>
        <p:spPr bwMode="auto">
          <a:xfrm>
            <a:off x="0" y="0"/>
            <a:ext cx="3790903" cy="514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a16="http://schemas.microsoft.com/office/drawing/2014/main" id="{E8AFF737-765A-B04D-83C9-2E5D552CDA2A}"/>
              </a:ext>
            </a:extLst>
          </p:cNvPr>
          <p:cNvSpPr txBox="1">
            <a:spLocks noChangeArrowheads="1"/>
          </p:cNvSpPr>
          <p:nvPr/>
        </p:nvSpPr>
        <p:spPr bwMode="auto">
          <a:xfrm>
            <a:off x="4086094" y="1665028"/>
            <a:ext cx="49664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Member experience</a:t>
            </a:r>
          </a:p>
        </p:txBody>
      </p:sp>
      <p:sp>
        <p:nvSpPr>
          <p:cNvPr id="10" name="TextBox 12">
            <a:extLst>
              <a:ext uri="{FF2B5EF4-FFF2-40B4-BE49-F238E27FC236}">
                <a16:creationId xmlns:a16="http://schemas.microsoft.com/office/drawing/2014/main" id="{78754083-F7FB-194C-B48A-60D97644B019}"/>
              </a:ext>
            </a:extLst>
          </p:cNvPr>
          <p:cNvSpPr txBox="1">
            <a:spLocks noChangeArrowheads="1"/>
          </p:cNvSpPr>
          <p:nvPr/>
        </p:nvSpPr>
        <p:spPr bwMode="auto">
          <a:xfrm>
            <a:off x="4086093" y="3029562"/>
            <a:ext cx="2614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Get the most out of your plan with tools and support</a:t>
            </a:r>
          </a:p>
        </p:txBody>
      </p:sp>
      <p:cxnSp>
        <p:nvCxnSpPr>
          <p:cNvPr id="11" name="Straight Connector 10">
            <a:extLst>
              <a:ext uri="{FF2B5EF4-FFF2-40B4-BE49-F238E27FC236}">
                <a16:creationId xmlns:a16="http://schemas.microsoft.com/office/drawing/2014/main" id="{3E1F0F14-473C-0443-8C8F-F4F3291013B7}"/>
              </a:ext>
            </a:extLst>
          </p:cNvPr>
          <p:cNvCxnSpPr>
            <a:cxnSpLocks/>
          </p:cNvCxnSpPr>
          <p:nvPr/>
        </p:nvCxnSpPr>
        <p:spPr>
          <a:xfrm>
            <a:off x="4164675" y="2715683"/>
            <a:ext cx="58512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Picture 2" descr="Text&#10;&#10;Description automatically generated with medium confidence">
            <a:extLst>
              <a:ext uri="{FF2B5EF4-FFF2-40B4-BE49-F238E27FC236}">
                <a16:creationId xmlns:a16="http://schemas.microsoft.com/office/drawing/2014/main" id="{A5C872E4-95BD-C81E-F0D4-C11FE66CF474}"/>
              </a:ext>
            </a:extLst>
          </p:cNvPr>
          <p:cNvPicPr>
            <a:picLocks noChangeAspect="1"/>
          </p:cNvPicPr>
          <p:nvPr/>
        </p:nvPicPr>
        <p:blipFill>
          <a:blip r:embed="rId3"/>
          <a:stretch>
            <a:fillRect/>
          </a:stretch>
        </p:blipFill>
        <p:spPr>
          <a:xfrm>
            <a:off x="6827518" y="4271702"/>
            <a:ext cx="1889764" cy="457201"/>
          </a:xfrm>
          <a:prstGeom prst="rect">
            <a:avLst/>
          </a:prstGeom>
        </p:spPr>
      </p:pic>
    </p:spTree>
    <p:extLst>
      <p:ext uri="{BB962C8B-B14F-4D97-AF65-F5344CB8AC3E}">
        <p14:creationId xmlns:p14="http://schemas.microsoft.com/office/powerpoint/2010/main" val="1859967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DB336E-038B-5A79-AE9E-D1DEA0D4A675}"/>
              </a:ext>
            </a:extLst>
          </p:cNvPr>
          <p:cNvPicPr>
            <a:picLocks noChangeAspect="1"/>
          </p:cNvPicPr>
          <p:nvPr/>
        </p:nvPicPr>
        <p:blipFill>
          <a:blip r:embed="rId2"/>
          <a:srcRect t="315" b="315"/>
          <a:stretch/>
        </p:blipFill>
        <p:spPr>
          <a:xfrm>
            <a:off x="5852160" y="-9800"/>
            <a:ext cx="3291840" cy="4695266"/>
          </a:xfrm>
          <a:prstGeom prst="rect">
            <a:avLst/>
          </a:prstGeom>
        </p:spPr>
      </p:pic>
      <p:sp>
        <p:nvSpPr>
          <p:cNvPr id="2" name="Text Placeholder 1">
            <a:extLst>
              <a:ext uri="{FF2B5EF4-FFF2-40B4-BE49-F238E27FC236}">
                <a16:creationId xmlns:a16="http://schemas.microsoft.com/office/drawing/2014/main" id="{0E1A73C0-09E6-30D4-CFBF-DE1400892410}"/>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Transition of care</a:t>
            </a:r>
          </a:p>
        </p:txBody>
      </p:sp>
      <p:sp>
        <p:nvSpPr>
          <p:cNvPr id="3" name="Text Placeholder 2">
            <a:extLst>
              <a:ext uri="{FF2B5EF4-FFF2-40B4-BE49-F238E27FC236}">
                <a16:creationId xmlns:a16="http://schemas.microsoft.com/office/drawing/2014/main" id="{4C355573-6097-0AB6-44C8-8A3F3A87E35E}"/>
              </a:ext>
            </a:extLst>
          </p:cNvPr>
          <p:cNvSpPr>
            <a:spLocks noGrp="1"/>
          </p:cNvSpPr>
          <p:nvPr>
            <p:ph type="body" sz="quarter" idx="11"/>
          </p:nvPr>
        </p:nvSpPr>
        <p:spPr>
          <a:xfrm>
            <a:off x="457200" y="1165380"/>
            <a:ext cx="4711699" cy="2404520"/>
          </a:xfrm>
        </p:spPr>
        <p:txBody>
          <a:bodyPr/>
          <a:lstStyle/>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With transition of care, you may be able to continue to receive treatment or care for specific covered services with your existing provider. If you are approved, the in-network benefit level applies to the covered service.</a:t>
            </a:r>
          </a:p>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 </a:t>
            </a:r>
          </a:p>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To see if you qualify, review the </a:t>
            </a:r>
            <a:r>
              <a:rPr lang="en-US" sz="1400" dirty="0">
                <a:solidFill>
                  <a:srgbClr val="0085CA"/>
                </a:solidFill>
                <a:latin typeface="Calibri Light" panose="020F0302020204030204" pitchFamily="34" charset="0"/>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Transition of Care worksheet</a:t>
            </a:r>
            <a:r>
              <a:rPr lang="en-US" sz="1400" dirty="0">
                <a:solidFill>
                  <a:srgbClr val="0085CA"/>
                </a:solidFill>
                <a:latin typeface="Calibri Light" panose="020F0302020204030204" pitchFamily="34" charset="0"/>
                <a:ea typeface="Roboto Light" panose="02000000000000000000" pitchFamily="2" charset="0"/>
                <a:cs typeface="Calibri Light" panose="020F0302020204030204" pitchFamily="34" charset="0"/>
              </a:rPr>
              <a:t> </a:t>
            </a:r>
            <a:r>
              <a:rPr lang="en-US" sz="1400" dirty="0">
                <a:latin typeface="Calibri Light" panose="020F0302020204030204" pitchFamily="34" charset="0"/>
                <a:ea typeface="Roboto Light" panose="02000000000000000000" pitchFamily="2" charset="0"/>
                <a:cs typeface="Calibri Light" panose="020F0302020204030204" pitchFamily="34" charset="0"/>
              </a:rPr>
              <a:t>available on </a:t>
            </a:r>
            <a:r>
              <a:rPr lang="en-US" sz="1400" dirty="0">
                <a:solidFill>
                  <a:srgbClr val="0085CA"/>
                </a:solidFill>
                <a:latin typeface="Calibri Light" panose="020F0302020204030204" pitchFamily="34" charset="0"/>
                <a:ea typeface="Roboto Light" panose="02000000000000000000" pitchFamily="2" charset="0"/>
                <a:cs typeface="Calibri Light" panose="020F0302020204030204" pitchFamily="34" charset="0"/>
                <a:hlinkClick r:id="rId4">
                  <a:extLst>
                    <a:ext uri="{A12FA001-AC4F-418D-AE19-62706E023703}">
                      <ahyp:hlinkClr xmlns:ahyp="http://schemas.microsoft.com/office/drawing/2018/hyperlinkcolor" val="tx"/>
                    </a:ext>
                  </a:extLst>
                </a:hlinkClick>
              </a:rPr>
              <a:t>premera.com</a:t>
            </a:r>
            <a:r>
              <a:rPr lang="en-US" sz="1400" dirty="0">
                <a:latin typeface="Calibri Light" panose="020F0302020204030204" pitchFamily="34" charset="0"/>
                <a:ea typeface="Roboto Light" panose="02000000000000000000" pitchFamily="2" charset="0"/>
                <a:cs typeface="Calibri Light" panose="020F0302020204030204" pitchFamily="34" charset="0"/>
              </a:rPr>
              <a:t>.</a:t>
            </a:r>
          </a:p>
          <a:p>
            <a:pPr marL="0" indent="0">
              <a:buNone/>
              <a:defRPr/>
            </a:pPr>
            <a:endParaRPr 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If you qualify, ask your current healthcare provider to send a request for transition of care on your behalf. Your provider must fax the request in writing to </a:t>
            </a:r>
            <a:r>
              <a:rPr lang="en-US" sz="1400" dirty="0">
                <a:latin typeface="Calibri bold" panose="020F0702030404030204" pitchFamily="34" charset="0"/>
                <a:ea typeface="Roboto Light" panose="02000000000000000000" pitchFamily="2" charset="0"/>
                <a:cs typeface="Calibri bold" panose="020F0702030404030204" pitchFamily="34" charset="0"/>
              </a:rPr>
              <a:t>800-843-1114</a:t>
            </a:r>
            <a:r>
              <a:rPr lang="en-US" sz="1400" dirty="0">
                <a:latin typeface="Calibri Light" panose="020F0302020204030204" pitchFamily="34" charset="0"/>
                <a:ea typeface="Roboto Light" panose="02000000000000000000" pitchFamily="2" charset="0"/>
                <a:cs typeface="Calibri Light" panose="020F0302020204030204" pitchFamily="34" charset="0"/>
              </a:rPr>
              <a:t>. </a:t>
            </a:r>
          </a:p>
          <a:p>
            <a:pPr marL="0" indent="0">
              <a:buNone/>
              <a:defRPr/>
            </a:pPr>
            <a:endParaRPr lang="en-US" sz="1400"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Premera will review the request and notify you in writing of the decision. </a:t>
            </a:r>
          </a:p>
          <a:p>
            <a:pPr marL="0" indent="0" eaLnBrk="0" fontAlgn="base" hangingPunct="0">
              <a:spcBef>
                <a:spcPts val="0"/>
              </a:spcBef>
              <a:spcAft>
                <a:spcPts val="1200"/>
              </a:spcAft>
              <a:buSzTx/>
              <a:buNone/>
              <a:defRPr/>
            </a:pPr>
            <a:endParaRPr lang="en-US" dirty="0">
              <a:solidFill>
                <a:prstClr val="black"/>
              </a:solidFill>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E5615F49-6F4E-CF8F-C8F2-D4E964BCF880}"/>
              </a:ext>
            </a:extLst>
          </p:cNvPr>
          <p:cNvSpPr>
            <a:spLocks noGrp="1"/>
          </p:cNvSpPr>
          <p:nvPr>
            <p:ph type="body" sz="quarter" idx="12"/>
          </p:nvPr>
        </p:nvSpPr>
        <p:spPr>
          <a:xfrm>
            <a:off x="457200" y="774927"/>
            <a:ext cx="5291667" cy="292100"/>
          </a:xfrm>
        </p:spPr>
        <p:txBody>
          <a:bodyPr>
            <a:noAutofit/>
          </a:bodyPr>
          <a:lstStyle/>
          <a:p>
            <a:r>
              <a:rPr lang="en-US" dirty="0">
                <a:latin typeface="+mj-lt"/>
              </a:rPr>
              <a:t>For new Premera members</a:t>
            </a:r>
          </a:p>
        </p:txBody>
      </p:sp>
      <p:sp>
        <p:nvSpPr>
          <p:cNvPr id="10" name="TextBox 9">
            <a:extLst>
              <a:ext uri="{FF2B5EF4-FFF2-40B4-BE49-F238E27FC236}">
                <a16:creationId xmlns:a16="http://schemas.microsoft.com/office/drawing/2014/main" id="{DF06A73A-A46E-FBE4-41CD-0080E4DCD3A5}"/>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Tree>
    <p:extLst>
      <p:ext uri="{BB962C8B-B14F-4D97-AF65-F5344CB8AC3E}">
        <p14:creationId xmlns:p14="http://schemas.microsoft.com/office/powerpoint/2010/main" val="16657200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A73C0-09E6-30D4-CFBF-DE1400892410}"/>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Your member ID card</a:t>
            </a:r>
          </a:p>
        </p:txBody>
      </p:sp>
      <p:sp>
        <p:nvSpPr>
          <p:cNvPr id="3" name="Text Placeholder 2">
            <a:extLst>
              <a:ext uri="{FF2B5EF4-FFF2-40B4-BE49-F238E27FC236}">
                <a16:creationId xmlns:a16="http://schemas.microsoft.com/office/drawing/2014/main" id="{4C355573-6097-0AB6-44C8-8A3F3A87E35E}"/>
              </a:ext>
            </a:extLst>
          </p:cNvPr>
          <p:cNvSpPr>
            <a:spLocks noGrp="1"/>
          </p:cNvSpPr>
          <p:nvPr>
            <p:ph type="body" sz="quarter" idx="11"/>
          </p:nvPr>
        </p:nvSpPr>
        <p:spPr>
          <a:xfrm>
            <a:off x="457200" y="1165380"/>
            <a:ext cx="3827799" cy="2404520"/>
          </a:xfrm>
        </p:spPr>
        <p:txBody>
          <a:bodyPr/>
          <a:lstStyle/>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Your member ID card features important plan information. Providers need your member ID and group ID so they can correctly bill us for services. </a:t>
            </a:r>
          </a:p>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You can expect your card to arrive in the mail by </a:t>
            </a:r>
            <a:r>
              <a:rPr lang="en-US" sz="1400" dirty="0">
                <a:highlight>
                  <a:srgbClr val="00FF00"/>
                </a:highlight>
                <a:latin typeface="Calibri Light" panose="020F0302020204030204" pitchFamily="34" charset="0"/>
                <a:ea typeface="Roboto Light" panose="02000000000000000000" pitchFamily="2" charset="0"/>
                <a:cs typeface="Calibri Light" panose="020F0302020204030204" pitchFamily="34" charset="0"/>
              </a:rPr>
              <a:t>&lt;DATE&gt;</a:t>
            </a:r>
            <a:r>
              <a:rPr lang="en-US" sz="1400" dirty="0">
                <a:latin typeface="Calibri Light" panose="020F0302020204030204" pitchFamily="34" charset="0"/>
                <a:ea typeface="Roboto Light" panose="02000000000000000000" pitchFamily="2" charset="0"/>
                <a:cs typeface="Calibri Light" panose="020F0302020204030204" pitchFamily="34" charset="0"/>
              </a:rPr>
              <a:t>. </a:t>
            </a:r>
          </a:p>
          <a:p>
            <a:pPr marL="0" indent="0">
              <a:buNone/>
              <a:defRPr/>
            </a:pPr>
            <a:r>
              <a:rPr lang="en-US" sz="1400" dirty="0">
                <a:latin typeface="Calibri Light" panose="020F0302020204030204" pitchFamily="34" charset="0"/>
                <a:ea typeface="Roboto Light" panose="02000000000000000000" pitchFamily="2" charset="0"/>
                <a:cs typeface="Calibri Light" panose="020F0302020204030204" pitchFamily="34" charset="0"/>
              </a:rPr>
              <a:t>Once a member, you can view a digital version of your ID card on the member dashboard when you sign in at </a:t>
            </a:r>
            <a:r>
              <a:rPr lang="en-US" sz="1400" dirty="0">
                <a:solidFill>
                  <a:srgbClr val="0085CA"/>
                </a:solidFill>
                <a:latin typeface="Calibri Light" panose="020F0302020204030204" pitchFamily="34" charset="0"/>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premera.com</a:t>
            </a:r>
            <a:r>
              <a:rPr lang="en-US" sz="1400" dirty="0">
                <a:solidFill>
                  <a:srgbClr val="0085CA"/>
                </a:solidFill>
                <a:latin typeface="Calibri Light" panose="020F0302020204030204" pitchFamily="34" charset="0"/>
                <a:ea typeface="Roboto Light" panose="02000000000000000000" pitchFamily="2" charset="0"/>
                <a:cs typeface="Calibri Light" panose="020F0302020204030204" pitchFamily="34" charset="0"/>
              </a:rPr>
              <a:t>.</a:t>
            </a:r>
            <a:endParaRPr lang="en-US" sz="1400" dirty="0">
              <a:latin typeface="Calibri Light" panose="020F0302020204030204" pitchFamily="34" charset="0"/>
              <a:cs typeface="Calibri Light" panose="020F0302020204030204" pitchFamily="34" charset="0"/>
            </a:endParaRPr>
          </a:p>
          <a:p>
            <a:pPr marL="0" indent="0" eaLnBrk="0" fontAlgn="base" hangingPunct="0">
              <a:spcBef>
                <a:spcPts val="0"/>
              </a:spcBef>
              <a:spcAft>
                <a:spcPts val="1200"/>
              </a:spcAft>
              <a:buSzTx/>
              <a:buNone/>
              <a:defRPr/>
            </a:pPr>
            <a:r>
              <a:rPr lang="en-US" sz="1400" dirty="0">
                <a:latin typeface="Calibri Light" panose="020F0302020204030204" pitchFamily="34" charset="0"/>
                <a:cs typeface="Calibri Light" panose="020F0302020204030204" pitchFamily="34" charset="0"/>
              </a:rPr>
              <a:t>Download the Premera mobile app to access your plan and your digital ID card on the go. </a:t>
            </a:r>
          </a:p>
          <a:p>
            <a:pPr marL="0" indent="0" eaLnBrk="0" fontAlgn="base" hangingPunct="0">
              <a:spcBef>
                <a:spcPts val="0"/>
              </a:spcBef>
              <a:spcAft>
                <a:spcPts val="1200"/>
              </a:spcAft>
              <a:buSzTx/>
              <a:buNone/>
              <a:defRPr/>
            </a:pPr>
            <a:endParaRPr lang="en-US" dirty="0">
              <a:solidFill>
                <a:prstClr val="black"/>
              </a:solidFill>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E5615F49-6F4E-CF8F-C8F2-D4E964BCF880}"/>
              </a:ext>
            </a:extLst>
          </p:cNvPr>
          <p:cNvSpPr>
            <a:spLocks noGrp="1"/>
          </p:cNvSpPr>
          <p:nvPr>
            <p:ph type="body" sz="quarter" idx="12"/>
          </p:nvPr>
        </p:nvSpPr>
        <p:spPr>
          <a:xfrm>
            <a:off x="457200" y="774927"/>
            <a:ext cx="5291667" cy="292100"/>
          </a:xfrm>
        </p:spPr>
        <p:txBody>
          <a:bodyPr>
            <a:noAutofit/>
          </a:bodyPr>
          <a:lstStyle/>
          <a:p>
            <a:r>
              <a:rPr lang="en-US" dirty="0">
                <a:latin typeface="+mj-lt"/>
              </a:rPr>
              <a:t>For new Premera members</a:t>
            </a:r>
          </a:p>
        </p:txBody>
      </p:sp>
      <p:sp>
        <p:nvSpPr>
          <p:cNvPr id="5" name="TextBox 6">
            <a:extLst>
              <a:ext uri="{FF2B5EF4-FFF2-40B4-BE49-F238E27FC236}">
                <a16:creationId xmlns:a16="http://schemas.microsoft.com/office/drawing/2014/main" id="{A74F5C58-7A36-CE05-F529-F5BF5EA0852B}"/>
              </a:ext>
            </a:extLst>
          </p:cNvPr>
          <p:cNvSpPr txBox="1">
            <a:spLocks noChangeArrowheads="1"/>
          </p:cNvSpPr>
          <p:nvPr/>
        </p:nvSpPr>
        <p:spPr bwMode="auto">
          <a:xfrm>
            <a:off x="435689" y="4272809"/>
            <a:ext cx="5371854"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2">
                  <a:extLst>
                    <a:ext uri="{A12FA001-AC4F-418D-AE19-62706E023703}">
                      <ahyp:hlinkClr xmlns:ahyp="http://schemas.microsoft.com/office/drawing/2018/hyperlinkcolor" val="tx"/>
                    </a:ext>
                  </a:extLst>
                </a:hlinkClick>
              </a:rPr>
              <a:t>Create or sign into your account at premera.com</a:t>
            </a:r>
            <a:endParaRPr lang="en-US" altLang="en-US" sz="1051" b="1" dirty="0">
              <a:solidFill>
                <a:schemeClr val="tx2"/>
              </a:solidFill>
              <a:latin typeface="+mn-lt"/>
              <a:ea typeface="Roboto"/>
              <a:cs typeface="Calibri" panose="020F0502020204030204" pitchFamily="34" charset="0"/>
            </a:endParaRPr>
          </a:p>
        </p:txBody>
      </p:sp>
      <p:sp>
        <p:nvSpPr>
          <p:cNvPr id="11" name="TextBox 10">
            <a:extLst>
              <a:ext uri="{FF2B5EF4-FFF2-40B4-BE49-F238E27FC236}">
                <a16:creationId xmlns:a16="http://schemas.microsoft.com/office/drawing/2014/main" id="{D344AD76-3333-029D-079B-E50EBDEECA6D}"/>
              </a:ext>
            </a:extLst>
          </p:cNvPr>
          <p:cNvSpPr txBox="1"/>
          <p:nvPr/>
        </p:nvSpPr>
        <p:spPr>
          <a:xfrm>
            <a:off x="5866217" y="-5214"/>
            <a:ext cx="3273552" cy="4700016"/>
          </a:xfrm>
          <a:prstGeom prst="rect">
            <a:avLst/>
          </a:prstGeom>
          <a:solidFill>
            <a:schemeClr val="bg1">
              <a:lumMod val="95000"/>
            </a:schemeClr>
          </a:solid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47E779D4-2F3D-6071-8BCC-AF5FB587A70D}"/>
              </a:ext>
            </a:extLst>
          </p:cNvPr>
          <p:cNvPicPr>
            <a:picLocks noChangeAspect="1"/>
          </p:cNvPicPr>
          <p:nvPr/>
        </p:nvPicPr>
        <p:blipFill>
          <a:blip r:embed="rId3"/>
          <a:stretch>
            <a:fillRect/>
          </a:stretch>
        </p:blipFill>
        <p:spPr>
          <a:xfrm>
            <a:off x="6347293" y="307859"/>
            <a:ext cx="2311400" cy="1430179"/>
          </a:xfrm>
          <a:prstGeom prst="rect">
            <a:avLst/>
          </a:prstGeom>
        </p:spPr>
      </p:pic>
      <p:sp>
        <p:nvSpPr>
          <p:cNvPr id="15" name="Text Placeholder 6">
            <a:extLst>
              <a:ext uri="{FF2B5EF4-FFF2-40B4-BE49-F238E27FC236}">
                <a16:creationId xmlns:a16="http://schemas.microsoft.com/office/drawing/2014/main" id="{552AEF47-351A-B50E-47E4-EEEB8907F8C9}"/>
              </a:ext>
            </a:extLst>
          </p:cNvPr>
          <p:cNvSpPr txBox="1">
            <a:spLocks/>
          </p:cNvSpPr>
          <p:nvPr/>
        </p:nvSpPr>
        <p:spPr>
          <a:xfrm>
            <a:off x="6100548" y="1964485"/>
            <a:ext cx="2851771" cy="2308324"/>
          </a:xfrm>
          <a:prstGeom prst="rect">
            <a:avLst/>
          </a:prstGeom>
          <a:noFill/>
        </p:spPr>
        <p:txBody>
          <a:bodyPr vert="horz" wrap="square" lIns="0" tIns="45720" rIns="91440" bIns="45720" rtlCol="0">
            <a:spAutoFit/>
          </a:bodyPr>
          <a:lstStyle>
            <a:lvl1pPr marL="228600" indent="-228600" algn="l" defTabSz="457200" rtl="0" eaLnBrk="1" latinLnBrk="0" hangingPunct="1">
              <a:spcBef>
                <a:spcPct val="20000"/>
              </a:spcBef>
              <a:buSzPct val="75000"/>
              <a:buFont typeface="Arial"/>
              <a:buChar char="•"/>
              <a:defRPr sz="1600" kern="1200">
                <a:solidFill>
                  <a:schemeClr val="tx1"/>
                </a:solidFill>
                <a:latin typeface="Roboto Light"/>
                <a:ea typeface="+mn-ea"/>
                <a:cs typeface="Roboto Light"/>
              </a:defRPr>
            </a:lvl1pPr>
            <a:lvl2pPr marL="458788" indent="-230188" algn="l" defTabSz="457200" rtl="0" eaLnBrk="1" latinLnBrk="0" hangingPunct="1">
              <a:spcBef>
                <a:spcPct val="20000"/>
              </a:spcBef>
              <a:buClr>
                <a:schemeClr val="tx2"/>
              </a:buClr>
              <a:buSzPct val="60000"/>
              <a:buFont typeface="Courier New"/>
              <a:buChar char="o"/>
              <a:defRPr sz="1600" kern="1200">
                <a:solidFill>
                  <a:schemeClr val="tx1"/>
                </a:solidFill>
                <a:latin typeface="Roboto Light"/>
                <a:ea typeface="+mn-ea"/>
                <a:cs typeface="Roboto Light"/>
              </a:defRPr>
            </a:lvl2pPr>
            <a:lvl3pPr marL="685800" indent="-227013" algn="l" defTabSz="457200" rtl="0" eaLnBrk="1" latinLnBrk="0" hangingPunct="1">
              <a:spcBef>
                <a:spcPct val="20000"/>
              </a:spcBef>
              <a:buClr>
                <a:schemeClr val="tx2"/>
              </a:buClr>
              <a:buSzPct val="75000"/>
              <a:buFont typeface="Arial"/>
              <a:buChar char="•"/>
              <a:defRPr sz="1600" kern="1200">
                <a:solidFill>
                  <a:schemeClr val="tx1"/>
                </a:solidFill>
                <a:latin typeface="Roboto Light"/>
                <a:ea typeface="+mn-ea"/>
                <a:cs typeface="Roboto Light"/>
              </a:defRPr>
            </a:lvl3pPr>
            <a:lvl4pPr marL="914400" indent="-228600" algn="l" defTabSz="457200" rtl="0" eaLnBrk="1" latinLnBrk="0" hangingPunct="1">
              <a:spcBef>
                <a:spcPct val="20000"/>
              </a:spcBef>
              <a:buClr>
                <a:schemeClr val="accent6"/>
              </a:buClr>
              <a:buSzPct val="60000"/>
              <a:buFont typeface="Courier New"/>
              <a:buChar char="o"/>
              <a:defRPr sz="1600" kern="1200">
                <a:solidFill>
                  <a:schemeClr val="tx1"/>
                </a:solidFill>
                <a:latin typeface="Roboto Light"/>
                <a:ea typeface="+mn-ea"/>
                <a:cs typeface="Roboto Light"/>
              </a:defRPr>
            </a:lvl4pPr>
            <a:lvl5pPr marL="1143000" indent="-228600" algn="l" defTabSz="457200" rtl="0" eaLnBrk="1" latinLnBrk="0" hangingPunct="1">
              <a:spcBef>
                <a:spcPct val="20000"/>
              </a:spcBef>
              <a:buClr>
                <a:schemeClr val="accent6"/>
              </a:buClr>
              <a:buSzPct val="75000"/>
              <a:buFont typeface="Arial"/>
              <a:buChar char="•"/>
              <a:defRPr sz="1600" kern="1200">
                <a:solidFill>
                  <a:schemeClr val="tx1"/>
                </a:solidFill>
                <a:latin typeface="Roboto Light"/>
                <a:ea typeface="+mn-ea"/>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US" sz="1200" b="1" i="0" dirty="0">
                <a:solidFill>
                  <a:srgbClr val="000000"/>
                </a:solidFill>
                <a:effectLst/>
                <a:latin typeface="Calibri bold" panose="020F0702030404030204" pitchFamily="34" charset="0"/>
                <a:cs typeface="Calibri bold" panose="020F0702030404030204" pitchFamily="34" charset="0"/>
              </a:rPr>
              <a:t>Member:</a:t>
            </a:r>
            <a:r>
              <a:rPr lang="en-US" sz="1200" b="0" i="0" dirty="0">
                <a:solidFill>
                  <a:srgbClr val="000000"/>
                </a:solidFill>
                <a:effectLst/>
                <a:latin typeface="Calibri bold" panose="020F0702030404030204" pitchFamily="34" charset="0"/>
                <a:cs typeface="Calibri bold" panose="020F0702030404030204" pitchFamily="34" charset="0"/>
              </a:rPr>
              <a:t> </a:t>
            </a:r>
            <a:r>
              <a:rPr lang="en-US" sz="1200" b="0" i="0" dirty="0">
                <a:solidFill>
                  <a:srgbClr val="000000"/>
                </a:solidFill>
                <a:effectLst/>
                <a:latin typeface="Calibri Light" panose="020F0302020204030204" pitchFamily="34" charset="0"/>
                <a:cs typeface="Calibri Light" panose="020F0302020204030204" pitchFamily="34" charset="0"/>
              </a:rPr>
              <a:t>Your name.</a:t>
            </a:r>
            <a:br>
              <a:rPr lang="en-US" sz="1200" dirty="0">
                <a:latin typeface="Calibri Light" panose="020F0302020204030204" pitchFamily="34" charset="0"/>
                <a:cs typeface="Calibri Light" panose="020F0302020204030204" pitchFamily="34" charset="0"/>
              </a:rPr>
            </a:br>
            <a:r>
              <a:rPr lang="en-US" sz="1200" b="1" dirty="0">
                <a:solidFill>
                  <a:srgbClr val="000000"/>
                </a:solidFill>
                <a:latin typeface="Calibri bold" panose="020F0702030404030204" pitchFamily="34" charset="0"/>
                <a:cs typeface="Calibri bold" panose="020F0702030404030204" pitchFamily="34" charset="0"/>
              </a:rPr>
              <a:t>Identification #: </a:t>
            </a:r>
            <a:r>
              <a:rPr lang="en-US" sz="1200" dirty="0">
                <a:solidFill>
                  <a:srgbClr val="000000"/>
                </a:solidFill>
                <a:latin typeface="Calibri Light" panose="020F0302020204030204" pitchFamily="34" charset="0"/>
                <a:cs typeface="Calibri Light" panose="020F0302020204030204" pitchFamily="34" charset="0"/>
              </a:rPr>
              <a:t>T</a:t>
            </a:r>
            <a:r>
              <a:rPr lang="en-US" sz="1200" b="0" i="0" dirty="0">
                <a:solidFill>
                  <a:srgbClr val="000000"/>
                </a:solidFill>
                <a:effectLst/>
                <a:latin typeface="Calibri Light" panose="020F0302020204030204" pitchFamily="34" charset="0"/>
                <a:cs typeface="Calibri Light" panose="020F0302020204030204" pitchFamily="34" charset="0"/>
              </a:rPr>
              <a:t>his identifies you as a Premera member.</a:t>
            </a:r>
            <a:br>
              <a:rPr lang="en-US" sz="1200" dirty="0">
                <a:latin typeface="Calibri Light" panose="020F0302020204030204" pitchFamily="34" charset="0"/>
                <a:cs typeface="Calibri Light" panose="020F0302020204030204" pitchFamily="34" charset="0"/>
              </a:rPr>
            </a:br>
            <a:r>
              <a:rPr lang="en-US" sz="1200" b="1" dirty="0">
                <a:solidFill>
                  <a:srgbClr val="000000"/>
                </a:solidFill>
                <a:highlight>
                  <a:srgbClr val="FFFF00"/>
                </a:highlight>
                <a:latin typeface="Calibri bold" panose="020F0702030404030204" pitchFamily="34" charset="0"/>
                <a:cs typeface="Calibri bold" panose="020F0702030404030204" pitchFamily="34" charset="0"/>
              </a:rPr>
              <a:t>Rx Group #: </a:t>
            </a:r>
            <a:r>
              <a:rPr lang="en-US" sz="1200" b="0" i="0" dirty="0">
                <a:solidFill>
                  <a:srgbClr val="000000"/>
                </a:solidFill>
                <a:effectLst/>
                <a:highlight>
                  <a:srgbClr val="FFFF00"/>
                </a:highlight>
                <a:latin typeface="Calibri Light" panose="020F0302020204030204" pitchFamily="34" charset="0"/>
                <a:cs typeface="Calibri Light" panose="020F0302020204030204" pitchFamily="34" charset="0"/>
              </a:rPr>
              <a:t>Retail and mail-order pharmacies use this number to validate your drug coverage.</a:t>
            </a:r>
            <a:br>
              <a:rPr lang="en-US" sz="1200" dirty="0">
                <a:latin typeface="Calibri Light" panose="020F0302020204030204" pitchFamily="34" charset="0"/>
                <a:cs typeface="Calibri Light" panose="020F0302020204030204" pitchFamily="34" charset="0"/>
              </a:rPr>
            </a:br>
            <a:r>
              <a:rPr lang="en-US" sz="1200" b="1" dirty="0">
                <a:solidFill>
                  <a:srgbClr val="000000"/>
                </a:solidFill>
                <a:latin typeface="Calibri bold" panose="020F0702030404030204" pitchFamily="34" charset="0"/>
                <a:cs typeface="Calibri bold" panose="020F0702030404030204" pitchFamily="34" charset="0"/>
              </a:rPr>
              <a:t>Medical network: </a:t>
            </a:r>
            <a:r>
              <a:rPr lang="en-US" sz="1200" b="0" i="0" dirty="0">
                <a:solidFill>
                  <a:srgbClr val="000000"/>
                </a:solidFill>
                <a:effectLst/>
                <a:latin typeface="Calibri Light" panose="020F0302020204030204" pitchFamily="34" charset="0"/>
                <a:cs typeface="Calibri Light" panose="020F0302020204030204" pitchFamily="34" charset="0"/>
              </a:rPr>
              <a:t>The name of your plan network.</a:t>
            </a:r>
            <a:br>
              <a:rPr lang="en-US" sz="1200" dirty="0">
                <a:latin typeface="Calibri Light" panose="020F0302020204030204" pitchFamily="34" charset="0"/>
                <a:cs typeface="Calibri Light" panose="020F0302020204030204" pitchFamily="34" charset="0"/>
              </a:rPr>
            </a:br>
            <a:r>
              <a:rPr lang="en-US" sz="1200" b="1" dirty="0">
                <a:solidFill>
                  <a:srgbClr val="000000"/>
                </a:solidFill>
                <a:highlight>
                  <a:srgbClr val="FFFF00"/>
                </a:highlight>
                <a:latin typeface="Calibri bold" panose="020F0702030404030204" pitchFamily="34" charset="0"/>
                <a:cs typeface="Calibri bold" panose="020F0702030404030204" pitchFamily="34" charset="0"/>
              </a:rPr>
              <a:t>Rx Plan: </a:t>
            </a:r>
            <a:r>
              <a:rPr lang="en-US" sz="1200" b="0" i="0" dirty="0">
                <a:solidFill>
                  <a:srgbClr val="000000"/>
                </a:solidFill>
                <a:effectLst/>
                <a:highlight>
                  <a:srgbClr val="FFFF00"/>
                </a:highlight>
                <a:latin typeface="Calibri Light" panose="020F0302020204030204" pitchFamily="34" charset="0"/>
                <a:cs typeface="Calibri Light" panose="020F0302020204030204" pitchFamily="34" charset="0"/>
              </a:rPr>
              <a:t>Use this code to search for drugs in the Rx Search tool.</a:t>
            </a:r>
            <a:br>
              <a:rPr lang="en-US" sz="1200" dirty="0">
                <a:latin typeface="Calibri Light" panose="020F0302020204030204" pitchFamily="34" charset="0"/>
                <a:cs typeface="Calibri Light" panose="020F0302020204030204" pitchFamily="34" charset="0"/>
              </a:rPr>
            </a:br>
            <a:r>
              <a:rPr lang="en-US" sz="1200" b="1" dirty="0">
                <a:solidFill>
                  <a:srgbClr val="000000"/>
                </a:solidFill>
                <a:latin typeface="Calibri bold" panose="020F0702030404030204" pitchFamily="34" charset="0"/>
                <a:cs typeface="Calibri bold" panose="020F0702030404030204" pitchFamily="34" charset="0"/>
              </a:rPr>
              <a:t>Cost shares: </a:t>
            </a:r>
            <a:r>
              <a:rPr lang="en-US" sz="1200" b="0" i="0" dirty="0">
                <a:solidFill>
                  <a:srgbClr val="000000"/>
                </a:solidFill>
                <a:effectLst/>
                <a:latin typeface="Calibri Light" panose="020F0302020204030204" pitchFamily="34" charset="0"/>
                <a:cs typeface="Calibri Light" panose="020F0302020204030204" pitchFamily="34" charset="0"/>
              </a:rPr>
              <a:t>This area displays the cost share (the amount you pay) for certain services.</a:t>
            </a:r>
            <a:endParaRPr lang="en-US" altLang="en-US" sz="1200" dirty="0">
              <a:latin typeface="Calibri Light" panose="020F0302020204030204" pitchFamily="34" charset="0"/>
              <a:ea typeface="Roboto Light" panose="02000000000000000000" pitchFamily="2" charset="0"/>
              <a:cs typeface="Calibri Light" panose="020F0302020204030204" pitchFamily="34" charset="0"/>
            </a:endParaRPr>
          </a:p>
        </p:txBody>
      </p:sp>
      <p:sp>
        <p:nvSpPr>
          <p:cNvPr id="16" name="TextBox 15">
            <a:extLst>
              <a:ext uri="{FF2B5EF4-FFF2-40B4-BE49-F238E27FC236}">
                <a16:creationId xmlns:a16="http://schemas.microsoft.com/office/drawing/2014/main" id="{B183D897-72B1-958F-9E76-DEC4B2A40C7B}"/>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 – REPLACE ID CARD IMAGE IF AVAILABLE</a:t>
            </a:r>
          </a:p>
        </p:txBody>
      </p:sp>
      <p:pic>
        <p:nvPicPr>
          <p:cNvPr id="17" name="Picture 10" descr="Download from the Apple store">
            <a:extLst>
              <a:ext uri="{FF2B5EF4-FFF2-40B4-BE49-F238E27FC236}">
                <a16:creationId xmlns:a16="http://schemas.microsoft.com/office/drawing/2014/main" id="{24B07A59-C512-43A4-D71E-006B23BEF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80" y="3613258"/>
            <a:ext cx="969010" cy="3165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Download from Google play">
            <a:extLst>
              <a:ext uri="{FF2B5EF4-FFF2-40B4-BE49-F238E27FC236}">
                <a16:creationId xmlns:a16="http://schemas.microsoft.com/office/drawing/2014/main" id="{5575596C-03FE-B564-38F2-DAA988C72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560" y="3617363"/>
            <a:ext cx="987638" cy="3226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Qr code&#10;&#10;Description automatically generated">
            <a:extLst>
              <a:ext uri="{FF2B5EF4-FFF2-40B4-BE49-F238E27FC236}">
                <a16:creationId xmlns:a16="http://schemas.microsoft.com/office/drawing/2014/main" id="{64769DC8-967C-5198-5248-0E14360C5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6019" y="2746020"/>
            <a:ext cx="1351523" cy="1351523"/>
          </a:xfrm>
          <a:prstGeom prst="rect">
            <a:avLst/>
          </a:prstGeom>
          <a:ln w="25400">
            <a:solidFill>
              <a:srgbClr val="0085CA"/>
            </a:solidFill>
          </a:ln>
        </p:spPr>
      </p:pic>
    </p:spTree>
    <p:extLst>
      <p:ext uri="{BB962C8B-B14F-4D97-AF65-F5344CB8AC3E}">
        <p14:creationId xmlns:p14="http://schemas.microsoft.com/office/powerpoint/2010/main" val="3304635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DB336E-038B-5A79-AE9E-D1DEA0D4A675}"/>
              </a:ext>
            </a:extLst>
          </p:cNvPr>
          <p:cNvPicPr>
            <a:picLocks noChangeAspect="1"/>
          </p:cNvPicPr>
          <p:nvPr/>
        </p:nvPicPr>
        <p:blipFill>
          <a:blip r:embed="rId2"/>
          <a:srcRect l="313" r="313"/>
          <a:stretch/>
        </p:blipFill>
        <p:spPr>
          <a:xfrm>
            <a:off x="5852160" y="-9800"/>
            <a:ext cx="3291840" cy="4695266"/>
          </a:xfrm>
          <a:prstGeom prst="rect">
            <a:avLst/>
          </a:prstGeom>
        </p:spPr>
      </p:pic>
      <p:sp>
        <p:nvSpPr>
          <p:cNvPr id="2" name="Text Placeholder 1">
            <a:extLst>
              <a:ext uri="{FF2B5EF4-FFF2-40B4-BE49-F238E27FC236}">
                <a16:creationId xmlns:a16="http://schemas.microsoft.com/office/drawing/2014/main" id="{0E1A73C0-09E6-30D4-CFBF-DE1400892410}"/>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Get access to your plan</a:t>
            </a:r>
          </a:p>
        </p:txBody>
      </p:sp>
      <p:sp>
        <p:nvSpPr>
          <p:cNvPr id="3" name="Text Placeholder 2">
            <a:extLst>
              <a:ext uri="{FF2B5EF4-FFF2-40B4-BE49-F238E27FC236}">
                <a16:creationId xmlns:a16="http://schemas.microsoft.com/office/drawing/2014/main" id="{4C355573-6097-0AB6-44C8-8A3F3A87E35E}"/>
              </a:ext>
            </a:extLst>
          </p:cNvPr>
          <p:cNvSpPr>
            <a:spLocks noGrp="1"/>
          </p:cNvSpPr>
          <p:nvPr>
            <p:ph type="body" sz="quarter" idx="11"/>
          </p:nvPr>
        </p:nvSpPr>
        <p:spPr>
          <a:xfrm>
            <a:off x="457200" y="1165380"/>
            <a:ext cx="4711699" cy="2404520"/>
          </a:xfrm>
        </p:spPr>
        <p:txBody>
          <a:bodyPr/>
          <a:lstStyle/>
          <a:p>
            <a:pPr marL="0" indent="0" eaLnBrk="0" fontAlgn="base" hangingPunct="0">
              <a:spcBef>
                <a:spcPct val="0"/>
              </a:spcBef>
              <a:spcAft>
                <a:spcPts val="600"/>
              </a:spcAft>
              <a:buSzTx/>
              <a:buNone/>
              <a:defRPr/>
            </a:pPr>
            <a:r>
              <a:rPr kumimoji="0" lang="en-US"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Visit </a:t>
            </a:r>
            <a:r>
              <a:rPr kumimoji="0" lang="en-US" i="0" u="none" strike="noStrike" kern="1200" cap="none" spc="0" normalizeH="0" baseline="0" noProof="0" dirty="0">
                <a:ln>
                  <a:noFill/>
                </a:ln>
                <a:solidFill>
                  <a:srgbClr val="0085CA"/>
                </a:solidFill>
                <a:effectLst/>
                <a:uLnTx/>
                <a:uFillTx/>
                <a:latin typeface="Calibri Light" panose="020F0302020204030204" pitchFamily="34" charset="0"/>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premera.com </a:t>
            </a:r>
            <a:r>
              <a:rPr kumimoji="0" lang="en-US"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and sign in to:</a:t>
            </a:r>
          </a:p>
          <a:p>
            <a:pPr eaLnBrk="0" fontAlgn="base" hangingPunct="0">
              <a:spcBef>
                <a:spcPct val="0"/>
              </a:spcBef>
              <a:spcAft>
                <a:spcPts val="600"/>
              </a:spcAft>
              <a:buSzTx/>
              <a:defRPr/>
            </a:pPr>
            <a:r>
              <a:rPr kumimoji="0" lang="en-US"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Get personalized health plan information</a:t>
            </a:r>
          </a:p>
          <a:p>
            <a:pPr eaLnBrk="0" fontAlgn="base" hangingPunct="0">
              <a:spcBef>
                <a:spcPct val="0"/>
              </a:spcBef>
              <a:spcAft>
                <a:spcPts val="600"/>
              </a:spcAft>
              <a:buSzTx/>
              <a:defRPr/>
            </a:pPr>
            <a:r>
              <a:rPr kumimoji="0" lang="en-US"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Search for in-network providers</a:t>
            </a:r>
          </a:p>
          <a:p>
            <a:pPr eaLnBrk="0" fontAlgn="base" hangingPunct="0">
              <a:spcBef>
                <a:spcPct val="0"/>
              </a:spcBef>
              <a:spcAft>
                <a:spcPts val="600"/>
              </a:spcAft>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Track your claims and deductible</a:t>
            </a:r>
          </a:p>
          <a:p>
            <a:pPr eaLnBrk="0" fontAlgn="base" hangingPunct="0">
              <a:spcBef>
                <a:spcPct val="0"/>
              </a:spcBef>
              <a:spcAft>
                <a:spcPts val="600"/>
              </a:spcAft>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View your digital ID card</a:t>
            </a:r>
          </a:p>
          <a:p>
            <a:pPr eaLnBrk="0" fontAlgn="base" hangingPunct="0">
              <a:spcBef>
                <a:spcPct val="0"/>
              </a:spcBef>
              <a:spcAft>
                <a:spcPts val="600"/>
              </a:spcAft>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Get estimates for cost of care and procedures</a:t>
            </a:r>
            <a:endParaRPr kumimoji="0" lang="en-US"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endParaRPr>
          </a:p>
          <a:p>
            <a:pPr eaLnBrk="0" fontAlgn="base" hangingPunct="0">
              <a:spcBef>
                <a:spcPct val="0"/>
              </a:spcBef>
              <a:spcAft>
                <a:spcPts val="600"/>
              </a:spcAft>
              <a:buSzTx/>
              <a:defRPr/>
            </a:pPr>
            <a:r>
              <a:rPr kumimoji="0" lang="en-US"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Access virtual care providers and programs</a:t>
            </a:r>
          </a:p>
          <a:p>
            <a:pPr eaLnBrk="0" fontAlgn="base" hangingPunct="0">
              <a:spcBef>
                <a:spcPct val="0"/>
              </a:spcBef>
              <a:spcAft>
                <a:spcPts val="600"/>
              </a:spcAft>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Get your EOBs delivered by email</a:t>
            </a:r>
          </a:p>
          <a:p>
            <a:pPr eaLnBrk="0" fontAlgn="base" hangingPunct="0">
              <a:spcBef>
                <a:spcPct val="0"/>
              </a:spcBef>
              <a:spcAft>
                <a:spcPts val="600"/>
              </a:spcAft>
              <a:buSzTx/>
              <a:defRPr/>
            </a:pPr>
            <a:r>
              <a:rPr kumimoji="0" lang="en-US"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Receive emails with helpful reminders and plan information</a:t>
            </a:r>
          </a:p>
          <a:p>
            <a:pPr marL="0" indent="0" eaLnBrk="0" fontAlgn="base" hangingPunct="0">
              <a:spcBef>
                <a:spcPts val="0"/>
              </a:spcBef>
              <a:spcAft>
                <a:spcPts val="1200"/>
              </a:spcAft>
              <a:buSzTx/>
              <a:buNone/>
              <a:defRPr/>
            </a:pPr>
            <a:endParaRPr lang="en-US" dirty="0">
              <a:solidFill>
                <a:prstClr val="black"/>
              </a:solidFill>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E5615F49-6F4E-CF8F-C8F2-D4E964BCF880}"/>
              </a:ext>
            </a:extLst>
          </p:cNvPr>
          <p:cNvSpPr>
            <a:spLocks noGrp="1"/>
          </p:cNvSpPr>
          <p:nvPr>
            <p:ph type="body" sz="quarter" idx="12"/>
          </p:nvPr>
        </p:nvSpPr>
        <p:spPr>
          <a:xfrm>
            <a:off x="457200" y="774927"/>
            <a:ext cx="5291667" cy="292100"/>
          </a:xfrm>
        </p:spPr>
        <p:txBody>
          <a:bodyPr>
            <a:noAutofit/>
          </a:bodyPr>
          <a:lstStyle/>
          <a:p>
            <a:r>
              <a:rPr lang="en-US" dirty="0">
                <a:latin typeface="+mj-lt"/>
              </a:rPr>
              <a:t>One account helps you get the most from your plan</a:t>
            </a:r>
          </a:p>
        </p:txBody>
      </p:sp>
      <p:sp>
        <p:nvSpPr>
          <p:cNvPr id="5" name="TextBox 6">
            <a:extLst>
              <a:ext uri="{FF2B5EF4-FFF2-40B4-BE49-F238E27FC236}">
                <a16:creationId xmlns:a16="http://schemas.microsoft.com/office/drawing/2014/main" id="{A74F5C58-7A36-CE05-F529-F5BF5EA0852B}"/>
              </a:ext>
            </a:extLst>
          </p:cNvPr>
          <p:cNvSpPr txBox="1">
            <a:spLocks noChangeArrowheads="1"/>
          </p:cNvSpPr>
          <p:nvPr/>
        </p:nvSpPr>
        <p:spPr bwMode="auto">
          <a:xfrm>
            <a:off x="435688" y="4272809"/>
            <a:ext cx="7820609"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chemeClr val="tx2"/>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Create or sign into your account at premera.com</a:t>
            </a:r>
            <a:endParaRPr lang="en-US" altLang="en-US" sz="1051" b="1" dirty="0">
              <a:solidFill>
                <a:schemeClr val="tx2"/>
              </a:solidFill>
              <a:latin typeface="+mn-lt"/>
              <a:ea typeface="Roboto"/>
              <a:cs typeface="Calibri" panose="020F0502020204030204" pitchFamily="34" charset="0"/>
            </a:endParaRPr>
          </a:p>
        </p:txBody>
      </p:sp>
      <p:sp>
        <p:nvSpPr>
          <p:cNvPr id="10" name="TextBox 9">
            <a:extLst>
              <a:ext uri="{FF2B5EF4-FFF2-40B4-BE49-F238E27FC236}">
                <a16:creationId xmlns:a16="http://schemas.microsoft.com/office/drawing/2014/main" id="{DF06A73A-A46E-FBE4-41CD-0080E4DCD3A5}"/>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spTree>
    <p:extLst>
      <p:ext uri="{BB962C8B-B14F-4D97-AF65-F5344CB8AC3E}">
        <p14:creationId xmlns:p14="http://schemas.microsoft.com/office/powerpoint/2010/main" val="3141084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A73C0-09E6-30D4-CFBF-DE1400892410}"/>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Premera mobile app</a:t>
            </a:r>
          </a:p>
        </p:txBody>
      </p:sp>
      <p:sp>
        <p:nvSpPr>
          <p:cNvPr id="3" name="Text Placeholder 2">
            <a:extLst>
              <a:ext uri="{FF2B5EF4-FFF2-40B4-BE49-F238E27FC236}">
                <a16:creationId xmlns:a16="http://schemas.microsoft.com/office/drawing/2014/main" id="{4C355573-6097-0AB6-44C8-8A3F3A87E35E}"/>
              </a:ext>
            </a:extLst>
          </p:cNvPr>
          <p:cNvSpPr>
            <a:spLocks noGrp="1"/>
          </p:cNvSpPr>
          <p:nvPr>
            <p:ph type="body" sz="quarter" idx="11"/>
          </p:nvPr>
        </p:nvSpPr>
        <p:spPr>
          <a:xfrm>
            <a:off x="457201" y="1369490"/>
            <a:ext cx="3376246" cy="2404520"/>
          </a:xfrm>
        </p:spPr>
        <p:txBody>
          <a:bodyPr/>
          <a:lstStyle/>
          <a:p>
            <a:pPr eaLnBrk="0" fontAlgn="base" hangingPunct="0">
              <a:spcBef>
                <a:spcPct val="0"/>
              </a:spcBef>
              <a:spcAft>
                <a:spcPts val="600"/>
              </a:spcAft>
              <a:buClr>
                <a:srgbClr val="0085CA"/>
              </a:buClr>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Track your claims and deductible</a:t>
            </a:r>
          </a:p>
          <a:p>
            <a:pPr eaLnBrk="0" fontAlgn="base" hangingPunct="0">
              <a:spcBef>
                <a:spcPct val="0"/>
              </a:spcBef>
              <a:spcAft>
                <a:spcPts val="600"/>
              </a:spcAft>
              <a:buClr>
                <a:srgbClr val="0085CA"/>
              </a:buClr>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View your digital ID card</a:t>
            </a:r>
          </a:p>
          <a:p>
            <a:pPr eaLnBrk="0" fontAlgn="base" hangingPunct="0">
              <a:spcBef>
                <a:spcPct val="0"/>
              </a:spcBef>
              <a:spcAft>
                <a:spcPts val="600"/>
              </a:spcAft>
              <a:buClr>
                <a:srgbClr val="0085CA"/>
              </a:buClr>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Find in-network doctors and specialists</a:t>
            </a:r>
          </a:p>
          <a:p>
            <a:pPr eaLnBrk="0" fontAlgn="base" hangingPunct="0">
              <a:spcBef>
                <a:spcPct val="0"/>
              </a:spcBef>
              <a:spcAft>
                <a:spcPts val="600"/>
              </a:spcAft>
              <a:buClr>
                <a:srgbClr val="0085CA"/>
              </a:buClr>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Access a list of your providers</a:t>
            </a:r>
          </a:p>
          <a:p>
            <a:pPr eaLnBrk="0" fontAlgn="base" hangingPunct="0">
              <a:spcBef>
                <a:spcPct val="0"/>
              </a:spcBef>
              <a:spcAft>
                <a:spcPts val="600"/>
              </a:spcAft>
              <a:buClr>
                <a:srgbClr val="0085CA"/>
              </a:buClr>
              <a:buSzTx/>
              <a:defRPr/>
            </a:pPr>
            <a:r>
              <a:rPr lang="en-US" dirty="0">
                <a:solidFill>
                  <a:prstClr val="black"/>
                </a:solidFill>
                <a:latin typeface="Calibri Light" panose="020F0302020204030204" pitchFamily="34" charset="0"/>
                <a:ea typeface="Roboto Light" panose="02000000000000000000" pitchFamily="2" charset="0"/>
                <a:cs typeface="Calibri Light" panose="020F0302020204030204" pitchFamily="34" charset="0"/>
              </a:rPr>
              <a:t>Track preapproval status</a:t>
            </a:r>
          </a:p>
          <a:p>
            <a:pPr eaLnBrk="0" fontAlgn="base" hangingPunct="0">
              <a:spcBef>
                <a:spcPct val="0"/>
              </a:spcBef>
              <a:spcAft>
                <a:spcPts val="600"/>
              </a:spcAft>
              <a:buClr>
                <a:srgbClr val="0085CA"/>
              </a:buClr>
              <a:buSzTx/>
              <a:defRPr/>
            </a:pPr>
            <a:r>
              <a:rPr lang="en-US" dirty="0">
                <a:solidFill>
                  <a:prstClr val="black"/>
                </a:solidFill>
                <a:highlight>
                  <a:srgbClr val="FFFF00"/>
                </a:highlight>
                <a:latin typeface="Calibri Light" panose="020F0302020204030204" pitchFamily="34" charset="0"/>
                <a:ea typeface="Roboto Light" panose="02000000000000000000" pitchFamily="2" charset="0"/>
                <a:cs typeface="Calibri Light" panose="020F0302020204030204" pitchFamily="34" charset="0"/>
              </a:rPr>
              <a:t>View your prescriptions </a:t>
            </a:r>
          </a:p>
          <a:p>
            <a:pPr marL="0" indent="0" eaLnBrk="0" fontAlgn="base" hangingPunct="0">
              <a:spcBef>
                <a:spcPts val="0"/>
              </a:spcBef>
              <a:spcAft>
                <a:spcPts val="1200"/>
              </a:spcAft>
              <a:buSzTx/>
              <a:buNone/>
              <a:defRPr/>
            </a:pPr>
            <a:endParaRPr lang="en-US" dirty="0">
              <a:solidFill>
                <a:prstClr val="black"/>
              </a:solidFill>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E5615F49-6F4E-CF8F-C8F2-D4E964BCF880}"/>
              </a:ext>
            </a:extLst>
          </p:cNvPr>
          <p:cNvSpPr>
            <a:spLocks noGrp="1"/>
          </p:cNvSpPr>
          <p:nvPr>
            <p:ph type="body" sz="quarter" idx="12"/>
          </p:nvPr>
        </p:nvSpPr>
        <p:spPr>
          <a:xfrm>
            <a:off x="457200" y="774927"/>
            <a:ext cx="5291667" cy="292100"/>
          </a:xfrm>
        </p:spPr>
        <p:txBody>
          <a:bodyPr>
            <a:noAutofit/>
          </a:bodyPr>
          <a:lstStyle/>
          <a:p>
            <a:r>
              <a:rPr lang="en-US" dirty="0">
                <a:latin typeface="+mj-lt"/>
              </a:rPr>
              <a:t>Easy, convenient, on-the-go access to medical plan info right in your pocket.</a:t>
            </a:r>
          </a:p>
        </p:txBody>
      </p:sp>
      <p:pic>
        <p:nvPicPr>
          <p:cNvPr id="6" name="Picture 5" descr="Qr code&#10;&#10;Description automatically generated">
            <a:extLst>
              <a:ext uri="{FF2B5EF4-FFF2-40B4-BE49-F238E27FC236}">
                <a16:creationId xmlns:a16="http://schemas.microsoft.com/office/drawing/2014/main" id="{BC7AA4B1-BDCE-FEF7-E1A0-C5F0AFEF13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1067" y="2686706"/>
            <a:ext cx="1447800" cy="1447800"/>
          </a:xfrm>
          <a:prstGeom prst="rect">
            <a:avLst/>
          </a:prstGeom>
          <a:ln w="25400">
            <a:solidFill>
              <a:srgbClr val="0085CA"/>
            </a:solidFill>
          </a:ln>
        </p:spPr>
      </p:pic>
      <p:pic>
        <p:nvPicPr>
          <p:cNvPr id="7" name="Picture 6">
            <a:extLst>
              <a:ext uri="{FF2B5EF4-FFF2-40B4-BE49-F238E27FC236}">
                <a16:creationId xmlns:a16="http://schemas.microsoft.com/office/drawing/2014/main" id="{2EDB336E-038B-5A79-AE9E-D1DEA0D4A675}"/>
              </a:ext>
            </a:extLst>
          </p:cNvPr>
          <p:cNvPicPr>
            <a:picLocks noChangeAspect="1"/>
          </p:cNvPicPr>
          <p:nvPr/>
        </p:nvPicPr>
        <p:blipFill rotWithShape="1">
          <a:blip r:embed="rId3"/>
          <a:srcRect t="13815" r="-559" b="4376"/>
          <a:stretch/>
        </p:blipFill>
        <p:spPr>
          <a:xfrm>
            <a:off x="5870448" y="-9800"/>
            <a:ext cx="3291840" cy="4754880"/>
          </a:xfrm>
          <a:prstGeom prst="rect">
            <a:avLst/>
          </a:prstGeom>
        </p:spPr>
      </p:pic>
      <p:sp>
        <p:nvSpPr>
          <p:cNvPr id="8" name="TextBox 7">
            <a:extLst>
              <a:ext uri="{FF2B5EF4-FFF2-40B4-BE49-F238E27FC236}">
                <a16:creationId xmlns:a16="http://schemas.microsoft.com/office/drawing/2014/main" id="{643F6CE2-0311-150B-73CC-3517655A3E56}"/>
              </a:ext>
            </a:extLst>
          </p:cNvPr>
          <p:cNvSpPr txBox="1">
            <a:spLocks noChangeArrowheads="1"/>
          </p:cNvSpPr>
          <p:nvPr/>
        </p:nvSpPr>
        <p:spPr bwMode="auto">
          <a:xfrm>
            <a:off x="435689" y="4272809"/>
            <a:ext cx="5291667"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dirty="0">
                <a:solidFill>
                  <a:srgbClr val="0085CA"/>
                </a:solidFill>
                <a:latin typeface="+mn-lt"/>
                <a:ea typeface="Roboto"/>
                <a:cs typeface="Calibri" panose="020F0502020204030204" pitchFamily="34" charset="0"/>
                <a:hlinkClick r:id="rId4">
                  <a:extLst>
                    <a:ext uri="{A12FA001-AC4F-418D-AE19-62706E023703}">
                      <ahyp:hlinkClr xmlns:ahyp="http://schemas.microsoft.com/office/drawing/2018/hyperlinkcolor" val="tx"/>
                    </a:ext>
                  </a:extLst>
                </a:hlinkClick>
              </a:rPr>
              <a:t>Create or sign into your account on the Premera mobile app</a:t>
            </a:r>
            <a:endParaRPr lang="en-US" altLang="en-US" sz="1051" b="1" dirty="0">
              <a:solidFill>
                <a:srgbClr val="0085CA"/>
              </a:solidFill>
              <a:latin typeface="+mn-lt"/>
              <a:ea typeface="Roboto"/>
              <a:cs typeface="Calibri" panose="020F0502020204030204" pitchFamily="34" charset="0"/>
            </a:endParaRPr>
          </a:p>
        </p:txBody>
      </p:sp>
      <p:sp>
        <p:nvSpPr>
          <p:cNvPr id="9" name="TextBox 8">
            <a:extLst>
              <a:ext uri="{FF2B5EF4-FFF2-40B4-BE49-F238E27FC236}">
                <a16:creationId xmlns:a16="http://schemas.microsoft.com/office/drawing/2014/main" id="{AC12E72A-0E8F-46AD-13AF-5C3232240057}"/>
              </a:ext>
            </a:extLst>
          </p:cNvPr>
          <p:cNvSpPr txBox="1">
            <a:spLocks noChangeArrowheads="1"/>
          </p:cNvSpPr>
          <p:nvPr/>
        </p:nvSpPr>
        <p:spPr bwMode="auto">
          <a:xfrm>
            <a:off x="398939" y="-5214"/>
            <a:ext cx="8211661" cy="369332"/>
          </a:xfrm>
          <a:prstGeom prst="rect">
            <a:avLst/>
          </a:prstGeom>
          <a:noFill/>
          <a:ln>
            <a:noFill/>
          </a:ln>
        </p:spPr>
        <p:txBody>
          <a:bodyPr wrap="squar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dirty="0">
                <a:solidFill>
                  <a:srgbClr val="151515"/>
                </a:solidFill>
                <a:highlight>
                  <a:srgbClr val="FFFF00"/>
                </a:highlight>
                <a:latin typeface="+mn-lt"/>
                <a:ea typeface="Lora Regular"/>
                <a:cs typeface="Lora Regular"/>
              </a:rPr>
              <a:t>OPTIONAL SLIDE</a:t>
            </a:r>
          </a:p>
        </p:txBody>
      </p:sp>
      <p:pic>
        <p:nvPicPr>
          <p:cNvPr id="10" name="Picture 10" descr="Download from the Apple store">
            <a:extLst>
              <a:ext uri="{FF2B5EF4-FFF2-40B4-BE49-F238E27FC236}">
                <a16:creationId xmlns:a16="http://schemas.microsoft.com/office/drawing/2014/main" id="{B794D1FA-6D28-013B-194D-8FBC41FC3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060" y="3696362"/>
            <a:ext cx="969010" cy="3165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Download from Google play">
            <a:extLst>
              <a:ext uri="{FF2B5EF4-FFF2-40B4-BE49-F238E27FC236}">
                <a16:creationId xmlns:a16="http://schemas.microsoft.com/office/drawing/2014/main" id="{51C37A1A-BACA-9A3A-54D3-2906A8FA76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0075" y="3690276"/>
            <a:ext cx="987638" cy="32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839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C03087-A5CB-9F52-8F17-C28C1B416165}"/>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Best-in-class customer service</a:t>
            </a:r>
          </a:p>
        </p:txBody>
      </p:sp>
      <p:sp>
        <p:nvSpPr>
          <p:cNvPr id="3" name="Text Placeholder 6">
            <a:extLst>
              <a:ext uri="{FF2B5EF4-FFF2-40B4-BE49-F238E27FC236}">
                <a16:creationId xmlns:a16="http://schemas.microsoft.com/office/drawing/2014/main" id="{22536529-0A96-9D1B-44CD-604AB63483D9}"/>
              </a:ext>
            </a:extLst>
          </p:cNvPr>
          <p:cNvSpPr txBox="1">
            <a:spLocks noGrp="1"/>
          </p:cNvSpPr>
          <p:nvPr>
            <p:ph type="body" sz="quarter" idx="11"/>
          </p:nvPr>
        </p:nvSpPr>
        <p:spPr>
          <a:xfrm>
            <a:off x="435689" y="1118434"/>
            <a:ext cx="5283200" cy="3607141"/>
          </a:xfrm>
          <a:prstGeom prst="rect">
            <a:avLst/>
          </a:prstGeom>
          <a:noFill/>
        </p:spPr>
        <p:txBody>
          <a:bodyPr wrap="square" lIns="0">
            <a:spAutoFit/>
          </a:bodyPr>
          <a:lstStyle/>
          <a:p>
            <a:pPr marL="0" indent="0">
              <a:buNone/>
              <a:defRPr/>
            </a:pPr>
            <a:r>
              <a:rPr lang="en-US" dirty="0">
                <a:latin typeface="Calibri Light" panose="020F0302020204030204" pitchFamily="34" charset="0"/>
                <a:ea typeface="Roboto Light" panose="02000000000000000000" pitchFamily="2" charset="0"/>
                <a:cs typeface="Calibri Light" panose="020F0302020204030204" pitchFamily="34" charset="0"/>
              </a:rPr>
              <a:t>Our members are at the center of all we do, and our team is ready to help with:</a:t>
            </a:r>
          </a:p>
          <a:p>
            <a:pPr>
              <a:buClr>
                <a:srgbClr val="0085CA"/>
              </a:buClr>
              <a:defRPr/>
            </a:pPr>
            <a:r>
              <a:rPr lang="en-US" dirty="0">
                <a:latin typeface="Calibri Light" panose="020F0302020204030204" pitchFamily="34" charset="0"/>
                <a:ea typeface="Roboto Light" panose="02000000000000000000" pitchFamily="2" charset="0"/>
                <a:cs typeface="Calibri Light" panose="020F0302020204030204" pitchFamily="34" charset="0"/>
              </a:rPr>
              <a:t>Benefit questions,</a:t>
            </a:r>
          </a:p>
          <a:p>
            <a:pPr>
              <a:buClr>
                <a:srgbClr val="0085CA"/>
              </a:buClr>
              <a:defRPr/>
            </a:pPr>
            <a:r>
              <a:rPr lang="en-US" dirty="0">
                <a:latin typeface="Calibri Light" panose="020F0302020204030204" pitchFamily="34" charset="0"/>
                <a:ea typeface="Roboto Light" panose="02000000000000000000" pitchFamily="2" charset="0"/>
                <a:cs typeface="Calibri Light" panose="020F0302020204030204" pitchFamily="34" charset="0"/>
              </a:rPr>
              <a:t>Claim status,</a:t>
            </a:r>
          </a:p>
          <a:p>
            <a:pPr>
              <a:buClr>
                <a:srgbClr val="0085CA"/>
              </a:buClr>
              <a:defRPr/>
            </a:pPr>
            <a:r>
              <a:rPr lang="en-US" dirty="0">
                <a:latin typeface="Calibri Light" panose="020F0302020204030204" pitchFamily="34" charset="0"/>
                <a:ea typeface="Roboto Light" panose="02000000000000000000" pitchFamily="2" charset="0"/>
                <a:cs typeface="Calibri Light" panose="020F0302020204030204" pitchFamily="34" charset="0"/>
              </a:rPr>
              <a:t>Finding a provider,</a:t>
            </a:r>
          </a:p>
          <a:p>
            <a:pPr>
              <a:buClr>
                <a:srgbClr val="0085CA"/>
              </a:buClr>
              <a:defRPr/>
            </a:pPr>
            <a:r>
              <a:rPr lang="en-US" dirty="0">
                <a:latin typeface="Calibri Light" panose="020F0302020204030204" pitchFamily="34" charset="0"/>
                <a:ea typeface="Roboto Light" panose="02000000000000000000" pitchFamily="2" charset="0"/>
                <a:cs typeface="Calibri Light" panose="020F0302020204030204" pitchFamily="34" charset="0"/>
              </a:rPr>
              <a:t>Translation services for non-English speakers,</a:t>
            </a:r>
          </a:p>
          <a:p>
            <a:pPr>
              <a:buClr>
                <a:srgbClr val="0085CA"/>
              </a:buClr>
              <a:defRPr/>
            </a:pPr>
            <a:r>
              <a:rPr lang="en-US" dirty="0">
                <a:latin typeface="Calibri Light" panose="020F0302020204030204" pitchFamily="34" charset="0"/>
                <a:ea typeface="Roboto Light" panose="02000000000000000000" pitchFamily="2" charset="0"/>
                <a:cs typeface="Calibri Light" panose="020F0302020204030204" pitchFamily="34" charset="0"/>
              </a:rPr>
              <a:t>And more!</a:t>
            </a:r>
          </a:p>
          <a:p>
            <a:pPr marL="0" indent="0">
              <a:buNone/>
              <a:defRPr/>
            </a:pPr>
            <a:endParaRPr lang="en-US" sz="700" dirty="0">
              <a:latin typeface="Calibri Light" panose="020F0302020204030204" pitchFamily="34" charset="0"/>
              <a:ea typeface="Roboto Light" panose="02000000000000000000" pitchFamily="2" charset="0"/>
              <a:cs typeface="Calibri Light" panose="020F0302020204030204" pitchFamily="34" charset="0"/>
            </a:endParaRPr>
          </a:p>
          <a:p>
            <a:pPr marL="0" indent="0">
              <a:buNone/>
              <a:defRPr/>
            </a:pPr>
            <a:r>
              <a:rPr lang="en-US" b="1" dirty="0">
                <a:latin typeface="+mj-lt"/>
                <a:ea typeface="Roboto Light" panose="02000000000000000000" pitchFamily="2" charset="0"/>
                <a:cs typeface="Calibri Light" panose="020F0302020204030204" pitchFamily="34" charset="0"/>
              </a:rPr>
              <a:t>Call us at </a:t>
            </a:r>
            <a:r>
              <a:rPr lang="en-US" sz="1600" b="1" dirty="0">
                <a:solidFill>
                  <a:srgbClr val="0085CA"/>
                </a:solidFill>
                <a:highlight>
                  <a:srgbClr val="00FF00"/>
                </a:highlight>
                <a:latin typeface="+mj-lt"/>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800-508-4722</a:t>
            </a:r>
            <a:r>
              <a:rPr lang="en-US" b="1" dirty="0">
                <a:latin typeface="+mj-lt"/>
                <a:ea typeface="Roboto Light" panose="02000000000000000000" pitchFamily="2" charset="0"/>
                <a:cs typeface="Calibri Light" panose="020F0302020204030204" pitchFamily="34" charset="0"/>
              </a:rPr>
              <a:t> (TTY: 711)</a:t>
            </a:r>
          </a:p>
          <a:p>
            <a:pPr marL="0" indent="0">
              <a:buNone/>
              <a:defRPr/>
            </a:pPr>
            <a:r>
              <a:rPr lang="en-US" b="1" dirty="0">
                <a:latin typeface="+mj-lt"/>
                <a:ea typeface="Roboto Light" panose="02000000000000000000" pitchFamily="2" charset="0"/>
                <a:cs typeface="Calibri Light" panose="020F0302020204030204" pitchFamily="34" charset="0"/>
              </a:rPr>
              <a:t>Monday through Friday, 5 a.m. to 8 p.m. Pacific Time</a:t>
            </a:r>
          </a:p>
          <a:p>
            <a:pPr marL="0" indent="0">
              <a:buNone/>
              <a:defRPr/>
            </a:pPr>
            <a:r>
              <a:rPr lang="en-US" b="1" dirty="0">
                <a:latin typeface="+mj-lt"/>
                <a:ea typeface="Roboto Light" panose="02000000000000000000" pitchFamily="2" charset="0"/>
                <a:cs typeface="Calibri Light" panose="020F0302020204030204" pitchFamily="34" charset="0"/>
              </a:rPr>
              <a:t>Or </a:t>
            </a:r>
            <a:r>
              <a:rPr lang="en-US" b="1" dirty="0">
                <a:solidFill>
                  <a:schemeClr val="tx2"/>
                </a:solidFill>
                <a:latin typeface="+mj-lt"/>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sign in </a:t>
            </a:r>
            <a:r>
              <a:rPr lang="en-US" b="1" dirty="0">
                <a:latin typeface="+mj-lt"/>
                <a:ea typeface="Roboto Light" panose="02000000000000000000" pitchFamily="2" charset="0"/>
                <a:cs typeface="Calibri Light" panose="020F0302020204030204" pitchFamily="34" charset="0"/>
              </a:rPr>
              <a:t>to send us a message anytime.</a:t>
            </a:r>
          </a:p>
          <a:p>
            <a:pPr marL="0" indent="0">
              <a:buNone/>
              <a:defRPr/>
            </a:pPr>
            <a:endParaRPr lang="en-US" dirty="0">
              <a:latin typeface="Calibri Light" panose="020F0302020204030204" pitchFamily="34" charset="0"/>
              <a:ea typeface="Roboto Light" panose="02000000000000000000" pitchFamily="2" charset="0"/>
              <a:cs typeface="Calibri Light" panose="020F0302020204030204" pitchFamily="34" charset="0"/>
            </a:endParaRPr>
          </a:p>
          <a:p>
            <a:pPr marL="0" indent="0">
              <a:spcBef>
                <a:spcPct val="0"/>
              </a:spcBef>
              <a:spcAft>
                <a:spcPts val="600"/>
              </a:spcAft>
              <a:buNone/>
            </a:pPr>
            <a:endParaRPr lang="en-US" altLang="en-US" sz="1400" dirty="0">
              <a:latin typeface="Calibri Light" panose="020F0302020204030204" pitchFamily="34" charset="0"/>
              <a:ea typeface="Roboto Light" panose="02000000000000000000" pitchFamily="2" charset="0"/>
              <a:cs typeface="Calibri Light" panose="020F0302020204030204" pitchFamily="34" charset="0"/>
            </a:endParaRPr>
          </a:p>
        </p:txBody>
      </p:sp>
      <p:pic>
        <p:nvPicPr>
          <p:cNvPr id="4" name="Picture 3">
            <a:extLst>
              <a:ext uri="{FF2B5EF4-FFF2-40B4-BE49-F238E27FC236}">
                <a16:creationId xmlns:a16="http://schemas.microsoft.com/office/drawing/2014/main" id="{BD27AD90-5275-8E61-46E7-6AE23D611BF9}"/>
              </a:ext>
            </a:extLst>
          </p:cNvPr>
          <p:cNvPicPr>
            <a:picLocks noChangeAspect="1"/>
          </p:cNvPicPr>
          <p:nvPr/>
        </p:nvPicPr>
        <p:blipFill rotWithShape="1">
          <a:blip r:embed="rId4"/>
          <a:srcRect l="17723" r="35871"/>
          <a:stretch/>
        </p:blipFill>
        <p:spPr>
          <a:xfrm>
            <a:off x="5870448" y="-5214"/>
            <a:ext cx="3273552" cy="4699130"/>
          </a:xfrm>
          <a:prstGeom prst="rect">
            <a:avLst/>
          </a:prstGeom>
        </p:spPr>
      </p:pic>
      <p:sp>
        <p:nvSpPr>
          <p:cNvPr id="5" name="TextBox 6">
            <a:extLst>
              <a:ext uri="{FF2B5EF4-FFF2-40B4-BE49-F238E27FC236}">
                <a16:creationId xmlns:a16="http://schemas.microsoft.com/office/drawing/2014/main" id="{F6389CE1-8FA1-3C22-C2A3-46F9F8427047}"/>
              </a:ext>
            </a:extLst>
          </p:cNvPr>
          <p:cNvSpPr txBox="1">
            <a:spLocks noChangeArrowheads="1"/>
          </p:cNvSpPr>
          <p:nvPr/>
        </p:nvSpPr>
        <p:spPr bwMode="auto">
          <a:xfrm>
            <a:off x="435689"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r>
              <a:rPr lang="en-US" altLang="en-US" sz="1600" b="1" u="sng" dirty="0">
                <a:solidFill>
                  <a:schemeClr val="tx2"/>
                </a:solidFill>
                <a:latin typeface="+mn-lt"/>
                <a:ea typeface="Roboto"/>
                <a:cs typeface="Calibri" panose="020F0502020204030204" pitchFamily="34" charset="0"/>
                <a:hlinkClick r:id="rId5">
                  <a:extLst>
                    <a:ext uri="{A12FA001-AC4F-418D-AE19-62706E023703}">
                      <ahyp:hlinkClr xmlns:ahyp="http://schemas.microsoft.com/office/drawing/2018/hyperlinkcolor" val="tx"/>
                    </a:ext>
                  </a:extLst>
                </a:hlinkClick>
              </a:rPr>
              <a:t>Create or sign into your account today, at premera.com</a:t>
            </a:r>
            <a:endParaRPr lang="en-US" altLang="en-US" sz="1051" b="1" u="sng" dirty="0">
              <a:solidFill>
                <a:schemeClr val="tx2"/>
              </a:solidFill>
              <a:latin typeface="+mn-lt"/>
              <a:ea typeface="Roboto"/>
              <a:cs typeface="Calibri" panose="020F0502020204030204" pitchFamily="34" charset="0"/>
            </a:endParaRPr>
          </a:p>
        </p:txBody>
      </p:sp>
      <p:sp>
        <p:nvSpPr>
          <p:cNvPr id="6" name="Text Placeholder 3">
            <a:extLst>
              <a:ext uri="{FF2B5EF4-FFF2-40B4-BE49-F238E27FC236}">
                <a16:creationId xmlns:a16="http://schemas.microsoft.com/office/drawing/2014/main" id="{AF7C0241-7BE3-F88A-748D-BCBF7D0560C2}"/>
              </a:ext>
            </a:extLst>
          </p:cNvPr>
          <p:cNvSpPr>
            <a:spLocks noGrp="1"/>
          </p:cNvSpPr>
          <p:nvPr>
            <p:ph type="body" sz="quarter" idx="12"/>
          </p:nvPr>
        </p:nvSpPr>
        <p:spPr>
          <a:xfrm>
            <a:off x="457200" y="770056"/>
            <a:ext cx="8229600" cy="292100"/>
          </a:xfrm>
        </p:spPr>
        <p:txBody>
          <a:bodyPr>
            <a:noAutofit/>
          </a:bodyPr>
          <a:lstStyle/>
          <a:p>
            <a:r>
              <a:rPr lang="en-US" dirty="0">
                <a:latin typeface="+mj-lt"/>
              </a:rPr>
              <a:t>We’re here to support you</a:t>
            </a:r>
          </a:p>
        </p:txBody>
      </p:sp>
    </p:spTree>
    <p:extLst>
      <p:ext uri="{BB962C8B-B14F-4D97-AF65-F5344CB8AC3E}">
        <p14:creationId xmlns:p14="http://schemas.microsoft.com/office/powerpoint/2010/main" val="1464040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9CC39A-7109-8043-B8A3-AC25D287A295}"/>
              </a:ext>
            </a:extLst>
          </p:cNvPr>
          <p:cNvSpPr>
            <a:spLocks noGrp="1"/>
          </p:cNvSpPr>
          <p:nvPr>
            <p:ph type="ctrTitle"/>
          </p:nvPr>
        </p:nvSpPr>
        <p:spPr>
          <a:xfrm>
            <a:off x="494326" y="1079671"/>
            <a:ext cx="2963894" cy="865565"/>
          </a:xfrm>
        </p:spPr>
        <p:txBody>
          <a:bodyPr/>
          <a:lstStyle/>
          <a:p>
            <a:pPr algn="l"/>
            <a:r>
              <a:rPr lang="en-US" altLang="en-US" sz="4400" dirty="0">
                <a:solidFill>
                  <a:schemeClr val="bg1"/>
                </a:solidFill>
                <a:latin typeface="Times New Roman" panose="02020603050405020304" pitchFamily="18" charset="0"/>
                <a:cs typeface="Times New Roman" panose="02020603050405020304" pitchFamily="18" charset="0"/>
              </a:rPr>
              <a:t>Enroll now</a:t>
            </a:r>
            <a:br>
              <a:rPr lang="en-US" altLang="en-US" sz="4400" dirty="0">
                <a:solidFill>
                  <a:schemeClr val="bg1"/>
                </a:solidFill>
                <a:latin typeface="Times New Roman" panose="02020603050405020304" pitchFamily="18" charset="0"/>
                <a:cs typeface="Times New Roman" panose="02020603050405020304" pitchFamily="18" charset="0"/>
              </a:rPr>
            </a:br>
            <a:endParaRPr lang="en-US" dirty="0"/>
          </a:p>
        </p:txBody>
      </p:sp>
      <p:cxnSp>
        <p:nvCxnSpPr>
          <p:cNvPr id="2" name="Straight Connector 1">
            <a:extLst>
              <a:ext uri="{FF2B5EF4-FFF2-40B4-BE49-F238E27FC236}">
                <a16:creationId xmlns:a16="http://schemas.microsoft.com/office/drawing/2014/main" id="{0AE0C44F-83F8-85A5-CF6F-7DB58BC81AF7}"/>
              </a:ext>
            </a:extLst>
          </p:cNvPr>
          <p:cNvCxnSpPr>
            <a:cxnSpLocks/>
          </p:cNvCxnSpPr>
          <p:nvPr/>
        </p:nvCxnSpPr>
        <p:spPr>
          <a:xfrm>
            <a:off x="647752" y="1878655"/>
            <a:ext cx="58512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extBox 12">
            <a:extLst>
              <a:ext uri="{FF2B5EF4-FFF2-40B4-BE49-F238E27FC236}">
                <a16:creationId xmlns:a16="http://schemas.microsoft.com/office/drawing/2014/main" id="{726780AC-CADA-A0FC-8004-1ACD49E66E82}"/>
              </a:ext>
            </a:extLst>
          </p:cNvPr>
          <p:cNvSpPr txBox="1">
            <a:spLocks noChangeArrowheads="1"/>
          </p:cNvSpPr>
          <p:nvPr/>
        </p:nvSpPr>
        <p:spPr bwMode="auto">
          <a:xfrm>
            <a:off x="597305" y="2242544"/>
            <a:ext cx="2614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chemeClr val="bg1"/>
                </a:solidFill>
                <a:highlight>
                  <a:srgbClr val="00FF00"/>
                </a:highlight>
                <a:latin typeface="Calibri Light" panose="020F0302020204030204" pitchFamily="34" charset="0"/>
                <a:cs typeface="Calibri Light" panose="020F0302020204030204" pitchFamily="34" charset="0"/>
              </a:rPr>
              <a:t>Insert enrollment information and links here</a:t>
            </a:r>
          </a:p>
        </p:txBody>
      </p:sp>
    </p:spTree>
    <p:extLst>
      <p:ext uri="{BB962C8B-B14F-4D97-AF65-F5344CB8AC3E}">
        <p14:creationId xmlns:p14="http://schemas.microsoft.com/office/powerpoint/2010/main" val="1388179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9DAA8ACD-225A-AD37-B9C9-663AF30DF7B5}"/>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Privacy, policies, &amp; practices</a:t>
            </a:r>
          </a:p>
        </p:txBody>
      </p:sp>
      <p:sp>
        <p:nvSpPr>
          <p:cNvPr id="3" name="TextBox 4">
            <a:extLst>
              <a:ext uri="{FF2B5EF4-FFF2-40B4-BE49-F238E27FC236}">
                <a16:creationId xmlns:a16="http://schemas.microsoft.com/office/drawing/2014/main" id="{FE1244CF-F2AB-01A8-DDD4-44A0F0895252}"/>
              </a:ext>
            </a:extLst>
          </p:cNvPr>
          <p:cNvSpPr txBox="1">
            <a:spLocks noGrp="1" noChangeArrowheads="1"/>
          </p:cNvSpPr>
          <p:nvPr>
            <p:ph type="body" sz="quarter" idx="11"/>
          </p:nvPr>
        </p:nvSpPr>
        <p:spPr bwMode="auto">
          <a:xfrm>
            <a:off x="457200" y="821141"/>
            <a:ext cx="7139354"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buClrTx/>
              <a:buSzPct val="75000"/>
              <a:buFontTx/>
              <a:buNone/>
              <a:tabLst/>
              <a:defRPr/>
            </a:pPr>
            <a:r>
              <a:rPr kumimoji="0" lang="en-US" alt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rPr>
              <a:t>NOTICE OF PRIVACY PRACTICES</a:t>
            </a:r>
          </a:p>
          <a:p>
            <a:pPr marL="0" marR="0" lvl="0" indent="0" algn="l" defTabSz="457200" rtl="0" eaLnBrk="1" fontAlgn="base" latinLnBrk="0" hangingPunct="1">
              <a:lnSpc>
                <a:spcPct val="100000"/>
              </a:lnSpc>
              <a:spcBef>
                <a:spcPct val="0"/>
              </a:spcBef>
              <a:spcAft>
                <a:spcPts val="1200"/>
              </a:spcAft>
              <a:buClrTx/>
              <a:buSzPct val="75000"/>
              <a:buFontTx/>
              <a:buNone/>
              <a:tabLs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At Premera Blue Cross Blue Shield of Alaska, we are committed to maintaining the confidentiality of your medical and financial information, which we refer to as your “personal information,” regardless of format: oral, written, or electronic. This Notice of Privacy Practices informs you about how we may collect, use, and disclose your personal information and your rights regarding that information. This Notice pertains to you and your covered dependents. Learn more: </a:t>
            </a:r>
            <a:r>
              <a:rPr kumimoji="0" lang="en-US" alt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hlinkClick r:id="rId2">
                  <a:extLst>
                    <a:ext uri="{A12FA001-AC4F-418D-AE19-62706E023703}">
                      <ahyp:hlinkClr xmlns:ahyp="http://schemas.microsoft.com/office/drawing/2018/hyperlinkcolor" val="tx"/>
                    </a:ext>
                  </a:extLst>
                </a:hlinkClick>
              </a:rPr>
              <a:t>premera.com/visitor/privacy-practices </a:t>
            </a:r>
            <a:endParaRPr kumimoji="0" lang="en-US" alt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endParaRPr>
          </a:p>
          <a:p>
            <a:pPr marL="0" marR="0" lvl="0" indent="0" algn="l" defTabSz="457200" rtl="0" eaLnBrk="1" fontAlgn="base" latinLnBrk="0" hangingPunct="1">
              <a:lnSpc>
                <a:spcPct val="100000"/>
              </a:lnSpc>
              <a:spcBef>
                <a:spcPct val="0"/>
              </a:spcBef>
              <a:buClrTx/>
              <a:buSzPct val="75000"/>
              <a:buFontTx/>
              <a:buNone/>
              <a:tabLst/>
              <a:defRPr/>
            </a:pPr>
            <a:r>
              <a:rPr kumimoji="0" lang="en-US" alt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rPr>
              <a:t>POLICIES &amp; PRACTICES</a:t>
            </a:r>
          </a:p>
          <a:p>
            <a:pPr marL="0" marR="0" lvl="0" indent="0" algn="l" defTabSz="457200" rtl="0" eaLnBrk="1" fontAlgn="base" latinLnBrk="0" hangingPunct="1">
              <a:lnSpc>
                <a:spcPct val="100000"/>
              </a:lnSpc>
              <a:spcBef>
                <a:spcPts val="600"/>
              </a:spcBef>
              <a:buClrTx/>
              <a:buSzPct val="75000"/>
              <a:buFontTx/>
              <a:buNone/>
              <a:tabLs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Get information on:</a:t>
            </a:r>
          </a:p>
          <a:p>
            <a:pPr fontAlgn="base">
              <a:spcBef>
                <a:spcPct val="0"/>
              </a:spcBef>
              <a:spcAft>
                <a:spcPts val="600"/>
              </a:spcAf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Coverage – covered benefits and services, limitations and exclusions, costs, and more</a:t>
            </a:r>
          </a:p>
          <a:p>
            <a:pPr fontAlgn="base">
              <a:spcBef>
                <a:spcPct val="0"/>
              </a:spcBef>
              <a:spcAft>
                <a:spcPts val="600"/>
              </a:spcAf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Health plan information – how to access your personal health records, preapprovals, health and safety information, and more</a:t>
            </a:r>
          </a:p>
          <a:p>
            <a:pPr fontAlgn="base">
              <a:spcBef>
                <a:spcPct val="0"/>
              </a:spcBef>
              <a:spcAft>
                <a:spcPts val="600"/>
              </a:spcAf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Your rights and resources – language assistance, your right to appeal, request for reimbursement, understanding your explanation of benefits, and more</a:t>
            </a:r>
          </a:p>
          <a:p>
            <a:pPr marL="0" marR="0" lvl="0" indent="0" algn="l" defTabSz="457200" rtl="0" eaLnBrk="1" fontAlgn="base" latinLnBrk="0" hangingPunct="1">
              <a:lnSpc>
                <a:spcPct val="100000"/>
              </a:lnSpc>
              <a:spcBef>
                <a:spcPct val="0"/>
              </a:spcBef>
              <a:spcAft>
                <a:spcPts val="1200"/>
              </a:spcAft>
              <a:buClrTx/>
              <a:buSzPct val="75000"/>
              <a:buFontTx/>
              <a:buNone/>
              <a:tabLst/>
              <a:defRPr/>
            </a:pPr>
            <a:r>
              <a:rPr kumimoji="0" lang="en-US" altLang="en-US" sz="1400" b="0" i="0" u="none" strike="noStrike" kern="1200" cap="none" spc="0" normalizeH="0" baseline="0" noProof="0" dirty="0">
                <a:ln>
                  <a:noFill/>
                </a:ln>
                <a:solidFill>
                  <a:prstClr val="black"/>
                </a:solidFill>
                <a:effectLst/>
                <a:uLnTx/>
                <a:uFillTx/>
                <a:latin typeface="Calibri Light" panose="020F0302020204030204" pitchFamily="34" charset="0"/>
                <a:ea typeface="Roboto Light" panose="02000000000000000000" pitchFamily="2" charset="0"/>
                <a:cs typeface="Calibri Light" panose="020F0302020204030204" pitchFamily="34" charset="0"/>
              </a:rPr>
              <a:t>Learn more: </a:t>
            </a:r>
            <a:r>
              <a:rPr kumimoji="0" lang="en-US" alt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premera.com/visitor/quick-help/policies-practices </a:t>
            </a:r>
            <a:endParaRPr kumimoji="0" lang="en-US" altLang="en-US" sz="1400" b="0" i="0" u="none" strike="noStrike" kern="1200" cap="none" spc="0" normalizeH="0" baseline="0" noProof="0" dirty="0">
              <a:ln>
                <a:noFill/>
              </a:ln>
              <a:solidFill>
                <a:schemeClr val="tx2"/>
              </a:solidFill>
              <a:effectLst/>
              <a:uLnTx/>
              <a:uFillTx/>
              <a:latin typeface="Calibri Light" panose="020F0302020204030204" pitchFamily="34" charset="0"/>
              <a:ea typeface="Roboto Light" panose="02000000000000000000" pitchFamily="2" charset="0"/>
              <a:cs typeface="Calibri Light" panose="020F0302020204030204" pitchFamily="34" charset="0"/>
            </a:endParaRPr>
          </a:p>
          <a:p>
            <a:pPr fontAlgn="base">
              <a:spcBef>
                <a:spcPct val="0"/>
              </a:spcBef>
              <a:spcAft>
                <a:spcPts val="1200"/>
              </a:spcAft>
              <a:defRPr/>
            </a:pPr>
            <a:endParaRPr lang="en-US" altLang="en-US" sz="1200" b="1" dirty="0">
              <a:solidFill>
                <a:prstClr val="black"/>
              </a:solidFill>
              <a:highlight>
                <a:srgbClr val="FFFF00"/>
              </a:highlight>
              <a:latin typeface="Calibri"/>
              <a:ea typeface="Roboto Light" panose="02000000000000000000" pitchFamily="2" charset="0"/>
              <a:cs typeface="Calibri Light" panose="020F0302020204030204" pitchFamily="34" charset="0"/>
            </a:endParaRPr>
          </a:p>
        </p:txBody>
      </p:sp>
    </p:spTree>
    <p:extLst>
      <p:ext uri="{BB962C8B-B14F-4D97-AF65-F5344CB8AC3E}">
        <p14:creationId xmlns:p14="http://schemas.microsoft.com/office/powerpoint/2010/main" val="393675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2A1652E-9463-0349-5B17-26EDA99BFADC}"/>
              </a:ext>
            </a:extLst>
          </p:cNvPr>
          <p:cNvSpPr>
            <a:spLocks noGrp="1"/>
          </p:cNvSpPr>
          <p:nvPr>
            <p:ph type="body" sz="quarter" idx="10"/>
          </p:nvPr>
        </p:nvSpPr>
        <p:spPr>
          <a:xfrm>
            <a:off x="457200" y="0"/>
            <a:ext cx="8494713" cy="774700"/>
          </a:xfrm>
        </p:spPr>
        <p:txBody>
          <a:bodyPr/>
          <a:lstStyle/>
          <a:p>
            <a:r>
              <a:rPr lang="en-US" dirty="0">
                <a:latin typeface="Times New Roman" panose="02020603050405020304" pitchFamily="18" charset="0"/>
                <a:cs typeface="Times New Roman" panose="02020603050405020304" pitchFamily="18" charset="0"/>
              </a:rPr>
              <a:t>About Premera Blue Cross Blue Shield of Alaska</a:t>
            </a:r>
          </a:p>
        </p:txBody>
      </p:sp>
      <p:sp>
        <p:nvSpPr>
          <p:cNvPr id="4" name="Text Placeholder 5">
            <a:extLst>
              <a:ext uri="{FF2B5EF4-FFF2-40B4-BE49-F238E27FC236}">
                <a16:creationId xmlns:a16="http://schemas.microsoft.com/office/drawing/2014/main" id="{D13863EA-238C-8C02-AEC3-8C623BA553F4}"/>
              </a:ext>
            </a:extLst>
          </p:cNvPr>
          <p:cNvSpPr>
            <a:spLocks noGrp="1"/>
          </p:cNvSpPr>
          <p:nvPr>
            <p:ph type="body" sz="quarter" idx="12"/>
          </p:nvPr>
        </p:nvSpPr>
        <p:spPr>
          <a:xfrm>
            <a:off x="457200" y="774700"/>
            <a:ext cx="8229600" cy="292100"/>
          </a:xfrm>
        </p:spPr>
        <p:txBody>
          <a:bodyPr>
            <a:noAutofit/>
          </a:bodyPr>
          <a:lstStyle/>
          <a:p>
            <a:r>
              <a:rPr lang="en-US" altLang="en-US" dirty="0">
                <a:latin typeface="+mj-lt"/>
                <a:ea typeface="Roboto" panose="02000000000000000000" pitchFamily="2" charset="0"/>
                <a:cs typeface="Calibri Light" panose="020F0302020204030204" pitchFamily="34" charset="0"/>
              </a:rPr>
              <a:t>We take everything we’ve learned in over 90 years and put it to work taking care of you</a:t>
            </a:r>
          </a:p>
          <a:p>
            <a:endParaRPr lang="en-US" dirty="0">
              <a:latin typeface="+mj-lt"/>
            </a:endParaRPr>
          </a:p>
        </p:txBody>
      </p:sp>
      <p:sp>
        <p:nvSpPr>
          <p:cNvPr id="7" name="Text Placeholder 4">
            <a:extLst>
              <a:ext uri="{FF2B5EF4-FFF2-40B4-BE49-F238E27FC236}">
                <a16:creationId xmlns:a16="http://schemas.microsoft.com/office/drawing/2014/main" id="{13EB8EC3-BE12-D4DB-FE8E-13A0FCCD3166}"/>
              </a:ext>
            </a:extLst>
          </p:cNvPr>
          <p:cNvSpPr>
            <a:spLocks noGrp="1"/>
          </p:cNvSpPr>
          <p:nvPr>
            <p:ph type="body" sz="quarter" idx="11"/>
          </p:nvPr>
        </p:nvSpPr>
        <p:spPr>
          <a:xfrm>
            <a:off x="457199" y="1313161"/>
            <a:ext cx="4623565" cy="2335369"/>
          </a:xfrm>
        </p:spPr>
        <p:txBody>
          <a:bodyPr/>
          <a:lstStyle/>
          <a:p>
            <a:pPr marL="0" indent="0" eaLnBrk="1" hangingPunct="1">
              <a:spcBef>
                <a:spcPts val="0"/>
              </a:spcBef>
              <a:spcAft>
                <a:spcPts val="0"/>
              </a:spcAft>
              <a:buSzPct val="75000"/>
              <a:buNone/>
              <a:defRPr/>
            </a:pPr>
            <a:r>
              <a:rPr lang="en-US" altLang="en-US" sz="1200" b="1" dirty="0">
                <a:latin typeface="+mn-lt"/>
                <a:cs typeface="Calibri Light" panose="020F0302020204030204" pitchFamily="34" charset="0"/>
              </a:rPr>
              <a:t>Part of the Blue Cross Blue Shield Association </a:t>
            </a:r>
          </a:p>
          <a:p>
            <a:pPr eaLnBrk="1" hangingPunct="1">
              <a:spcBef>
                <a:spcPts val="0"/>
              </a:spcBef>
              <a:spcAft>
                <a:spcPts val="0"/>
              </a:spcAft>
              <a:buSzPct val="75000"/>
              <a:defRPr/>
            </a:pPr>
            <a:r>
              <a:rPr lang="en-US" altLang="en-US" sz="1200" dirty="0">
                <a:latin typeface="Calibri Light" panose="020F0302020204030204" pitchFamily="34" charset="0"/>
                <a:cs typeface="Calibri Light" panose="020F0302020204030204" pitchFamily="34" charset="0"/>
              </a:rPr>
              <a:t>One of the 33 health plans that makeup the oldest and most experienced healthcare coverage providers in the United States</a:t>
            </a:r>
          </a:p>
          <a:p>
            <a:pPr eaLnBrk="1" hangingPunct="1">
              <a:spcBef>
                <a:spcPts val="0"/>
              </a:spcBef>
              <a:spcAft>
                <a:spcPts val="0"/>
              </a:spcAft>
              <a:buSzPct val="75000"/>
              <a:defRPr/>
            </a:pPr>
            <a:r>
              <a:rPr lang="en-US" altLang="en-US" sz="1200" dirty="0">
                <a:latin typeface="Calibri Light" panose="020F0302020204030204" pitchFamily="34" charset="0"/>
                <a:cs typeface="Calibri Light" panose="020F0302020204030204" pitchFamily="34" charset="0"/>
              </a:rPr>
              <a:t>Largest health plan in the Pacific Northwest</a:t>
            </a:r>
          </a:p>
          <a:p>
            <a:pPr eaLnBrk="1" hangingPunct="1">
              <a:spcBef>
                <a:spcPts val="0"/>
              </a:spcBef>
              <a:spcAft>
                <a:spcPts val="0"/>
              </a:spcAft>
              <a:buSzPct val="75000"/>
              <a:defRPr/>
            </a:pPr>
            <a:r>
              <a:rPr lang="en-US" altLang="en-US" sz="1200" dirty="0">
                <a:latin typeface="Calibri Light" panose="020F0302020204030204" pitchFamily="34" charset="0"/>
                <a:cs typeface="Calibri Light" panose="020F0302020204030204" pitchFamily="34" charset="0"/>
              </a:rPr>
              <a:t>Serves over 2.8 million members across the United States—from individuals and families to employees of Fortune 100 companies</a:t>
            </a:r>
          </a:p>
          <a:p>
            <a:pPr eaLnBrk="1" hangingPunct="1">
              <a:spcBef>
                <a:spcPts val="0"/>
              </a:spcBef>
              <a:spcAft>
                <a:spcPts val="0"/>
              </a:spcAft>
              <a:buSzPct val="75000"/>
              <a:defRPr/>
            </a:pPr>
            <a:r>
              <a:rPr lang="en-US" altLang="en-US" sz="1200" dirty="0">
                <a:highlight>
                  <a:srgbClr val="FFFF00"/>
                </a:highlight>
                <a:latin typeface="Calibri Light" panose="020F0302020204030204" pitchFamily="34" charset="0"/>
                <a:cs typeface="Calibri Light" panose="020F0302020204030204" pitchFamily="34" charset="0"/>
              </a:rPr>
              <a:t>Provides network access to doctors and hospitals across the country</a:t>
            </a:r>
          </a:p>
          <a:p>
            <a:pPr eaLnBrk="1" hangingPunct="1">
              <a:spcBef>
                <a:spcPts val="0"/>
              </a:spcBef>
              <a:spcAft>
                <a:spcPts val="0"/>
              </a:spcAft>
              <a:buSzPct val="75000"/>
              <a:defRPr/>
            </a:pPr>
            <a:endParaRPr lang="en-US" altLang="en-US" sz="800" dirty="0">
              <a:latin typeface="+mn-lt"/>
              <a:cs typeface="Calibri Light" panose="020F0302020204030204" pitchFamily="34" charset="0"/>
            </a:endParaRPr>
          </a:p>
          <a:p>
            <a:pPr eaLnBrk="1" hangingPunct="1">
              <a:spcBef>
                <a:spcPts val="0"/>
              </a:spcBef>
              <a:spcAft>
                <a:spcPts val="0"/>
              </a:spcAft>
              <a:buSzPct val="75000"/>
              <a:buNone/>
              <a:defRPr/>
            </a:pPr>
            <a:r>
              <a:rPr lang="en-US" altLang="en-US" sz="1200" b="1" dirty="0">
                <a:latin typeface="+mn-lt"/>
                <a:cs typeface="Calibri Light" panose="020F0302020204030204" pitchFamily="34" charset="0"/>
              </a:rPr>
              <a:t>Invested in local communities</a:t>
            </a:r>
          </a:p>
          <a:p>
            <a:pPr eaLnBrk="1" hangingPunct="1">
              <a:spcBef>
                <a:spcPts val="0"/>
              </a:spcBef>
              <a:spcAft>
                <a:spcPts val="0"/>
              </a:spcAft>
              <a:buSzPct val="75000"/>
              <a:defRPr/>
            </a:pPr>
            <a:r>
              <a:rPr lang="en-US" altLang="en-US" sz="1200" dirty="0">
                <a:latin typeface="Calibri Light" panose="020F0302020204030204" pitchFamily="34" charset="0"/>
                <a:cs typeface="Calibri Light" panose="020F0302020204030204" pitchFamily="34" charset="0"/>
              </a:rPr>
              <a:t>Our investments focus on tackling the root cause of issues related to behavioral health and homelessness, rural healthcare, and health inequities.</a:t>
            </a:r>
          </a:p>
          <a:p>
            <a:pPr eaLnBrk="1" hangingPunct="1">
              <a:spcBef>
                <a:spcPts val="0"/>
              </a:spcBef>
              <a:spcAft>
                <a:spcPts val="0"/>
              </a:spcAft>
              <a:buSzPct val="75000"/>
              <a:defRPr/>
            </a:pPr>
            <a:r>
              <a:rPr lang="en-US" altLang="en-US" sz="1200" dirty="0">
                <a:latin typeface="Calibri Light" panose="020F0302020204030204" pitchFamily="34" charset="0"/>
                <a:cs typeface="Calibri Light" panose="020F0302020204030204" pitchFamily="34" charset="0"/>
              </a:rPr>
              <a:t>Since 2017, Premera Social Impact more than $100M through 484 grants reaching every county in Washington and every region in Alaska.</a:t>
            </a:r>
          </a:p>
        </p:txBody>
      </p:sp>
      <p:sp>
        <p:nvSpPr>
          <p:cNvPr id="11" name="TextBox 6">
            <a:extLst>
              <a:ext uri="{FF2B5EF4-FFF2-40B4-BE49-F238E27FC236}">
                <a16:creationId xmlns:a16="http://schemas.microsoft.com/office/drawing/2014/main" id="{8D823DBA-1DB7-201D-C43C-E996039EF70E}"/>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0" fontAlgn="base" latinLnBrk="0" hangingPunct="0">
              <a:lnSpc>
                <a:spcPct val="100000"/>
              </a:lnSpc>
              <a:spcBef>
                <a:spcPct val="20000"/>
              </a:spcBef>
              <a:spcAft>
                <a:spcPct val="0"/>
              </a:spcAft>
              <a:buClrTx/>
              <a:buSzTx/>
              <a:buFont typeface="Arial" panose="020B0604020202020204" pitchFamily="34" charset="0"/>
              <a:buNone/>
              <a:tabLst/>
              <a:defRPr/>
            </a:pPr>
            <a:r>
              <a:rPr lang="en-US" altLang="en-US" sz="1600" b="1" kern="0" dirty="0">
                <a:solidFill>
                  <a:srgbClr val="0085CA"/>
                </a:solidFill>
                <a:latin typeface="Calibri"/>
                <a:ea typeface="Roboto" panose="02000000000000000000" pitchFamily="2" charset="0"/>
                <a:cs typeface="Calibri" panose="020F0502020204030204" pitchFamily="34" charset="0"/>
                <a:hlinkClick r:id="rId2">
                  <a:extLst>
                    <a:ext uri="{A12FA001-AC4F-418D-AE19-62706E023703}">
                      <ahyp:hlinkClr xmlns:ahyp="http://schemas.microsoft.com/office/drawing/2018/hyperlinkcolor" val="tx"/>
                    </a:ext>
                  </a:extLst>
                </a:hlinkClick>
              </a:rPr>
              <a:t>See why 1 in 3 Americans are covered by a blue plan</a:t>
            </a:r>
            <a:endParaRPr kumimoji="0" lang="en-US" altLang="en-US" sz="1600" b="1" i="0" u="none" strike="noStrike" kern="0" cap="none" spc="0" normalizeH="0" baseline="0" noProof="0" dirty="0">
              <a:ln>
                <a:noFill/>
              </a:ln>
              <a:solidFill>
                <a:srgbClr val="0085CA"/>
              </a:solidFill>
              <a:effectLst/>
              <a:uLnTx/>
              <a:uFillTx/>
              <a:latin typeface="Calibri"/>
              <a:ea typeface="Roboto" panose="02000000000000000000" pitchFamily="2" charset="0"/>
              <a:cs typeface="Calibri" panose="020F0502020204030204" pitchFamily="34" charset="0"/>
            </a:endParaRPr>
          </a:p>
        </p:txBody>
      </p:sp>
      <p:pic>
        <p:nvPicPr>
          <p:cNvPr id="9" name="Picture 8">
            <a:extLst>
              <a:ext uri="{FF2B5EF4-FFF2-40B4-BE49-F238E27FC236}">
                <a16:creationId xmlns:a16="http://schemas.microsoft.com/office/drawing/2014/main" id="{6EB7100F-D21F-46B1-B3AA-3178FEF3AC96}"/>
              </a:ext>
            </a:extLst>
          </p:cNvPr>
          <p:cNvPicPr>
            <a:picLocks noChangeAspect="1"/>
          </p:cNvPicPr>
          <p:nvPr/>
        </p:nvPicPr>
        <p:blipFill>
          <a:blip r:embed="rId3"/>
          <a:stretch>
            <a:fillRect/>
          </a:stretch>
        </p:blipFill>
        <p:spPr>
          <a:xfrm>
            <a:off x="5080764" y="1313161"/>
            <a:ext cx="3771072" cy="2517178"/>
          </a:xfrm>
          <a:prstGeom prst="rect">
            <a:avLst/>
          </a:prstGeom>
        </p:spPr>
      </p:pic>
    </p:spTree>
    <p:extLst>
      <p:ext uri="{BB962C8B-B14F-4D97-AF65-F5344CB8AC3E}">
        <p14:creationId xmlns:p14="http://schemas.microsoft.com/office/powerpoint/2010/main" val="13808008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7FF55845-24FD-A0D1-DFEC-96CFCF1D8BD1}"/>
              </a:ext>
            </a:extLst>
          </p:cNvPr>
          <p:cNvPicPr>
            <a:picLocks noChangeAspect="1"/>
          </p:cNvPicPr>
          <p:nvPr/>
        </p:nvPicPr>
        <p:blipFill>
          <a:blip r:embed="rId2"/>
          <a:stretch>
            <a:fillRect/>
          </a:stretch>
        </p:blipFill>
        <p:spPr>
          <a:xfrm>
            <a:off x="2626321" y="120422"/>
            <a:ext cx="3891358" cy="4902656"/>
          </a:xfrm>
          <a:prstGeom prst="rect">
            <a:avLst/>
          </a:prstGeom>
        </p:spPr>
      </p:pic>
      <p:pic>
        <p:nvPicPr>
          <p:cNvPr id="3" name="Picture 2" descr="A close-up of a document&#10;&#10;Description automatically generated">
            <a:extLst>
              <a:ext uri="{FF2B5EF4-FFF2-40B4-BE49-F238E27FC236}">
                <a16:creationId xmlns:a16="http://schemas.microsoft.com/office/drawing/2014/main" id="{5536BE96-D6C9-EBCD-879A-4135FE25D4BF}"/>
              </a:ext>
            </a:extLst>
          </p:cNvPr>
          <p:cNvPicPr>
            <a:picLocks noChangeAspect="1"/>
          </p:cNvPicPr>
          <p:nvPr/>
        </p:nvPicPr>
        <p:blipFill>
          <a:blip r:embed="rId2"/>
          <a:stretch>
            <a:fillRect/>
          </a:stretch>
        </p:blipFill>
        <p:spPr>
          <a:xfrm>
            <a:off x="2530739" y="0"/>
            <a:ext cx="4082521" cy="5143500"/>
          </a:xfrm>
          <a:prstGeom prst="rect">
            <a:avLst/>
          </a:prstGeom>
        </p:spPr>
      </p:pic>
    </p:spTree>
    <p:extLst>
      <p:ext uri="{BB962C8B-B14F-4D97-AF65-F5344CB8AC3E}">
        <p14:creationId xmlns:p14="http://schemas.microsoft.com/office/powerpoint/2010/main" val="393831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2A1652E-9463-0349-5B17-26EDA99BFADC}"/>
              </a:ext>
            </a:extLst>
          </p:cNvPr>
          <p:cNvSpPr>
            <a:spLocks noGrp="1"/>
          </p:cNvSpPr>
          <p:nvPr>
            <p:ph type="body" sz="quarter" idx="10"/>
          </p:nvPr>
        </p:nvSpPr>
        <p:spPr>
          <a:xfrm>
            <a:off x="457200" y="0"/>
            <a:ext cx="8494713" cy="774700"/>
          </a:xfrm>
        </p:spPr>
        <p:txBody>
          <a:bodyPr/>
          <a:lstStyle/>
          <a:p>
            <a:r>
              <a:rPr lang="en-US" dirty="0">
                <a:latin typeface="Times New Roman" panose="02020603050405020304" pitchFamily="18" charset="0"/>
                <a:cs typeface="Times New Roman" panose="02020603050405020304" pitchFamily="18" charset="0"/>
              </a:rPr>
              <a:t>What we provide</a:t>
            </a:r>
          </a:p>
        </p:txBody>
      </p:sp>
      <p:sp>
        <p:nvSpPr>
          <p:cNvPr id="7" name="Text Placeholder 4">
            <a:extLst>
              <a:ext uri="{FF2B5EF4-FFF2-40B4-BE49-F238E27FC236}">
                <a16:creationId xmlns:a16="http://schemas.microsoft.com/office/drawing/2014/main" id="{13EB8EC3-BE12-D4DB-FE8E-13A0FCCD3166}"/>
              </a:ext>
            </a:extLst>
          </p:cNvPr>
          <p:cNvSpPr>
            <a:spLocks noGrp="1"/>
          </p:cNvSpPr>
          <p:nvPr>
            <p:ph type="body" sz="quarter" idx="11"/>
          </p:nvPr>
        </p:nvSpPr>
        <p:spPr>
          <a:xfrm>
            <a:off x="457199" y="774700"/>
            <a:ext cx="5469776" cy="2335369"/>
          </a:xfrm>
        </p:spPr>
        <p:txBody>
          <a:bodyPr/>
          <a:lstStyle/>
          <a:p>
            <a:pPr marL="0" indent="0" eaLnBrk="1" hangingPunct="1">
              <a:spcBef>
                <a:spcPts val="0"/>
              </a:spcBef>
              <a:spcAft>
                <a:spcPts val="0"/>
              </a:spcAft>
              <a:buSzPct val="75000"/>
              <a:buNone/>
              <a:defRPr/>
            </a:pPr>
            <a:r>
              <a:rPr lang="en-US" altLang="en-US" sz="1600" b="1" dirty="0">
                <a:latin typeface="+mn-lt"/>
                <a:cs typeface="Calibri Light" panose="020F0302020204030204" pitchFamily="34" charset="0"/>
              </a:rPr>
              <a:t>Access to the largest network in the United States</a:t>
            </a:r>
            <a:r>
              <a:rPr lang="en-US" altLang="en-US" sz="1600" baseline="30000" dirty="0">
                <a:latin typeface="+mn-lt"/>
                <a:cs typeface="Calibri Light" panose="020F0302020204030204" pitchFamily="34" charset="0"/>
              </a:rPr>
              <a:t>1</a:t>
            </a:r>
          </a:p>
          <a:p>
            <a:pPr eaLnBrk="1" hangingPunct="1">
              <a:spcBef>
                <a:spcPts val="0"/>
              </a:spcBef>
              <a:spcAft>
                <a:spcPts val="0"/>
              </a:spcAft>
              <a:buSzPct val="75000"/>
              <a:defRPr/>
            </a:pPr>
            <a:r>
              <a:rPr lang="en-US" altLang="en-US" sz="1400" dirty="0">
                <a:latin typeface="Calibri Light" panose="020F0302020204030204" pitchFamily="34" charset="0"/>
                <a:cs typeface="Calibri Light" panose="020F0302020204030204" pitchFamily="34" charset="0"/>
              </a:rPr>
              <a:t>95% of providers and 96% of hospitals in network</a:t>
            </a:r>
            <a:endParaRPr lang="en-US" altLang="en-US" sz="1400" baseline="30000" dirty="0">
              <a:latin typeface="Calibri Light" panose="020F0302020204030204" pitchFamily="34" charset="0"/>
              <a:cs typeface="Calibri Light" panose="020F0302020204030204" pitchFamily="34" charset="0"/>
            </a:endParaRPr>
          </a:p>
          <a:p>
            <a:pPr eaLnBrk="1" hangingPunct="1">
              <a:spcBef>
                <a:spcPts val="0"/>
              </a:spcBef>
              <a:spcAft>
                <a:spcPts val="0"/>
              </a:spcAft>
              <a:buSzPct val="75000"/>
              <a:defRPr/>
            </a:pPr>
            <a:r>
              <a:rPr lang="en-US" altLang="en-US" sz="1400" dirty="0">
                <a:latin typeface="Calibri Light" panose="020F0302020204030204" pitchFamily="34" charset="0"/>
                <a:cs typeface="Calibri Light" panose="020F0302020204030204" pitchFamily="34" charset="0"/>
              </a:rPr>
              <a:t>Diverse virtual care options</a:t>
            </a:r>
          </a:p>
          <a:p>
            <a:pPr marL="285737" lvl="1" indent="0" eaLnBrk="1" hangingPunct="1">
              <a:spcBef>
                <a:spcPts val="0"/>
              </a:spcBef>
              <a:spcAft>
                <a:spcPts val="0"/>
              </a:spcAft>
              <a:buSzPct val="75000"/>
              <a:buNone/>
              <a:defRPr/>
            </a:pPr>
            <a:endParaRPr lang="en-US" altLang="en-US" sz="1600" dirty="0">
              <a:highlight>
                <a:srgbClr val="FF00FF"/>
              </a:highlight>
              <a:latin typeface="+mn-lt"/>
              <a:cs typeface="Calibri Light" panose="020F0302020204030204" pitchFamily="34" charset="0"/>
            </a:endParaRPr>
          </a:p>
          <a:p>
            <a:pPr marL="0" indent="0" eaLnBrk="1" hangingPunct="1">
              <a:spcBef>
                <a:spcPts val="0"/>
              </a:spcBef>
              <a:spcAft>
                <a:spcPts val="0"/>
              </a:spcAft>
              <a:buSzPct val="75000"/>
              <a:buNone/>
              <a:defRPr/>
            </a:pPr>
            <a:r>
              <a:rPr lang="en-US" altLang="en-US" sz="1600" b="1" dirty="0">
                <a:latin typeface="+mn-lt"/>
                <a:cs typeface="Calibri Light" panose="020F0302020204030204" pitchFamily="34" charset="0"/>
              </a:rPr>
              <a:t>Access to robust dental network</a:t>
            </a:r>
          </a:p>
          <a:p>
            <a:pPr eaLnBrk="1" hangingPunct="1">
              <a:spcBef>
                <a:spcPts val="0"/>
              </a:spcBef>
              <a:spcAft>
                <a:spcPts val="0"/>
              </a:spcAft>
              <a:buSzPct val="75000"/>
              <a:defRPr/>
            </a:pPr>
            <a:r>
              <a:rPr lang="en-US" altLang="en-US" sz="1400" dirty="0">
                <a:latin typeface="Calibri Light" panose="020F0302020204030204" pitchFamily="34" charset="0"/>
                <a:cs typeface="Calibri Light" panose="020F0302020204030204" pitchFamily="34" charset="0"/>
              </a:rPr>
              <a:t>60,000+ dentists nationwide</a:t>
            </a:r>
          </a:p>
          <a:p>
            <a:pPr marL="285737" lvl="1" indent="0" eaLnBrk="1" hangingPunct="1">
              <a:spcBef>
                <a:spcPts val="0"/>
              </a:spcBef>
              <a:spcAft>
                <a:spcPts val="0"/>
              </a:spcAft>
              <a:buSzPct val="75000"/>
              <a:buNone/>
              <a:defRPr/>
            </a:pPr>
            <a:endParaRPr lang="en-US" altLang="en-US" sz="1600" dirty="0">
              <a:highlight>
                <a:srgbClr val="FFFF00"/>
              </a:highlight>
              <a:latin typeface="+mn-lt"/>
              <a:cs typeface="Calibri Light" panose="020F0302020204030204" pitchFamily="34" charset="0"/>
            </a:endParaRPr>
          </a:p>
          <a:p>
            <a:pPr marL="0" indent="0" eaLnBrk="1" hangingPunct="1">
              <a:spcBef>
                <a:spcPts val="0"/>
              </a:spcBef>
              <a:spcAft>
                <a:spcPts val="0"/>
              </a:spcAft>
              <a:buSzPct val="75000"/>
              <a:buNone/>
              <a:defRPr/>
            </a:pPr>
            <a:r>
              <a:rPr lang="en-US" altLang="en-US" sz="1600" b="1" dirty="0">
                <a:latin typeface="+mn-lt"/>
                <a:cs typeface="Calibri Light" panose="020F0302020204030204" pitchFamily="34" charset="0"/>
              </a:rPr>
              <a:t>State-of-the-art mobile app, digitals tools, and resources</a:t>
            </a:r>
          </a:p>
          <a:p>
            <a:pPr marL="0" indent="0" eaLnBrk="1" hangingPunct="1">
              <a:spcBef>
                <a:spcPts val="0"/>
              </a:spcBef>
              <a:spcAft>
                <a:spcPts val="0"/>
              </a:spcAft>
              <a:buSzPct val="75000"/>
              <a:buNone/>
              <a:defRPr/>
            </a:pPr>
            <a:endParaRPr lang="en-US" altLang="en-US" sz="1600" dirty="0">
              <a:latin typeface="+mn-lt"/>
              <a:cs typeface="Calibri Light" panose="020F0302020204030204" pitchFamily="34" charset="0"/>
            </a:endParaRPr>
          </a:p>
          <a:p>
            <a:pPr marL="0" indent="0" eaLnBrk="1" hangingPunct="1">
              <a:spcBef>
                <a:spcPts val="0"/>
              </a:spcBef>
              <a:spcAft>
                <a:spcPts val="0"/>
              </a:spcAft>
              <a:buSzPct val="75000"/>
              <a:buNone/>
              <a:defRPr/>
            </a:pPr>
            <a:r>
              <a:rPr lang="en-US" altLang="en-US" sz="1600" b="1" dirty="0">
                <a:latin typeface="+mn-lt"/>
                <a:cs typeface="Calibri Light" panose="020F0302020204030204" pitchFamily="34" charset="0"/>
              </a:rPr>
              <a:t>Award-winning customer service</a:t>
            </a:r>
            <a:r>
              <a:rPr lang="en-US" altLang="en-US" sz="1600" baseline="30000" dirty="0">
                <a:latin typeface="+mn-lt"/>
                <a:cs typeface="Calibri Light" panose="020F0302020204030204" pitchFamily="34" charset="0"/>
              </a:rPr>
              <a:t>2</a:t>
            </a:r>
          </a:p>
          <a:p>
            <a:pPr marL="0" indent="0" eaLnBrk="1" hangingPunct="1">
              <a:spcBef>
                <a:spcPts val="0"/>
              </a:spcBef>
              <a:spcAft>
                <a:spcPts val="0"/>
              </a:spcAft>
              <a:buSzPct val="75000"/>
              <a:buNone/>
              <a:defRPr/>
            </a:pPr>
            <a:endParaRPr lang="en-US" altLang="en-US" sz="1600" dirty="0">
              <a:latin typeface="+mn-lt"/>
              <a:cs typeface="Calibri Light" panose="020F0302020204030204" pitchFamily="34" charset="0"/>
            </a:endParaRPr>
          </a:p>
          <a:p>
            <a:pPr marL="0" indent="0" eaLnBrk="1" hangingPunct="1">
              <a:spcBef>
                <a:spcPts val="0"/>
              </a:spcBef>
              <a:spcAft>
                <a:spcPts val="0"/>
              </a:spcAft>
              <a:buSzPct val="75000"/>
              <a:buNone/>
              <a:defRPr/>
            </a:pPr>
            <a:r>
              <a:rPr lang="en-US" altLang="en-US" sz="1600" b="1" dirty="0">
                <a:latin typeface="+mn-lt"/>
                <a:ea typeface="Roboto Medium" panose="02000000000000000000" pitchFamily="2" charset="0"/>
                <a:cs typeface="Roboto Medium" panose="02000000000000000000" pitchFamily="2" charset="0"/>
              </a:rPr>
              <a:t>Best case management in the country</a:t>
            </a:r>
            <a:r>
              <a:rPr lang="en-US" altLang="en-US" sz="1600" baseline="30000" dirty="0">
                <a:latin typeface="+mn-lt"/>
                <a:ea typeface="Roboto Medium" panose="02000000000000000000" pitchFamily="2" charset="0"/>
                <a:cs typeface="Roboto Medium" panose="02000000000000000000" pitchFamily="2" charset="0"/>
              </a:rPr>
              <a:t>3</a:t>
            </a:r>
          </a:p>
        </p:txBody>
      </p:sp>
      <p:sp>
        <p:nvSpPr>
          <p:cNvPr id="6" name="TextBox 1">
            <a:extLst>
              <a:ext uri="{FF2B5EF4-FFF2-40B4-BE49-F238E27FC236}">
                <a16:creationId xmlns:a16="http://schemas.microsoft.com/office/drawing/2014/main" id="{63543FF1-35A5-605B-4ECA-C0B833D0DA41}"/>
              </a:ext>
            </a:extLst>
          </p:cNvPr>
          <p:cNvSpPr txBox="1">
            <a:spLocks noChangeArrowheads="1"/>
          </p:cNvSpPr>
          <p:nvPr/>
        </p:nvSpPr>
        <p:spPr bwMode="auto">
          <a:xfrm>
            <a:off x="457199" y="4112941"/>
            <a:ext cx="70135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000" baseline="30000" dirty="0">
                <a:solidFill>
                  <a:schemeClr val="tx1">
                    <a:lumMod val="65000"/>
                    <a:lumOff val="35000"/>
                  </a:schemeClr>
                </a:solidFill>
                <a:latin typeface="Calibri Light" panose="020F0302020204030204" pitchFamily="34" charset="0"/>
                <a:cs typeface="Calibri Light" panose="020F0302020204030204" pitchFamily="34" charset="0"/>
              </a:rPr>
              <a:t>1</a:t>
            </a:r>
            <a:r>
              <a:rPr lang="en-US" altLang="en-US" sz="1000" dirty="0">
                <a:solidFill>
                  <a:schemeClr val="tx1">
                    <a:lumMod val="65000"/>
                    <a:lumOff val="35000"/>
                  </a:schemeClr>
                </a:solidFill>
                <a:latin typeface="Calibri Light" panose="020F0302020204030204" pitchFamily="34" charset="0"/>
                <a:cs typeface="Calibri Light" panose="020F0302020204030204" pitchFamily="34" charset="0"/>
              </a:rPr>
              <a:t> BlueCard® PPO </a:t>
            </a:r>
          </a:p>
          <a:p>
            <a:r>
              <a:rPr lang="en-US" altLang="en-US" sz="1000" baseline="30000" dirty="0">
                <a:solidFill>
                  <a:schemeClr val="tx1">
                    <a:lumMod val="65000"/>
                    <a:lumOff val="35000"/>
                  </a:schemeClr>
                </a:solidFill>
                <a:latin typeface="Calibri Light" panose="020F0302020204030204" pitchFamily="34" charset="0"/>
                <a:cs typeface="Calibri Light" panose="020F0302020204030204" pitchFamily="34" charset="0"/>
              </a:rPr>
              <a:t>2</a:t>
            </a:r>
            <a:r>
              <a:rPr lang="en-US" altLang="en-US" sz="1000" dirty="0">
                <a:solidFill>
                  <a:schemeClr val="tx1">
                    <a:lumMod val="65000"/>
                    <a:lumOff val="35000"/>
                  </a:schemeClr>
                </a:solidFill>
                <a:latin typeface="Calibri Light" panose="020F0302020204030204" pitchFamily="34" charset="0"/>
                <a:cs typeface="Calibri Light" panose="020F0302020204030204" pitchFamily="34" charset="0"/>
              </a:rPr>
              <a:t> Premera was recognized at HIMSS in 2019, winning the Microsoft for Healthcare Innovation Award for Patient Engagement.</a:t>
            </a:r>
          </a:p>
          <a:p>
            <a:r>
              <a:rPr lang="en-US" altLang="en-US" sz="1000" baseline="30000" dirty="0">
                <a:solidFill>
                  <a:schemeClr val="tx1">
                    <a:lumMod val="65000"/>
                    <a:lumOff val="35000"/>
                  </a:schemeClr>
                </a:solidFill>
                <a:latin typeface="Calibri Light" panose="020F0302020204030204" pitchFamily="34" charset="0"/>
                <a:cs typeface="Calibri Light" panose="020F0302020204030204" pitchFamily="34" charset="0"/>
              </a:rPr>
              <a:t>3</a:t>
            </a:r>
            <a:r>
              <a:rPr lang="en-US" altLang="en-US" sz="1000" dirty="0">
                <a:solidFill>
                  <a:schemeClr val="tx1">
                    <a:lumMod val="65000"/>
                    <a:lumOff val="35000"/>
                  </a:schemeClr>
                </a:solidFill>
                <a:latin typeface="Calibri Light" panose="020F0302020204030204" pitchFamily="34" charset="0"/>
                <a:cs typeface="Calibri Light" panose="020F0302020204030204" pitchFamily="34" charset="0"/>
              </a:rPr>
              <a:t> National Committee for Quality Assurance (May 2019) </a:t>
            </a:r>
          </a:p>
        </p:txBody>
      </p:sp>
    </p:spTree>
    <p:extLst>
      <p:ext uri="{BB962C8B-B14F-4D97-AF65-F5344CB8AC3E}">
        <p14:creationId xmlns:p14="http://schemas.microsoft.com/office/powerpoint/2010/main" val="373673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6DBBE6-DED2-8642-A2B3-71C8F7B5AD0B}"/>
              </a:ext>
            </a:extLst>
          </p:cNvPr>
          <p:cNvSpPr>
            <a:spLocks noGrp="1"/>
          </p:cNvSpPr>
          <p:nvPr>
            <p:ph type="body" sz="quarter" idx="10"/>
          </p:nvPr>
        </p:nvSpPr>
        <p:spPr>
          <a:xfrm>
            <a:off x="660718" y="1486556"/>
            <a:ext cx="3911282" cy="1391920"/>
          </a:xfrm>
        </p:spPr>
        <p:txBody>
          <a:bodyPr/>
          <a:lstStyle/>
          <a:p>
            <a:r>
              <a:rPr lang="en-US" dirty="0">
                <a:latin typeface="Times New Roman" panose="02020603050405020304" pitchFamily="18" charset="0"/>
                <a:cs typeface="Times New Roman" panose="02020603050405020304" pitchFamily="18" charset="0"/>
              </a:rPr>
              <a:t>Health plan basics</a:t>
            </a:r>
          </a:p>
        </p:txBody>
      </p:sp>
      <p:sp>
        <p:nvSpPr>
          <p:cNvPr id="5" name="Text Placeholder 4">
            <a:extLst>
              <a:ext uri="{FF2B5EF4-FFF2-40B4-BE49-F238E27FC236}">
                <a16:creationId xmlns:a16="http://schemas.microsoft.com/office/drawing/2014/main" id="{D65DEF73-26BF-DC4E-8045-DD6BBF4C5683}"/>
              </a:ext>
            </a:extLst>
          </p:cNvPr>
          <p:cNvSpPr>
            <a:spLocks noGrp="1"/>
          </p:cNvSpPr>
          <p:nvPr>
            <p:ph type="body" sz="quarter" idx="11"/>
          </p:nvPr>
        </p:nvSpPr>
        <p:spPr>
          <a:xfrm>
            <a:off x="680029" y="2693893"/>
            <a:ext cx="4775200" cy="1604962"/>
          </a:xfrm>
        </p:spPr>
        <p:txBody>
          <a:bodyPr/>
          <a:lstStyle/>
          <a:p>
            <a:r>
              <a:rPr lang="en-US" dirty="0">
                <a:latin typeface="+mj-lt"/>
              </a:rPr>
              <a:t>The nuts and bolts of health plans</a:t>
            </a:r>
          </a:p>
        </p:txBody>
      </p:sp>
    </p:spTree>
    <p:extLst>
      <p:ext uri="{BB962C8B-B14F-4D97-AF65-F5344CB8AC3E}">
        <p14:creationId xmlns:p14="http://schemas.microsoft.com/office/powerpoint/2010/main" val="1977070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39989CA-D88E-60FA-83AA-D6428C25F8C5}"/>
              </a:ext>
            </a:extLst>
          </p:cNvPr>
          <p:cNvPicPr>
            <a:picLocks noChangeAspect="1"/>
          </p:cNvPicPr>
          <p:nvPr/>
        </p:nvPicPr>
        <p:blipFill rotWithShape="1">
          <a:blip r:embed="rId2"/>
          <a:srcRect t="-1438" b="7580"/>
          <a:stretch/>
        </p:blipFill>
        <p:spPr>
          <a:xfrm>
            <a:off x="0" y="559243"/>
            <a:ext cx="9144000" cy="3305163"/>
          </a:xfrm>
          <a:prstGeom prst="rect">
            <a:avLst/>
          </a:prstGeom>
        </p:spPr>
      </p:pic>
      <p:sp>
        <p:nvSpPr>
          <p:cNvPr id="26" name="Text Placeholder 3">
            <a:extLst>
              <a:ext uri="{FF2B5EF4-FFF2-40B4-BE49-F238E27FC236}">
                <a16:creationId xmlns:a16="http://schemas.microsoft.com/office/drawing/2014/main" id="{55A32EEE-68B0-8E10-28F5-2CB0FB5B9033}"/>
              </a:ext>
            </a:extLst>
          </p:cNvPr>
          <p:cNvSpPr>
            <a:spLocks noGrp="1"/>
          </p:cNvSpPr>
          <p:nvPr>
            <p:ph type="body" sz="quarter" idx="10"/>
          </p:nvPr>
        </p:nvSpPr>
        <p:spPr>
          <a:xfrm>
            <a:off x="457200" y="0"/>
            <a:ext cx="8495119" cy="775115"/>
          </a:xfrm>
        </p:spPr>
        <p:txBody>
          <a:bodyPr/>
          <a:lstStyle/>
          <a:p>
            <a:r>
              <a:rPr lang="en-US" dirty="0">
                <a:latin typeface="Times New Roman" panose="02020603050405020304" pitchFamily="18" charset="0"/>
                <a:cs typeface="Times New Roman" panose="02020603050405020304" pitchFamily="18" charset="0"/>
              </a:rPr>
              <a:t>What is a health plan?</a:t>
            </a:r>
          </a:p>
        </p:txBody>
      </p:sp>
      <p:sp>
        <p:nvSpPr>
          <p:cNvPr id="27" name="Text Placeholder 5">
            <a:extLst>
              <a:ext uri="{FF2B5EF4-FFF2-40B4-BE49-F238E27FC236}">
                <a16:creationId xmlns:a16="http://schemas.microsoft.com/office/drawing/2014/main" id="{2314016D-2EDC-DBF5-CFC6-19F863C4CFFC}"/>
              </a:ext>
            </a:extLst>
          </p:cNvPr>
          <p:cNvSpPr txBox="1">
            <a:spLocks/>
          </p:cNvSpPr>
          <p:nvPr/>
        </p:nvSpPr>
        <p:spPr>
          <a:xfrm>
            <a:off x="457200" y="740015"/>
            <a:ext cx="8229600" cy="292100"/>
          </a:xfrm>
          <a:prstGeom prst="rect">
            <a:avLst/>
          </a:prstGeom>
        </p:spPr>
        <p:txBody>
          <a:bodyPr vert="horz" lIns="0" tIns="45720" rIns="91440" bIns="45720" rtlCol="0">
            <a:noAutofit/>
          </a:bodyPr>
          <a:lstStyle>
            <a:lvl1pPr marL="0" indent="0" algn="l" defTabSz="457200" rtl="0" eaLnBrk="1" latinLnBrk="0" hangingPunct="1">
              <a:spcBef>
                <a:spcPct val="20000"/>
              </a:spcBef>
              <a:buFontTx/>
              <a:buNone/>
              <a:defRPr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457200" rtl="0" eaLnBrk="1" latinLnBrk="0" hangingPunct="1">
              <a:spcBef>
                <a:spcPct val="20000"/>
              </a:spcBef>
              <a:buClr>
                <a:schemeClr val="tx2"/>
              </a:buClr>
              <a:buSzPct val="75000"/>
              <a:buFontTx/>
              <a:buNone/>
              <a:defRPr sz="1600" kern="1200">
                <a:solidFill>
                  <a:schemeClr val="tx1"/>
                </a:solidFill>
                <a:latin typeface="Roboto Light"/>
                <a:ea typeface="+mn-ea"/>
                <a:cs typeface="Roboto Light"/>
              </a:defRPr>
            </a:lvl2pPr>
            <a:lvl3pPr marL="914400" indent="0" algn="l" defTabSz="457200" rtl="0" eaLnBrk="1" latinLnBrk="0" hangingPunct="1">
              <a:spcBef>
                <a:spcPct val="20000"/>
              </a:spcBef>
              <a:buClr>
                <a:schemeClr val="tx2"/>
              </a:buClr>
              <a:buSzPct val="75000"/>
              <a:buFontTx/>
              <a:buNone/>
              <a:defRPr sz="1600" kern="1200">
                <a:solidFill>
                  <a:schemeClr val="tx1"/>
                </a:solidFill>
                <a:latin typeface="Roboto Light"/>
                <a:ea typeface="+mn-ea"/>
                <a:cs typeface="Roboto Light"/>
              </a:defRPr>
            </a:lvl3pPr>
            <a:lvl4pPr marL="1371600" indent="0" algn="l" defTabSz="457200" rtl="0" eaLnBrk="1" latinLnBrk="0" hangingPunct="1">
              <a:spcBef>
                <a:spcPct val="20000"/>
              </a:spcBef>
              <a:buClr>
                <a:schemeClr val="accent6"/>
              </a:buClr>
              <a:buSzPct val="75000"/>
              <a:buFontTx/>
              <a:buNone/>
              <a:defRPr sz="1600" kern="1200">
                <a:solidFill>
                  <a:schemeClr val="tx1"/>
                </a:solidFill>
                <a:latin typeface="Roboto Light"/>
                <a:ea typeface="+mn-ea"/>
                <a:cs typeface="Roboto Light"/>
              </a:defRPr>
            </a:lvl4pPr>
            <a:lvl5pPr marL="1828800" indent="0" algn="l" defTabSz="457200" rtl="0" eaLnBrk="1" latinLnBrk="0" hangingPunct="1">
              <a:spcBef>
                <a:spcPct val="20000"/>
              </a:spcBef>
              <a:buClr>
                <a:schemeClr val="accent6"/>
              </a:buClr>
              <a:buFontTx/>
              <a:buNone/>
              <a:defRPr sz="1600" kern="1200">
                <a:solidFill>
                  <a:schemeClr val="tx1"/>
                </a:solidFill>
                <a:latin typeface="Roboto Light"/>
                <a:ea typeface="+mn-ea"/>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altLang="en-US">
                <a:latin typeface="Calibri Light" panose="020F0302020204030204" pitchFamily="34" charset="0"/>
                <a:cs typeface="Calibri Light" panose="020F0302020204030204" pitchFamily="34" charset="0"/>
              </a:rPr>
              <a:t>The plan you choose determines how much you pay, when you pay, and where you can get care. </a:t>
            </a:r>
          </a:p>
          <a:p>
            <a:endParaRPr lang="en-US" dirty="0">
              <a:latin typeface="+mj-lt"/>
            </a:endParaRPr>
          </a:p>
        </p:txBody>
      </p:sp>
      <p:sp>
        <p:nvSpPr>
          <p:cNvPr id="28" name="TextBox 6">
            <a:extLst>
              <a:ext uri="{FF2B5EF4-FFF2-40B4-BE49-F238E27FC236}">
                <a16:creationId xmlns:a16="http://schemas.microsoft.com/office/drawing/2014/main" id="{CAB6B9C9-1BBC-A032-709A-8BE5D611ECB9}"/>
              </a:ext>
            </a:extLst>
          </p:cNvPr>
          <p:cNvSpPr txBox="1">
            <a:spLocks noChangeArrowheads="1"/>
          </p:cNvSpPr>
          <p:nvPr/>
        </p:nvSpPr>
        <p:spPr bwMode="auto">
          <a:xfrm>
            <a:off x="502920" y="4272809"/>
            <a:ext cx="8138160" cy="338554"/>
          </a:xfrm>
          <a:prstGeom prst="rect">
            <a:avLst/>
          </a:prstGeom>
          <a:solidFill>
            <a:sysClr val="window" lastClr="FFFFFF"/>
          </a:solidFill>
          <a:ln w="9525">
            <a:solidFill>
              <a:srgbClr val="0085CA"/>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1714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1600" b="1" dirty="0">
                <a:solidFill>
                  <a:schemeClr val="tx2"/>
                </a:solidFill>
                <a:latin typeface="+mn-lt"/>
                <a:ea typeface="Roboto" panose="02000000000000000000" pitchFamily="2" charset="0"/>
                <a:cs typeface="Calibri" panose="020F0502020204030204" pitchFamily="34" charset="0"/>
                <a:hlinkClick r:id="rId3">
                  <a:extLst>
                    <a:ext uri="{A12FA001-AC4F-418D-AE19-62706E023703}">
                      <ahyp:hlinkClr xmlns:ahyp="http://schemas.microsoft.com/office/drawing/2018/hyperlinkcolor" val="tx"/>
                    </a:ext>
                  </a:extLst>
                </a:hlinkClick>
              </a:rPr>
              <a:t>Learn more about how health plans work</a:t>
            </a:r>
            <a:endParaRPr lang="en-US" altLang="en-US" sz="1600" b="1" dirty="0">
              <a:solidFill>
                <a:schemeClr val="tx2"/>
              </a:solidFill>
              <a:latin typeface="+mn-lt"/>
              <a:ea typeface="Roboto" panose="02000000000000000000" pitchFamily="2" charset="0"/>
              <a:cs typeface="Calibri" panose="020F0502020204030204" pitchFamily="34" charset="0"/>
            </a:endParaRPr>
          </a:p>
        </p:txBody>
      </p:sp>
      <p:sp>
        <p:nvSpPr>
          <p:cNvPr id="29" name="TextBox 2">
            <a:extLst>
              <a:ext uri="{FF2B5EF4-FFF2-40B4-BE49-F238E27FC236}">
                <a16:creationId xmlns:a16="http://schemas.microsoft.com/office/drawing/2014/main" id="{A7ABDE49-1F75-BE4D-D573-E5272A9F09A0}"/>
              </a:ext>
            </a:extLst>
          </p:cNvPr>
          <p:cNvSpPr txBox="1">
            <a:spLocks noChangeArrowheads="1"/>
          </p:cNvSpPr>
          <p:nvPr/>
        </p:nvSpPr>
        <p:spPr bwMode="auto">
          <a:xfrm>
            <a:off x="5556994" y="1998376"/>
            <a:ext cx="9886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dirty="0">
                <a:solidFill>
                  <a:schemeClr val="bg1"/>
                </a:solidFill>
                <a:latin typeface="+mn-lt"/>
                <a:ea typeface="Roboto" panose="02000000000000000000" pitchFamily="2" charset="0"/>
                <a:cs typeface="Calibri" panose="020F0502020204030204" pitchFamily="34" charset="0"/>
              </a:rPr>
              <a:t>Providers</a:t>
            </a:r>
          </a:p>
        </p:txBody>
      </p:sp>
      <p:sp>
        <p:nvSpPr>
          <p:cNvPr id="30" name="TextBox 16">
            <a:extLst>
              <a:ext uri="{FF2B5EF4-FFF2-40B4-BE49-F238E27FC236}">
                <a16:creationId xmlns:a16="http://schemas.microsoft.com/office/drawing/2014/main" id="{52FE2826-E695-DBF7-50BF-BCAF9A5186DB}"/>
              </a:ext>
            </a:extLst>
          </p:cNvPr>
          <p:cNvSpPr txBox="1">
            <a:spLocks noChangeArrowheads="1"/>
          </p:cNvSpPr>
          <p:nvPr/>
        </p:nvSpPr>
        <p:spPr bwMode="auto">
          <a:xfrm>
            <a:off x="1187884" y="1757561"/>
            <a:ext cx="920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dirty="0">
                <a:latin typeface="+mn-lt"/>
                <a:ea typeface="Roboto" panose="02000000000000000000" pitchFamily="2" charset="0"/>
                <a:cs typeface="Calibri" panose="020F0502020204030204" pitchFamily="34" charset="0"/>
              </a:rPr>
              <a:t>Member</a:t>
            </a:r>
          </a:p>
        </p:txBody>
      </p:sp>
      <p:pic>
        <p:nvPicPr>
          <p:cNvPr id="31" name="Picture 22" descr="Premera Blue Cross - YouTube">
            <a:extLst>
              <a:ext uri="{FF2B5EF4-FFF2-40B4-BE49-F238E27FC236}">
                <a16:creationId xmlns:a16="http://schemas.microsoft.com/office/drawing/2014/main" id="{880D89C8-70E7-605E-3696-54AB739CF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114" y="-1747318"/>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8">
            <a:extLst>
              <a:ext uri="{FF2B5EF4-FFF2-40B4-BE49-F238E27FC236}">
                <a16:creationId xmlns:a16="http://schemas.microsoft.com/office/drawing/2014/main" id="{B472EE93-109E-9F4E-D846-31151806F7E4}"/>
              </a:ext>
            </a:extLst>
          </p:cNvPr>
          <p:cNvSpPr txBox="1">
            <a:spLocks noChangeArrowheads="1"/>
          </p:cNvSpPr>
          <p:nvPr/>
        </p:nvSpPr>
        <p:spPr bwMode="auto">
          <a:xfrm>
            <a:off x="3690412" y="2003312"/>
            <a:ext cx="11673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dirty="0">
                <a:latin typeface="+mn-lt"/>
                <a:ea typeface="Roboto" panose="02000000000000000000" pitchFamily="2" charset="0"/>
                <a:cs typeface="Calibri" panose="020F0502020204030204" pitchFamily="34" charset="0"/>
              </a:rPr>
              <a:t>Health plan</a:t>
            </a:r>
          </a:p>
        </p:txBody>
      </p:sp>
      <p:sp>
        <p:nvSpPr>
          <p:cNvPr id="33" name="TextBox 19">
            <a:extLst>
              <a:ext uri="{FF2B5EF4-FFF2-40B4-BE49-F238E27FC236}">
                <a16:creationId xmlns:a16="http://schemas.microsoft.com/office/drawing/2014/main" id="{3813453A-8946-D6A5-B0E1-32186A3E3339}"/>
              </a:ext>
            </a:extLst>
          </p:cNvPr>
          <p:cNvSpPr txBox="1">
            <a:spLocks noChangeArrowheads="1"/>
          </p:cNvSpPr>
          <p:nvPr/>
        </p:nvSpPr>
        <p:spPr bwMode="auto">
          <a:xfrm>
            <a:off x="2596409" y="3817858"/>
            <a:ext cx="33553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dirty="0">
                <a:latin typeface="Calibri Light" panose="020F0302020204030204" pitchFamily="34" charset="0"/>
                <a:ea typeface="Roboto" panose="02000000000000000000" pitchFamily="2" charset="0"/>
                <a:cs typeface="Calibri Light" panose="020F0302020204030204" pitchFamily="34" charset="0"/>
              </a:rPr>
              <a:t>Provides benefits and </a:t>
            </a:r>
          </a:p>
          <a:p>
            <a:pPr algn="ctr">
              <a:spcBef>
                <a:spcPct val="0"/>
              </a:spcBef>
              <a:buFontTx/>
              <a:buNone/>
            </a:pPr>
            <a:r>
              <a:rPr lang="en-US" altLang="en-US" sz="1400" dirty="0">
                <a:latin typeface="Calibri Light" panose="020F0302020204030204" pitchFamily="34" charset="0"/>
                <a:ea typeface="Roboto" panose="02000000000000000000" pitchFamily="2" charset="0"/>
                <a:cs typeface="Calibri Light" panose="020F0302020204030204" pitchFamily="34" charset="0"/>
              </a:rPr>
              <a:t>access to health care</a:t>
            </a:r>
          </a:p>
        </p:txBody>
      </p:sp>
      <p:sp>
        <p:nvSpPr>
          <p:cNvPr id="34" name="TextBox 20">
            <a:extLst>
              <a:ext uri="{FF2B5EF4-FFF2-40B4-BE49-F238E27FC236}">
                <a16:creationId xmlns:a16="http://schemas.microsoft.com/office/drawing/2014/main" id="{3CBDDDA6-68C0-641B-A3D0-CF2A74E51D3E}"/>
              </a:ext>
            </a:extLst>
          </p:cNvPr>
          <p:cNvSpPr txBox="1">
            <a:spLocks noChangeArrowheads="1"/>
          </p:cNvSpPr>
          <p:nvPr/>
        </p:nvSpPr>
        <p:spPr bwMode="auto">
          <a:xfrm>
            <a:off x="422556" y="3862640"/>
            <a:ext cx="2438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dirty="0">
                <a:latin typeface="Calibri Light" panose="020F0302020204030204" pitchFamily="34" charset="0"/>
                <a:ea typeface="Roboto" panose="02000000000000000000" pitchFamily="2" charset="0"/>
                <a:cs typeface="Calibri Light" panose="020F0302020204030204" pitchFamily="34" charset="0"/>
              </a:rPr>
              <a:t>Seeks medical care</a:t>
            </a:r>
          </a:p>
        </p:txBody>
      </p:sp>
      <p:sp>
        <p:nvSpPr>
          <p:cNvPr id="35" name="TextBox 21">
            <a:extLst>
              <a:ext uri="{FF2B5EF4-FFF2-40B4-BE49-F238E27FC236}">
                <a16:creationId xmlns:a16="http://schemas.microsoft.com/office/drawing/2014/main" id="{CD04233E-44DE-9FE3-E3A4-7AE6892955A5}"/>
              </a:ext>
            </a:extLst>
          </p:cNvPr>
          <p:cNvSpPr txBox="1">
            <a:spLocks noChangeArrowheads="1"/>
          </p:cNvSpPr>
          <p:nvPr/>
        </p:nvSpPr>
        <p:spPr bwMode="auto">
          <a:xfrm>
            <a:off x="5829948" y="3783568"/>
            <a:ext cx="22369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dirty="0">
                <a:highlight>
                  <a:srgbClr val="FFFF00"/>
                </a:highlight>
                <a:latin typeface="Calibri Light" panose="020F0302020204030204" pitchFamily="34" charset="0"/>
                <a:ea typeface="Roboto" panose="02000000000000000000" pitchFamily="2" charset="0"/>
                <a:cs typeface="Calibri Light" panose="020F0302020204030204" pitchFamily="34" charset="0"/>
              </a:rPr>
              <a:t>Provides medical, dental, and pharmacy services</a:t>
            </a:r>
          </a:p>
        </p:txBody>
      </p:sp>
      <p:cxnSp>
        <p:nvCxnSpPr>
          <p:cNvPr id="36" name="Connector: Curved 35">
            <a:extLst>
              <a:ext uri="{FF2B5EF4-FFF2-40B4-BE49-F238E27FC236}">
                <a16:creationId xmlns:a16="http://schemas.microsoft.com/office/drawing/2014/main" id="{B26AB625-8A0C-BC60-246C-F0EE4FCAC74E}"/>
              </a:ext>
            </a:extLst>
          </p:cNvPr>
          <p:cNvCxnSpPr>
            <a:cxnSpLocks/>
          </p:cNvCxnSpPr>
          <p:nvPr/>
        </p:nvCxnSpPr>
        <p:spPr>
          <a:xfrm rot="16200000" flipH="1">
            <a:off x="3636363" y="-316975"/>
            <a:ext cx="240815" cy="4403189"/>
          </a:xfrm>
          <a:prstGeom prst="curvedConnector3">
            <a:avLst>
              <a:gd name="adj1" fmla="val -189856"/>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6B6E70CB-7097-BEB4-F34F-3A7EFF559080}"/>
              </a:ext>
            </a:extLst>
          </p:cNvPr>
          <p:cNvCxnSpPr>
            <a:cxnSpLocks/>
          </p:cNvCxnSpPr>
          <p:nvPr/>
        </p:nvCxnSpPr>
        <p:spPr>
          <a:xfrm flipV="1">
            <a:off x="2044492" y="2958371"/>
            <a:ext cx="1458057" cy="10565"/>
          </a:xfrm>
          <a:prstGeom prst="straightConnector1">
            <a:avLst/>
          </a:prstGeom>
          <a:ln w="50800">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38" name="Picture 37">
            <a:extLst>
              <a:ext uri="{FF2B5EF4-FFF2-40B4-BE49-F238E27FC236}">
                <a16:creationId xmlns:a16="http://schemas.microsoft.com/office/drawing/2014/main" id="{2AAC75F7-6FCF-7AA5-1554-D9E51A57DD18}"/>
              </a:ext>
            </a:extLst>
          </p:cNvPr>
          <p:cNvPicPr>
            <a:picLocks noChangeAspect="1"/>
          </p:cNvPicPr>
          <p:nvPr/>
        </p:nvPicPr>
        <p:blipFill rotWithShape="1">
          <a:blip r:embed="rId5"/>
          <a:srcRect l="-7158" t="-1093" r="7158" b="57357"/>
          <a:stretch/>
        </p:blipFill>
        <p:spPr>
          <a:xfrm>
            <a:off x="694440" y="2056487"/>
            <a:ext cx="1571047" cy="1815939"/>
          </a:xfrm>
          <a:prstGeom prst="rect">
            <a:avLst/>
          </a:prstGeom>
        </p:spPr>
      </p:pic>
      <p:cxnSp>
        <p:nvCxnSpPr>
          <p:cNvPr id="39" name="Straight Arrow Connector 38">
            <a:extLst>
              <a:ext uri="{FF2B5EF4-FFF2-40B4-BE49-F238E27FC236}">
                <a16:creationId xmlns:a16="http://schemas.microsoft.com/office/drawing/2014/main" id="{24A062DB-CDBB-B42A-B255-DB0C7D206285}"/>
              </a:ext>
            </a:extLst>
          </p:cNvPr>
          <p:cNvCxnSpPr>
            <a:cxnSpLocks/>
          </p:cNvCxnSpPr>
          <p:nvPr/>
        </p:nvCxnSpPr>
        <p:spPr>
          <a:xfrm flipV="1">
            <a:off x="5286895" y="2958371"/>
            <a:ext cx="543484" cy="10565"/>
          </a:xfrm>
          <a:prstGeom prst="straightConnector1">
            <a:avLst/>
          </a:prstGeom>
          <a:ln w="50800">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40" name="Picture 39">
            <a:extLst>
              <a:ext uri="{FF2B5EF4-FFF2-40B4-BE49-F238E27FC236}">
                <a16:creationId xmlns:a16="http://schemas.microsoft.com/office/drawing/2014/main" id="{1541A448-7D1E-C590-B2E8-44ED5875D261}"/>
              </a:ext>
            </a:extLst>
          </p:cNvPr>
          <p:cNvPicPr>
            <a:picLocks noChangeAspect="1"/>
          </p:cNvPicPr>
          <p:nvPr/>
        </p:nvPicPr>
        <p:blipFill>
          <a:blip r:embed="rId6"/>
          <a:stretch>
            <a:fillRect/>
          </a:stretch>
        </p:blipFill>
        <p:spPr>
          <a:xfrm>
            <a:off x="5958365" y="2536988"/>
            <a:ext cx="225471" cy="229980"/>
          </a:xfrm>
          <a:prstGeom prst="rect">
            <a:avLst/>
          </a:prstGeom>
        </p:spPr>
      </p:pic>
      <p:pic>
        <p:nvPicPr>
          <p:cNvPr id="41" name="Picture 40" descr="Logo, icon, company name&#10;&#10;Description automatically generated">
            <a:extLst>
              <a:ext uri="{FF2B5EF4-FFF2-40B4-BE49-F238E27FC236}">
                <a16:creationId xmlns:a16="http://schemas.microsoft.com/office/drawing/2014/main" id="{27DA2E71-838C-61D4-95F0-D99A4D0A23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7682" y="2512880"/>
            <a:ext cx="1614080" cy="914646"/>
          </a:xfrm>
          <a:prstGeom prst="rect">
            <a:avLst/>
          </a:prstGeom>
        </p:spPr>
      </p:pic>
    </p:spTree>
    <p:extLst>
      <p:ext uri="{BB962C8B-B14F-4D97-AF65-F5344CB8AC3E}">
        <p14:creationId xmlns:p14="http://schemas.microsoft.com/office/powerpoint/2010/main" val="1305697125"/>
      </p:ext>
    </p:extLst>
  </p:cSld>
  <p:clrMapOvr>
    <a:masterClrMapping/>
  </p:clrMapOvr>
</p:sld>
</file>

<file path=ppt/theme/theme1.xml><?xml version="1.0" encoding="utf-8"?>
<a:theme xmlns:a="http://schemas.openxmlformats.org/drawingml/2006/main" name="New Premera PPT template">
  <a:themeElements>
    <a:clrScheme name="Premera New Brand">
      <a:dk1>
        <a:sysClr val="windowText" lastClr="000000"/>
      </a:dk1>
      <a:lt1>
        <a:sysClr val="window" lastClr="FFFFFF"/>
      </a:lt1>
      <a:dk2>
        <a:srgbClr val="0085CA"/>
      </a:dk2>
      <a:lt2>
        <a:srgbClr val="E6E6E6"/>
      </a:lt2>
      <a:accent1>
        <a:srgbClr val="0085CA"/>
      </a:accent1>
      <a:accent2>
        <a:srgbClr val="00A7B5"/>
      </a:accent2>
      <a:accent3>
        <a:srgbClr val="E04E39"/>
      </a:accent3>
      <a:accent4>
        <a:srgbClr val="FF7C76"/>
      </a:accent4>
      <a:accent5>
        <a:srgbClr val="F1E6B2"/>
      </a:accent5>
      <a:accent6>
        <a:srgbClr val="AEAEA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D66DDC3-71E3-4008-8FDC-3A13FBF8DD9D}" vid="{08D94F0A-1100-4B60-AB0F-3D8537D1FB22}"/>
    </a:ext>
  </a:extLst>
</a:theme>
</file>

<file path=ppt/theme/theme2.xml><?xml version="1.0" encoding="utf-8"?>
<a:theme xmlns:a="http://schemas.openxmlformats.org/drawingml/2006/main" name="1_New Premera PPT template">
  <a:themeElements>
    <a:clrScheme name="Premera New Brand">
      <a:dk1>
        <a:sysClr val="windowText" lastClr="000000"/>
      </a:dk1>
      <a:lt1>
        <a:sysClr val="window" lastClr="FFFFFF"/>
      </a:lt1>
      <a:dk2>
        <a:srgbClr val="0085CA"/>
      </a:dk2>
      <a:lt2>
        <a:srgbClr val="E6E6E6"/>
      </a:lt2>
      <a:accent1>
        <a:srgbClr val="0085CA"/>
      </a:accent1>
      <a:accent2>
        <a:srgbClr val="00A7B5"/>
      </a:accent2>
      <a:accent3>
        <a:srgbClr val="E04E39"/>
      </a:accent3>
      <a:accent4>
        <a:srgbClr val="FF7C76"/>
      </a:accent4>
      <a:accent5>
        <a:srgbClr val="F1E6B2"/>
      </a:accent5>
      <a:accent6>
        <a:srgbClr val="AEAEA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D66DDC3-71E3-4008-8FDC-3A13FBF8DD9D}" vid="{08D94F0A-1100-4B60-AB0F-3D8537D1FB2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Admin" ma:contentTypeID="0x01010048998E49275BD9479B035C211C4B7BDB0049A2A39BDD7C7143B2F6975EF165B8E6" ma:contentTypeVersion="37" ma:contentTypeDescription="Create a new document." ma:contentTypeScope="" ma:versionID="119b4b4eb23f3b21a7363011d8888318">
  <xsd:schema xmlns:xsd="http://www.w3.org/2001/XMLSchema" xmlns:xs="http://www.w3.org/2001/XMLSchema" xmlns:p="http://schemas.microsoft.com/office/2006/metadata/properties" xmlns:ns2="87032e88-b52e-4689-abc3-5aadca866de5" targetNamespace="http://schemas.microsoft.com/office/2006/metadata/properties" ma:root="true" ma:fieldsID="52b3dda9bc2908721ca6f2f4224ec9d2" ns2:_="">
    <xsd:import namespace="87032e88-b52e-4689-abc3-5aadca866de5"/>
    <xsd:element name="properties">
      <xsd:complexType>
        <xsd:sequence>
          <xsd:element name="documentManagement">
            <xsd:complexType>
              <xsd:all>
                <xsd:element ref="ns2:OriginalFileName" minOccurs="0"/>
                <xsd:element ref="ns2:Rendition" minOccurs="0"/>
                <xsd:element ref="ns2:Account" minOccurs="0"/>
                <xsd:element ref="ns2:TypeOfContent" minOccurs="0"/>
                <xsd:element ref="ns2:ItemNumber" minOccurs="0"/>
                <xsd:element ref="ns2:RevisionID" minOccurs="0"/>
                <xsd:element ref="ns2:WebsiteArea" minOccurs="0"/>
                <xsd:element ref="ns2:TargetSite" minOccurs="0"/>
                <xsd:element ref="ns2:InternetBuildDate" minOccurs="0"/>
                <xsd:element ref="ns2:RevisionDate" minOccurs="0"/>
                <xsd:element ref="ns2:dStatus" minOccurs="0"/>
                <xsd:element ref="ns2:StatusNotes" minOccurs="0"/>
                <xsd:element ref="ns2:Orphan" minOccurs="0"/>
                <xsd:element ref="ns2:HistoricalRecord" minOccurs="0"/>
                <xsd:element ref="ns2:dComments" minOccurs="0"/>
                <xsd:element ref="ns2:IsWebFormat" minOccurs="0"/>
                <xsd:element ref="ns2:OracleCMINumber" minOccurs="0"/>
                <xsd:element ref="ns2:InDate" minOccurs="0"/>
                <xsd:element ref="ns2:ReleaseDate" minOccurs="0"/>
                <xsd:element ref="ns2:OutputType" minOccurs="0"/>
                <xsd:element ref="ns2:FunctionalArea" minOccurs="0"/>
                <xsd:element ref="ns2:FunctionalSection" minOccurs="0"/>
                <xsd:element ref="ns2:Message" minOccurs="0"/>
                <xsd:element ref="ns2:FunctionalSubSection" minOccurs="0"/>
                <xsd:element ref="ns2:KeywordsMetaTag" minOccurs="0"/>
                <xsd:element ref="ns2:NotifySubscribers" minOccurs="0"/>
                <xsd:element ref="ns2:ActualCreateDate" minOccurs="0"/>
                <xsd:element ref="ns2:_dlc_DocId" minOccurs="0"/>
                <xsd:element ref="ns2:_dlc_DocIdUrl" minOccurs="0"/>
                <xsd:element ref="ns2:_dlc_DocIdPersistId" minOccurs="0"/>
                <xsd:element ref="ns2:dID" minOccurs="0"/>
                <xsd:element ref="ns2:Orphan1" minOccurs="0"/>
                <xsd:element ref="ns2:Dele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32e88-b52e-4689-abc3-5aadca866de5" elementFormDefault="qualified">
    <xsd:import namespace="http://schemas.microsoft.com/office/2006/documentManagement/types"/>
    <xsd:import namespace="http://schemas.microsoft.com/office/infopath/2007/PartnerControls"/>
    <xsd:element name="OriginalFileName" ma:index="1" nillable="true" ma:displayName="OriginalFileName" ma:internalName="OriginalFileName" ma:readOnly="false">
      <xsd:simpleType>
        <xsd:restriction base="dms:Text">
          <xsd:maxLength value="255"/>
        </xsd:restriction>
      </xsd:simpleType>
    </xsd:element>
    <xsd:element name="Rendition" ma:index="2" nillable="true" ma:displayName="Rendition" ma:format="Dropdown" ma:internalName="Rendition" ma:readOnly="false">
      <xsd:simpleType>
        <xsd:restriction base="dms:Choice">
          <xsd:enumeration value="doc"/>
          <xsd:enumeration value="docx"/>
          <xsd:enumeration value="html"/>
          <xsd:enumeration value="mp4"/>
          <xsd:enumeration value="msg"/>
          <xsd:enumeration value="oft"/>
          <xsd:enumeration value="pdf"/>
          <xsd:enumeration value="pmd"/>
          <xsd:enumeration value="png"/>
          <xsd:enumeration value="ppt"/>
          <xsd:enumeration value="xls"/>
          <xsd:enumeration value="xlsm"/>
          <xsd:enumeration value="xlsx"/>
        </xsd:restriction>
      </xsd:simpleType>
    </xsd:element>
    <xsd:element name="Account" ma:index="3" nillable="true" ma:displayName="Account" ma:format="Dropdown" ma:internalName="Account" ma:readOnly="false">
      <xsd:simpleType>
        <xsd:restriction base="dms:Choice">
          <xsd:enumeration value="iDocAdminHCESecure"/>
          <xsd:enumeration value="iDocAdminIHMSecure"/>
          <xsd:enumeration value="iDocumentAdministration"/>
          <xsd:enumeration value="iDocumentAdministrationSecure"/>
          <xsd:enumeration value="iDocumentAdministrationStaging"/>
          <xsd:enumeration value="iGraphicDesigners"/>
        </xsd:restriction>
      </xsd:simpleType>
    </xsd:element>
    <xsd:element name="TypeOfContent" ma:index="4" nillable="true" ma:displayName="TypeOfContent" ma:format="Dropdown" ma:internalName="TypeOfContent" ma:readOnly="false">
      <xsd:simpleType>
        <xsd:restriction base="dms:Choice">
          <xsd:enumeration value="Approvals"/>
          <xsd:enumeration value="Final Art"/>
          <xsd:enumeration value="Final Art High Res"/>
          <xsd:enumeration value="Native Art"/>
          <xsd:enumeration value="Placeholder"/>
        </xsd:restriction>
      </xsd:simpleType>
    </xsd:element>
    <xsd:element name="ItemNumber" ma:index="6" nillable="true" ma:displayName="ItemNumber" ma:indexed="true" ma:internalName="ItemNumber" ma:readOnly="false">
      <xsd:simpleType>
        <xsd:restriction base="dms:Text">
          <xsd:maxLength value="255"/>
        </xsd:restriction>
      </xsd:simpleType>
    </xsd:element>
    <xsd:element name="RevisionID" ma:index="7" nillable="true" ma:displayName="RevisionID" ma:indexed="true" ma:internalName="RevisionID" ma:readOnly="false" ma:percentage="FALSE">
      <xsd:simpleType>
        <xsd:restriction base="dms:Number"/>
      </xsd:simpleType>
    </xsd:element>
    <xsd:element name="WebsiteArea" ma:index="8" nillable="true" ma:displayName="WebsiteArea" ma:default="Blank" ma:format="Dropdown" ma:internalName="WebsiteArea" ma:readOnly="false">
      <xsd:simpleType>
        <xsd:restriction base="dms:Choice">
          <xsd:enumeration value="Blank"/>
          <xsd:enumeration value="Internet"/>
          <xsd:enumeration value="Intranet Sites"/>
          <xsd:enumeration value="Internet and Intranet Sites"/>
        </xsd:restriction>
      </xsd:simpleType>
    </xsd:element>
    <xsd:element name="TargetSite" ma:index="9" nillable="true" ma:displayName="TargetSite" ma:internalName="TargetSite" ma:readOnly="false">
      <xsd:complexType>
        <xsd:complexContent>
          <xsd:extension base="dms:MultiChoice">
            <xsd:sequence>
              <xsd:element name="Value" maxOccurs="unbounded" minOccurs="0" nillable="true">
                <xsd:simpleType>
                  <xsd:restriction base="dms:Choice">
                    <xsd:enumeration value="All NULL"/>
                    <xsd:enumeration value="BLink"/>
                    <xsd:enumeration value="Guidewell"/>
                    <xsd:enumeration value="LifeWise Assurance"/>
                    <xsd:enumeration value="LifeWise Oregon"/>
                    <xsd:enumeration value="LifeWise Washington"/>
                    <xsd:enumeration value="MOD"/>
                    <xsd:enumeration value="Premera Blue Cross"/>
                    <xsd:enumeration value="Premera Medicare"/>
                    <xsd:enumeration value="States West Life"/>
                    <xsd:enumeration value="Student Insurance"/>
                    <xsd:enumeration value="Vivacity"/>
                    <xsd:enumeration value="Connectiva"/>
                  </xsd:restriction>
                </xsd:simpleType>
              </xsd:element>
            </xsd:sequence>
          </xsd:extension>
        </xsd:complexContent>
      </xsd:complexType>
    </xsd:element>
    <xsd:element name="InternetBuildDate" ma:index="10" nillable="true" ma:displayName="InternetBuildDate" ma:format="DateOnly" ma:internalName="InternetBuildDate" ma:readOnly="false">
      <xsd:simpleType>
        <xsd:restriction base="dms:DateTime"/>
      </xsd:simpleType>
    </xsd:element>
    <xsd:element name="RevisionDate" ma:index="11" nillable="true" ma:displayName="RevisionDate" ma:format="DateTime" ma:internalName="RevisionDate" ma:readOnly="false">
      <xsd:simpleType>
        <xsd:restriction base="dms:DateTime"/>
      </xsd:simpleType>
    </xsd:element>
    <xsd:element name="dStatus" ma:index="12" nillable="true" ma:displayName="dStatus" ma:default="PENDING" ma:format="Dropdown" ma:internalName="dStatus" ma:readOnly="false">
      <xsd:simpleType>
        <xsd:restriction base="dms:Choice">
          <xsd:enumeration value="HOLD"/>
          <xsd:enumeration value="PENDING"/>
          <xsd:enumeration value="RELEASED"/>
          <xsd:enumeration value="STORAGE ONLY"/>
        </xsd:restriction>
      </xsd:simpleType>
    </xsd:element>
    <xsd:element name="StatusNotes" ma:index="13" nillable="true" ma:displayName="StatusNotes" ma:internalName="StatusNotes" ma:readOnly="false">
      <xsd:simpleType>
        <xsd:restriction base="dms:Note">
          <xsd:maxLength value="255"/>
        </xsd:restriction>
      </xsd:simpleType>
    </xsd:element>
    <xsd:element name="Orphan" ma:index="14" nillable="true" ma:displayName="OrphanOLD" ma:default="Enter Choice #1" ma:format="Dropdown" ma:internalName="Orphan" ma:readOnly="false">
      <xsd:simpleType>
        <xsd:restriction base="dms:Choice">
          <xsd:enumeration value="Enter Choice #1"/>
          <xsd:enumeration value="Enter Choice #2"/>
          <xsd:enumeration value="Enter Choice #3"/>
        </xsd:restriction>
      </xsd:simpleType>
    </xsd:element>
    <xsd:element name="HistoricalRecord" ma:index="15" nillable="true" ma:displayName="HistoricalRecord" ma:default="1" ma:internalName="HistoricalRecord" ma:readOnly="false">
      <xsd:simpleType>
        <xsd:restriction base="dms:Boolean"/>
      </xsd:simpleType>
    </xsd:element>
    <xsd:element name="dComments" ma:index="16" nillable="true" ma:displayName="Comments" ma:internalName="dComments" ma:readOnly="false">
      <xsd:simpleType>
        <xsd:restriction base="dms:Note">
          <xsd:maxLength value="255"/>
        </xsd:restriction>
      </xsd:simpleType>
    </xsd:element>
    <xsd:element name="IsWebFormat" ma:index="17" nillable="true" ma:displayName="IsWebFormat" ma:hidden="true" ma:internalName="IsWebFormat" ma:readOnly="false" ma:percentage="FALSE">
      <xsd:simpleType>
        <xsd:restriction base="dms:Number"/>
      </xsd:simpleType>
    </xsd:element>
    <xsd:element name="OracleCMINumber" ma:index="18" nillable="true" ma:displayName="OracleCMINumber" ma:hidden="true" ma:internalName="OracleCMINumber" ma:readOnly="false">
      <xsd:simpleType>
        <xsd:restriction base="dms:Text">
          <xsd:maxLength value="255"/>
        </xsd:restriction>
      </xsd:simpleType>
    </xsd:element>
    <xsd:element name="InDate" ma:index="19" nillable="true" ma:displayName="dInDate" ma:format="DateTime" ma:hidden="true" ma:internalName="InDate" ma:readOnly="false">
      <xsd:simpleType>
        <xsd:restriction base="dms:DateTime"/>
      </xsd:simpleType>
    </xsd:element>
    <xsd:element name="ReleaseDate" ma:index="20" nillable="true" ma:displayName="ReleaseDate" ma:format="DateOnly" ma:internalName="ReleaseDate" ma:readOnly="false">
      <xsd:simpleType>
        <xsd:restriction base="dms:DateTime"/>
      </xsd:simpleType>
    </xsd:element>
    <xsd:element name="OutputType" ma:index="21" nillable="true" ma:displayName="OutputType" ma:format="Dropdown" ma:hidden="true" ma:internalName="OutputType" ma:readOnly="false">
      <xsd:simpleType>
        <xsd:restriction base="dms:Choice">
          <xsd:enumeration value="Native"/>
          <xsd:enumeration value="PDF"/>
        </xsd:restriction>
      </xsd:simpleType>
    </xsd:element>
    <xsd:element name="FunctionalArea" ma:index="22" nillable="true" ma:displayName="FunctionalArea" ma:hidden="true" ma:internalName="FunctionalArea" ma:readOnly="false">
      <xsd:simpleType>
        <xsd:restriction base="dms:Text">
          <xsd:maxLength value="255"/>
        </xsd:restriction>
      </xsd:simpleType>
    </xsd:element>
    <xsd:element name="FunctionalSection" ma:index="23" nillable="true" ma:displayName="FunctionalSection" ma:hidden="true" ma:internalName="FunctionalSection" ma:readOnly="false">
      <xsd:simpleType>
        <xsd:restriction base="dms:Text">
          <xsd:maxLength value="255"/>
        </xsd:restriction>
      </xsd:simpleType>
    </xsd:element>
    <xsd:element name="Message" ma:index="24" nillable="true" ma:displayName="dMessage" ma:hidden="true" ma:internalName="Message" ma:readOnly="false">
      <xsd:simpleType>
        <xsd:restriction base="dms:Text">
          <xsd:maxLength value="255"/>
        </xsd:restriction>
      </xsd:simpleType>
    </xsd:element>
    <xsd:element name="FunctionalSubSection" ma:index="25" nillable="true" ma:displayName="FunctionalSubSection" ma:format="Dropdown" ma:hidden="true" ma:internalName="FunctionalSubSection" ma:readOnly="false">
      <xsd:simpleType>
        <xsd:restriction base="dms:Choice">
          <xsd:enumeration value="Additional Info"/>
          <xsd:enumeration value="Member"/>
        </xsd:restriction>
      </xsd:simpleType>
    </xsd:element>
    <xsd:element name="KeywordsMetaTag" ma:index="26" nillable="true" ma:displayName="KeywordsMetaTag" ma:hidden="true" ma:internalName="KeywordsMetaTag" ma:readOnly="false">
      <xsd:simpleType>
        <xsd:restriction base="dms:Text">
          <xsd:maxLength value="255"/>
        </xsd:restriction>
      </xsd:simpleType>
    </xsd:element>
    <xsd:element name="NotifySubscribers" ma:index="27" nillable="true" ma:displayName="NotifySubscribers" ma:hidden="true" ma:internalName="NotifySubscribers" ma:readOnly="false">
      <xsd:simpleType>
        <xsd:restriction base="dms:Text">
          <xsd:maxLength value="255"/>
        </xsd:restriction>
      </xsd:simpleType>
    </xsd:element>
    <xsd:element name="ActualCreateDate" ma:index="28" nillable="true" ma:displayName="ActualCreateDate" ma:format="DateTime" ma:hidden="true" ma:internalName="ActualCreateDate" ma:readOnly="false">
      <xsd:simpleType>
        <xsd:restriction base="dms:DateTime"/>
      </xsd:simpleType>
    </xsd:element>
    <xsd:element name="_dlc_DocId" ma:index="34" nillable="true" ma:displayName="Document ID Value" ma:description="The value of the document ID assigned to this item." ma:internalName="_dlc_DocId" ma:readOnly="false">
      <xsd:simpleType>
        <xsd:restriction base="dms:Text"/>
      </xsd:simpleType>
    </xsd:element>
    <xsd:element name="_dlc_DocIdUrl" ma:index="35" nillable="true" ma:displayName="Document ID" ma:description="Permanent link to this document." ma:format="Hyperlink"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6" nillable="true" ma:displayName="Persist ID" ma:description="Keep ID on add." ma:hidden="true" ma:internalName="_dlc_DocIdPersistId" ma:readOnly="false">
      <xsd:simpleType>
        <xsd:restriction base="dms:Boolean"/>
      </xsd:simpleType>
    </xsd:element>
    <xsd:element name="dID" ma:index="37" nillable="true" ma:displayName="dID" ma:hidden="true" ma:internalName="dID" ma:readOnly="false" ma:percentage="FALSE">
      <xsd:simpleType>
        <xsd:restriction base="dms:Number"/>
      </xsd:simpleType>
    </xsd:element>
    <xsd:element name="Orphan1" ma:index="39" nillable="true" ma:displayName="Orphan" ma:default="0" ma:internalName="Orphan1" ma:readOnly="false">
      <xsd:simpleType>
        <xsd:restriction base="dms:Boolean"/>
      </xsd:simpleType>
    </xsd:element>
    <xsd:element name="Delete" ma:index="40" nillable="true" ma:displayName="Delete" ma:format="Dropdown" ma:internalName="Delete" ma:readOnly="false">
      <xsd:simpleType>
        <xsd:restriction base="dms:Choice">
          <xsd:enumeration value="Not Deleted from Consumption"/>
          <xsd:enumeration value="Deleted from Consump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inOccurs="0" maxOccurs="1" ma:index="5"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ifySubscribers xmlns="87032e88-b52e-4689-abc3-5aadca866de5" xsi:nil="true"/>
    <dID xmlns="87032e88-b52e-4689-abc3-5aadca866de5" xsi:nil="true"/>
    <RevisionID xmlns="87032e88-b52e-4689-abc3-5aadca866de5">167444</RevisionID>
    <FunctionalArea xmlns="87032e88-b52e-4689-abc3-5aadca866de5" xsi:nil="true"/>
    <OutputType xmlns="87032e88-b52e-4689-abc3-5aadca866de5" xsi:nil="true"/>
    <InDate xmlns="87032e88-b52e-4689-abc3-5aadca866de5" xsi:nil="true"/>
    <_dlc_DocId xmlns="87032e88-b52e-4689-abc3-5aadca866de5">6C4FPC5H4JMD-2-97542</_dlc_DocId>
    <InternetBuildDate xmlns="87032e88-b52e-4689-abc3-5aadca866de5">2024-10-04T07:00:00+00:00</InternetBuildDate>
    <TypeOfContent xmlns="87032e88-b52e-4689-abc3-5aadca866de5">Native Art</TypeOfContent>
    <WebsiteArea xmlns="87032e88-b52e-4689-abc3-5aadca866de5">Internet and Intranet Sites</WebsiteArea>
    <IsWebFormat xmlns="87032e88-b52e-4689-abc3-5aadca866de5" xsi:nil="true"/>
    <OriginalFileName xmlns="87032e88-b52e-4689-abc3-5aadca866de5">053398_10-03-2024.pptx</OriginalFileName>
    <TargetSite xmlns="87032e88-b52e-4689-abc3-5aadca866de5">
      <Value>Premera Blue Cross</Value>
    </TargetSite>
    <StatusNotes xmlns="87032e88-b52e-4689-abc3-5aadca866de5" xsi:nil="true"/>
    <FunctionalSection xmlns="87032e88-b52e-4689-abc3-5aadca866de5" xsi:nil="true"/>
    <dComments xmlns="87032e88-b52e-4689-abc3-5aadca866de5" xsi:nil="true"/>
    <HistoricalRecord xmlns="87032e88-b52e-4689-abc3-5aadca866de5">false</HistoricalRecord>
    <dStatus xmlns="87032e88-b52e-4689-abc3-5aadca866de5">RELEASED</dStatus>
    <Account xmlns="87032e88-b52e-4689-abc3-5aadca866de5">iDocumentAdministration</Account>
    <ReleaseDate xmlns="87032e88-b52e-4689-abc3-5aadca866de5" xsi:nil="true"/>
    <FunctionalSubSection xmlns="87032e88-b52e-4689-abc3-5aadca866de5" xsi:nil="true"/>
    <Orphan1 xmlns="87032e88-b52e-4689-abc3-5aadca866de5">true</Orphan1>
    <Orphan xmlns="87032e88-b52e-4689-abc3-5aadca866de5">Enter Choice #1</Orphan>
    <Rendition xmlns="87032e88-b52e-4689-abc3-5aadca866de5">pptx</Rendition>
    <ActualCreateDate xmlns="87032e88-b52e-4689-abc3-5aadca866de5" xsi:nil="true"/>
    <ItemNumber xmlns="87032e88-b52e-4689-abc3-5aadca866de5">053398</ItemNumber>
    <OracleCMINumber xmlns="87032e88-b52e-4689-abc3-5aadca866de5" xsi:nil="true"/>
    <_dlc_DocIdPersistId xmlns="87032e88-b52e-4689-abc3-5aadca866de5" xsi:nil="true"/>
    <Message xmlns="87032e88-b52e-4689-abc3-5aadca866de5" xsi:nil="true"/>
    <RevisionDate xmlns="87032e88-b52e-4689-abc3-5aadca866de5" xsi:nil="true"/>
    <KeywordsMetaTag xmlns="87032e88-b52e-4689-abc3-5aadca866de5" xsi:nil="true"/>
    <_dlc_DocIdUrl xmlns="87032e88-b52e-4689-abc3-5aadca866de5">
      <Url>http://docadmin/sites/da/_layouts/15/DocIdRedir.aspx?ID=6C4FPC5H4JMD-2-97542</Url>
      <Description>6C4FPC5H4JMD-2-97542</Description>
    </_dlc_DocIdUrl>
    <Delete xmlns="87032e88-b52e-4689-abc3-5aadca866de5" xsi:nil="true"/>
  </documentManagement>
</p:properties>
</file>

<file path=customXml/itemProps1.xml><?xml version="1.0" encoding="utf-8"?>
<ds:datastoreItem xmlns:ds="http://schemas.openxmlformats.org/officeDocument/2006/customXml" ds:itemID="{1682F3CC-1D4E-49F3-A6CF-58FBB841A68C}"/>
</file>

<file path=customXml/itemProps2.xml><?xml version="1.0" encoding="utf-8"?>
<ds:datastoreItem xmlns:ds="http://schemas.openxmlformats.org/officeDocument/2006/customXml" ds:itemID="{068F8577-841C-48BF-9B15-FC20EAA8270F}"/>
</file>

<file path=customXml/itemProps3.xml><?xml version="1.0" encoding="utf-8"?>
<ds:datastoreItem xmlns:ds="http://schemas.openxmlformats.org/officeDocument/2006/customXml" ds:itemID="{6DD9B6C2-DB85-4182-9567-5003ED43A782}"/>
</file>

<file path=docProps/app.xml><?xml version="1.0" encoding="utf-8"?>
<Properties xmlns="http://schemas.openxmlformats.org/officeDocument/2006/extended-properties" xmlns:vt="http://schemas.openxmlformats.org/officeDocument/2006/docPropsVTypes">
  <Template>042800</Template>
  <TotalTime>0</TotalTime>
  <Words>6590</Words>
  <Application>Microsoft Office PowerPoint</Application>
  <PresentationFormat>On-screen Show (16:9)</PresentationFormat>
  <Paragraphs>711</Paragraphs>
  <Slides>60</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60</vt:i4>
      </vt:variant>
    </vt:vector>
  </HeadingPairs>
  <TitlesOfParts>
    <vt:vector size="76" baseType="lpstr">
      <vt:lpstr>Arial</vt:lpstr>
      <vt:lpstr>Calibri</vt:lpstr>
      <vt:lpstr>Calibri bold</vt:lpstr>
      <vt:lpstr>Calibri headings</vt:lpstr>
      <vt:lpstr>Calibri Light</vt:lpstr>
      <vt:lpstr>Courier New</vt:lpstr>
      <vt:lpstr>Lora Regular</vt:lpstr>
      <vt:lpstr>Roboto</vt:lpstr>
      <vt:lpstr>Roboto Light</vt:lpstr>
      <vt:lpstr>Roboto Medium</vt:lpstr>
      <vt:lpstr>Roboto-Light</vt:lpstr>
      <vt:lpstr>Roboto-Medium</vt:lpstr>
      <vt:lpstr>Times New Roman</vt:lpstr>
      <vt:lpstr>Wingdings</vt:lpstr>
      <vt:lpstr>New Premera PPT template</vt:lpstr>
      <vt:lpstr>1_New Premera PPT template</vt:lpstr>
      <vt:lpstr>PowerPoint Presentation</vt:lpstr>
      <vt:lpstr>Group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Enroll now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Open Enrollment Presentation PBCAK</dc:title>
  <dc:creator/>
  <cp:lastModifiedBy/>
  <cp:revision>1</cp:revision>
  <dcterms:created xsi:type="dcterms:W3CDTF">2024-10-04T15:54:09Z</dcterms:created>
  <dcterms:modified xsi:type="dcterms:W3CDTF">2024-10-04T15:54:37Z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phanOLD">
    <vt:lpwstr>Enter Choice #1</vt:lpwstr>
  </property>
  <property fmtid="{D5CDD505-2E9C-101B-9397-08002B2CF9AE}" pid="3" name="MediaServiceImageTags">
    <vt:lpwstr/>
  </property>
  <property fmtid="{D5CDD505-2E9C-101B-9397-08002B2CF9AE}" pid="4" name="ContentTypeId">
    <vt:lpwstr>0x01010048998E49275BD9479B035C211C4B7BDB0049A2A39BDD7C7143B2F6975EF165B8E6</vt:lpwstr>
  </property>
  <property fmtid="{D5CDD505-2E9C-101B-9397-08002B2CF9AE}" pid="5" name="Document ID Value">
    <vt:lpwstr>6C4FPC5H4JMD-2-97542</vt:lpwstr>
  </property>
  <property fmtid="{D5CDD505-2E9C-101B-9397-08002B2CF9AE}" pid="6" name="_dlc_DocIdItemGuid">
    <vt:lpwstr>641579de-8a03-4d39-b15a-f39d2518a157</vt:lpwstr>
  </property>
  <property fmtid="{D5CDD505-2E9C-101B-9397-08002B2CF9AE}" pid="12" name="Appendable">
    <vt:bool>false</vt:bool>
  </property>
  <property fmtid="{D5CDD505-2E9C-101B-9397-08002B2CF9AE}" pid="16" name="BCBSASample">
    <vt:bool>false</vt:bool>
  </property>
  <property fmtid="{D5CDD505-2E9C-101B-9397-08002B2CF9AE}" pid="19" name="ManuallyAppended">
    <vt:bool>true</vt:bool>
  </property>
  <property fmtid="{D5CDD505-2E9C-101B-9397-08002B2CF9AE}" pid="21" name="TaglineNotRequired">
    <vt:lpwstr>none</vt:lpwstr>
  </property>
  <property fmtid="{D5CDD505-2E9C-101B-9397-08002B2CF9AE}" pid="22" name="Append Manual Documents-text">
    <vt:lpwstr>zTagline-PBCBSAK_037379_07-01-2021.tiff</vt:lpwstr>
  </property>
  <property fmtid="{D5CDD505-2E9C-101B-9397-08002B2CF9AE}" pid="23" name="Append Manual Documents ID-text">
    <vt:lpwstr>91374</vt:lpwstr>
  </property>
  <property fmtid="{D5CDD505-2E9C-101B-9397-08002B2CF9AE}" pid="24" name="AppendableManual">
    <vt:bool>false</vt:bool>
  </property>
  <property fmtid="{D5CDD505-2E9C-101B-9397-08002B2CF9AE}" pid="25" name="Append Manual Documents Revision ID-text">
    <vt:lpwstr>126544</vt:lpwstr>
  </property>
  <property fmtid="{D5CDD505-2E9C-101B-9397-08002B2CF9AE}" pid="27" name="PaymentPolicy">
    <vt:bool>false</vt:bool>
  </property>
  <property fmtid="{D5CDD505-2E9C-101B-9397-08002B2CF9AE}" pid="30" name="lcf76f155ced4ddcb4097134ff3c332f">
    <vt:lpwstr/>
  </property>
  <property fmtid="{D5CDD505-2E9C-101B-9397-08002B2CF9AE}" pid="31" name="TaxCatchAll">
    <vt:lpwstr/>
  </property>
  <property fmtid="{D5CDD505-2E9C-101B-9397-08002B2CF9AE}" pid="32" name="MedicalPolicy">
    <vt:bool>false</vt:bool>
  </property>
</Properties>
</file>