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5"/>
  </p:notesMasterIdLst>
  <p:sldIdLst>
    <p:sldId id="262" r:id="rId2"/>
    <p:sldId id="263" r:id="rId3"/>
    <p:sldId id="303" r:id="rId4"/>
    <p:sldId id="266" r:id="rId5"/>
    <p:sldId id="452" r:id="rId6"/>
    <p:sldId id="268" r:id="rId7"/>
    <p:sldId id="306" r:id="rId8"/>
    <p:sldId id="304" r:id="rId9"/>
    <p:sldId id="307" r:id="rId10"/>
    <p:sldId id="308" r:id="rId11"/>
    <p:sldId id="309" r:id="rId12"/>
    <p:sldId id="432" r:id="rId13"/>
    <p:sldId id="461" r:id="rId14"/>
    <p:sldId id="468" r:id="rId15"/>
    <p:sldId id="310" r:id="rId16"/>
    <p:sldId id="311" r:id="rId17"/>
    <p:sldId id="312" r:id="rId18"/>
    <p:sldId id="313" r:id="rId19"/>
    <p:sldId id="314" r:id="rId20"/>
    <p:sldId id="315" r:id="rId21"/>
    <p:sldId id="316" r:id="rId22"/>
    <p:sldId id="317" r:id="rId23"/>
    <p:sldId id="472" r:id="rId24"/>
    <p:sldId id="318" r:id="rId25"/>
    <p:sldId id="319" r:id="rId26"/>
    <p:sldId id="415" r:id="rId27"/>
    <p:sldId id="416" r:id="rId28"/>
    <p:sldId id="326" r:id="rId29"/>
    <p:sldId id="448" r:id="rId30"/>
    <p:sldId id="328" r:id="rId31"/>
    <p:sldId id="465" r:id="rId32"/>
    <p:sldId id="464" r:id="rId33"/>
    <p:sldId id="473" r:id="rId34"/>
    <p:sldId id="444" r:id="rId35"/>
    <p:sldId id="476" r:id="rId36"/>
    <p:sldId id="459" r:id="rId37"/>
    <p:sldId id="474" r:id="rId38"/>
    <p:sldId id="455" r:id="rId39"/>
    <p:sldId id="462" r:id="rId40"/>
    <p:sldId id="463" r:id="rId41"/>
    <p:sldId id="435" r:id="rId42"/>
    <p:sldId id="436" r:id="rId43"/>
    <p:sldId id="434" r:id="rId44"/>
    <p:sldId id="437" r:id="rId45"/>
    <p:sldId id="453" r:id="rId46"/>
    <p:sldId id="438" r:id="rId47"/>
    <p:sldId id="477" r:id="rId48"/>
    <p:sldId id="439" r:id="rId49"/>
    <p:sldId id="322" r:id="rId50"/>
    <p:sldId id="440" r:id="rId51"/>
    <p:sldId id="441" r:id="rId52"/>
    <p:sldId id="442" r:id="rId53"/>
    <p:sldId id="470" r:id="rId54"/>
    <p:sldId id="443" r:id="rId55"/>
    <p:sldId id="433" r:id="rId56"/>
    <p:sldId id="466" r:id="rId57"/>
    <p:sldId id="467" r:id="rId58"/>
    <p:sldId id="456" r:id="rId59"/>
    <p:sldId id="469" r:id="rId60"/>
    <p:sldId id="457" r:id="rId61"/>
    <p:sldId id="269" r:id="rId62"/>
    <p:sldId id="458" r:id="rId63"/>
    <p:sldId id="302"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0A3629A-9161-BA49-892C-5229F952F61F}">
          <p14:sldIdLst>
            <p14:sldId id="262"/>
            <p14:sldId id="263"/>
            <p14:sldId id="303"/>
            <p14:sldId id="266"/>
            <p14:sldId id="452"/>
            <p14:sldId id="268"/>
            <p14:sldId id="306"/>
            <p14:sldId id="304"/>
            <p14:sldId id="307"/>
            <p14:sldId id="308"/>
            <p14:sldId id="309"/>
            <p14:sldId id="432"/>
            <p14:sldId id="461"/>
            <p14:sldId id="468"/>
            <p14:sldId id="310"/>
            <p14:sldId id="311"/>
            <p14:sldId id="312"/>
            <p14:sldId id="313"/>
            <p14:sldId id="314"/>
            <p14:sldId id="315"/>
            <p14:sldId id="316"/>
            <p14:sldId id="317"/>
            <p14:sldId id="472"/>
            <p14:sldId id="318"/>
            <p14:sldId id="319"/>
            <p14:sldId id="415"/>
            <p14:sldId id="416"/>
            <p14:sldId id="326"/>
            <p14:sldId id="448"/>
            <p14:sldId id="328"/>
            <p14:sldId id="465"/>
            <p14:sldId id="464"/>
            <p14:sldId id="473"/>
            <p14:sldId id="444"/>
            <p14:sldId id="476"/>
            <p14:sldId id="459"/>
            <p14:sldId id="474"/>
            <p14:sldId id="455"/>
            <p14:sldId id="462"/>
            <p14:sldId id="463"/>
            <p14:sldId id="435"/>
            <p14:sldId id="436"/>
            <p14:sldId id="434"/>
            <p14:sldId id="437"/>
            <p14:sldId id="453"/>
            <p14:sldId id="438"/>
            <p14:sldId id="477"/>
            <p14:sldId id="439"/>
            <p14:sldId id="322"/>
            <p14:sldId id="440"/>
            <p14:sldId id="441"/>
            <p14:sldId id="442"/>
            <p14:sldId id="470"/>
            <p14:sldId id="443"/>
            <p14:sldId id="433"/>
            <p14:sldId id="466"/>
            <p14:sldId id="467"/>
            <p14:sldId id="456"/>
            <p14:sldId id="469"/>
            <p14:sldId id="457"/>
            <p14:sldId id="269"/>
            <p14:sldId id="458"/>
            <p14:sldId id="302"/>
          </p14:sldIdLst>
        </p14:section>
      </p14:sectionLst>
    </p:ext>
    <p:ext uri="{EFAFB233-063F-42B5-8137-9DF3F51BA10A}">
      <p15:sldGuideLst xmlns:p15="http://schemas.microsoft.com/office/powerpoint/2012/main">
        <p15:guide id="1" orient="horz" pos="2988"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F8F8F8"/>
    <a:srgbClr val="004053"/>
    <a:srgbClr val="E04E3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404" autoAdjust="0"/>
  </p:normalViewPr>
  <p:slideViewPr>
    <p:cSldViewPr snapToGrid="0" snapToObjects="1">
      <p:cViewPr varScale="1">
        <p:scale>
          <a:sx n="146" d="100"/>
          <a:sy n="146" d="100"/>
        </p:scale>
        <p:origin x="804" y="114"/>
      </p:cViewPr>
      <p:guideLst>
        <p:guide orient="horz" pos="298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54D63-B1E8-44CF-90C7-7D209E2E2476}"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52B34-501E-4F15-870B-E35DF68BB385}" type="slidenum">
              <a:rPr lang="en-US" smtClean="0"/>
              <a:t>‹#›</a:t>
            </a:fld>
            <a:endParaRPr lang="en-US"/>
          </a:p>
        </p:txBody>
      </p:sp>
    </p:spTree>
    <p:extLst>
      <p:ext uri="{BB962C8B-B14F-4D97-AF65-F5344CB8AC3E}">
        <p14:creationId xmlns:p14="http://schemas.microsoft.com/office/powerpoint/2010/main" val="132729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472C4"/>
                </a:solidFill>
                <a:effectLst/>
                <a:latin typeface="Calibri" panose="020F0502020204030204" pitchFamily="34" charset="0"/>
                <a:ea typeface="Calibri" panose="020F0502020204030204" pitchFamily="34" charset="0"/>
              </a:rPr>
              <a:t>* Does not include Franciscan Health System</a:t>
            </a:r>
            <a:endParaRPr lang="en-US" sz="1800" dirty="0">
              <a:effectLst/>
              <a:latin typeface="Calibri" panose="020F0502020204030204" pitchFamily="34" charset="0"/>
              <a:ea typeface="Calibri" panose="020F0502020204030204" pitchFamily="34" charset="0"/>
            </a:endParaRPr>
          </a:p>
          <a:p>
            <a:r>
              <a:rPr lang="en-US" dirty="0"/>
              <a:t>** Does not include Obstetrics and Gynecology specialists at previous Polyclinic locations, even as primary care providers. </a:t>
            </a:r>
          </a:p>
        </p:txBody>
      </p:sp>
      <p:sp>
        <p:nvSpPr>
          <p:cNvPr id="4" name="Slide Number Placeholder 3"/>
          <p:cNvSpPr>
            <a:spLocks noGrp="1"/>
          </p:cNvSpPr>
          <p:nvPr>
            <p:ph type="sldNum" sz="quarter" idx="5"/>
          </p:nvPr>
        </p:nvSpPr>
        <p:spPr/>
        <p:txBody>
          <a:bodyPr/>
          <a:lstStyle/>
          <a:p>
            <a:fld id="{F63052C4-DA89-419A-9552-54391B5F3B67}" type="slidenum">
              <a:rPr lang="en-US" smtClean="0"/>
              <a:t>26</a:t>
            </a:fld>
            <a:endParaRPr lang="en-US"/>
          </a:p>
        </p:txBody>
      </p:sp>
    </p:spTree>
    <p:extLst>
      <p:ext uri="{BB962C8B-B14F-4D97-AF65-F5344CB8AC3E}">
        <p14:creationId xmlns:p14="http://schemas.microsoft.com/office/powerpoint/2010/main" val="61281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PBC_Option 1">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269496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ption 2_Premera">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63453"/>
            <a:ext cx="1673352" cy="302133"/>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
        <p:nvSpPr>
          <p:cNvPr id="11" name="Title 1">
            <a:extLst>
              <a:ext uri="{FF2B5EF4-FFF2-40B4-BE49-F238E27FC236}">
                <a16:creationId xmlns:a16="http://schemas.microsoft.com/office/drawing/2014/main" id="{DF9FC42E-0DBF-B541-811A-6BC4426E8822}"/>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388832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Divider_Premera_Option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136920"/>
            <a:ext cx="1673352" cy="302133"/>
          </a:xfrm>
          <a:prstGeom prst="rect">
            <a:avLst/>
          </a:prstGeom>
        </p:spPr>
      </p:pic>
    </p:spTree>
    <p:extLst>
      <p:ext uri="{BB962C8B-B14F-4D97-AF65-F5344CB8AC3E}">
        <p14:creationId xmlns:p14="http://schemas.microsoft.com/office/powerpoint/2010/main" val="405317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Divider_Premera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97247"/>
            <a:ext cx="1673352" cy="302133"/>
          </a:xfrm>
          <a:prstGeom prst="rect">
            <a:avLst/>
          </a:prstGeom>
        </p:spPr>
      </p:pic>
    </p:spTree>
    <p:extLst>
      <p:ext uri="{BB962C8B-B14F-4D97-AF65-F5344CB8AC3E}">
        <p14:creationId xmlns:p14="http://schemas.microsoft.com/office/powerpoint/2010/main" val="150286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Divider_Premera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60901"/>
            <a:ext cx="1600502" cy="28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39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_Premera">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458501" y="4779370"/>
            <a:ext cx="1282890" cy="280225"/>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2160941805"/>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5CEE6B18-1010-9044-A01E-DC10B0BF95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297772" y="4393857"/>
            <a:ext cx="1282890" cy="280225"/>
          </a:xfrm>
          <a:prstGeom prst="rect">
            <a:avLst/>
          </a:prstGeom>
        </p:spPr>
      </p:pic>
    </p:spTree>
    <p:extLst>
      <p:ext uri="{BB962C8B-B14F-4D97-AF65-F5344CB8AC3E}">
        <p14:creationId xmlns:p14="http://schemas.microsoft.com/office/powerpoint/2010/main" val="389856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49164" y="4285397"/>
            <a:ext cx="1304213" cy="311097"/>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239555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_PBC_AK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11004"/>
            <a:ext cx="1673352" cy="407031"/>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
        <p:nvSpPr>
          <p:cNvPr id="11" name="Title 1">
            <a:extLst>
              <a:ext uri="{FF2B5EF4-FFF2-40B4-BE49-F238E27FC236}">
                <a16:creationId xmlns:a16="http://schemas.microsoft.com/office/drawing/2014/main" id="{C5E3693E-EFCE-AC4D-90D9-8B3315ACC184}"/>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225869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Divider_PBC_AK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084471"/>
            <a:ext cx="1673352" cy="407031"/>
          </a:xfrm>
          <a:prstGeom prst="rect">
            <a:avLst/>
          </a:prstGeom>
        </p:spPr>
      </p:pic>
    </p:spTree>
    <p:extLst>
      <p:ext uri="{BB962C8B-B14F-4D97-AF65-F5344CB8AC3E}">
        <p14:creationId xmlns:p14="http://schemas.microsoft.com/office/powerpoint/2010/main" val="52765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Divider_PBC_AK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44798"/>
            <a:ext cx="1673352" cy="407031"/>
          </a:xfrm>
          <a:prstGeom prst="rect">
            <a:avLst/>
          </a:prstGeom>
        </p:spPr>
      </p:pic>
    </p:spTree>
    <p:extLst>
      <p:ext uri="{BB962C8B-B14F-4D97-AF65-F5344CB8AC3E}">
        <p14:creationId xmlns:p14="http://schemas.microsoft.com/office/powerpoint/2010/main" val="365673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PBC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2" name="Title 1"/>
          <p:cNvSpPr>
            <a:spLocks noGrp="1"/>
          </p:cNvSpPr>
          <p:nvPr>
            <p:ph type="title" hasCustomPrompt="1"/>
          </p:nvPr>
        </p:nvSpPr>
        <p:spPr>
          <a:xfrm>
            <a:off x="432221" y="1098550"/>
            <a:ext cx="5369139" cy="1473200"/>
          </a:xfrm>
        </p:spPr>
        <p:txBody>
          <a:bodyPr lIns="0" anchor="t">
            <a:noAutofit/>
          </a:bodyPr>
          <a:lstStyle>
            <a:lvl1pPr algn="l">
              <a:lnSpc>
                <a:spcPct val="100000"/>
              </a:lnSpc>
              <a:defRPr sz="4000" b="0" cap="none" baseline="0">
                <a:latin typeface="Lora Regular"/>
                <a:cs typeface="Lora Regular"/>
              </a:defRPr>
            </a:lvl1pPr>
          </a:lstStyle>
          <a:p>
            <a:r>
              <a:rPr lang="en-US" dirty="0"/>
              <a:t>This is your </a:t>
            </a:r>
            <a:br>
              <a:rPr lang="en-US" dirty="0"/>
            </a:br>
            <a:r>
              <a:rPr lang="en-US" dirty="0"/>
              <a:t>headline area</a:t>
            </a:r>
          </a:p>
        </p:txBody>
      </p:sp>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221" y="4185920"/>
            <a:ext cx="1673352" cy="457200"/>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Tree>
    <p:extLst>
      <p:ext uri="{BB962C8B-B14F-4D97-AF65-F5344CB8AC3E}">
        <p14:creationId xmlns:p14="http://schemas.microsoft.com/office/powerpoint/2010/main" val="254621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lide Divider_PBC_AK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14505"/>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644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_PBC_AK">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189" t="-8246" r="-3038"/>
          <a:stretch/>
        </p:blipFill>
        <p:spPr>
          <a:xfrm>
            <a:off x="7500638" y="4760647"/>
            <a:ext cx="1234958" cy="297542"/>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3939460637"/>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hank you slide_PBC_AK">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5" name="Picture 14">
            <a:extLst>
              <a:ext uri="{FF2B5EF4-FFF2-40B4-BE49-F238E27FC236}">
                <a16:creationId xmlns:a16="http://schemas.microsoft.com/office/drawing/2014/main" id="{47B11BB8-FFAC-0C4A-BAF2-4EC04DB07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auto">
          <a:xfrm>
            <a:off x="6973243" y="4280222"/>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19154-EFAC-344B-AA1A-34F6BE7DD385}"/>
              </a:ext>
            </a:extLst>
          </p:cNvPr>
          <p:cNvSpPr>
            <a:spLocks noGrp="1"/>
          </p:cNvSpPr>
          <p:nvPr>
            <p:ph type="dt" sz="half" idx="10"/>
          </p:nvPr>
        </p:nvSpPr>
        <p:spPr/>
        <p:txBody>
          <a:bodyPr/>
          <a:lstStyle>
            <a:lvl1pPr>
              <a:defRPr/>
            </a:lvl1pPr>
          </a:lstStyle>
          <a:p>
            <a:pPr>
              <a:defRPr/>
            </a:pPr>
            <a:fld id="{ACDC23B8-9AEF-4326-9D72-40FA800E64C6}" type="datetime1">
              <a:rPr lang="en-US" smtClean="0"/>
              <a:t>10/4/2024</a:t>
            </a:fld>
            <a:endParaRPr lang="en-US" dirty="0"/>
          </a:p>
        </p:txBody>
      </p:sp>
      <p:sp>
        <p:nvSpPr>
          <p:cNvPr id="5" name="Footer Placeholder 4">
            <a:extLst>
              <a:ext uri="{FF2B5EF4-FFF2-40B4-BE49-F238E27FC236}">
                <a16:creationId xmlns:a16="http://schemas.microsoft.com/office/drawing/2014/main" id="{2FC7CDB2-3925-C14F-97B5-18F92BB5B9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B245E1-4CF7-464A-B5B1-4A9973208CF4}"/>
              </a:ext>
            </a:extLst>
          </p:cNvPr>
          <p:cNvSpPr>
            <a:spLocks noGrp="1"/>
          </p:cNvSpPr>
          <p:nvPr>
            <p:ph type="sldNum" sz="quarter" idx="12"/>
          </p:nvPr>
        </p:nvSpPr>
        <p:spPr/>
        <p:txBody>
          <a:bodyPr/>
          <a:lstStyle>
            <a:lvl1pPr>
              <a:defRPr/>
            </a:lvl1pPr>
          </a:lstStyle>
          <a:p>
            <a:pPr>
              <a:defRPr/>
            </a:pPr>
            <a:fld id="{B78038B8-B4D5-094A-8A26-623EF56D26F4}" type="slidenum">
              <a:rPr lang="en-US" altLang="en-US"/>
              <a:pPr>
                <a:defRPr/>
              </a:pPr>
              <a:t>‹#›</a:t>
            </a:fld>
            <a:endParaRPr lang="en-US" altLang="en-US"/>
          </a:p>
        </p:txBody>
      </p:sp>
    </p:spTree>
    <p:extLst>
      <p:ext uri="{BB962C8B-B14F-4D97-AF65-F5344CB8AC3E}">
        <p14:creationId xmlns:p14="http://schemas.microsoft.com/office/powerpoint/2010/main" val="208256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_PBC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descr="PBC_Blue.png">
            <a:extLst>
              <a:ext uri="{FF2B5EF4-FFF2-40B4-BE49-F238E27FC236}">
                <a16:creationId xmlns:a16="http://schemas.microsoft.com/office/drawing/2014/main" id="{C182EFBC-92B0-1844-BDEE-3F99EE8274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029" y="4059387"/>
            <a:ext cx="1673352" cy="457200"/>
          </a:xfrm>
          <a:prstGeom prst="rect">
            <a:avLst/>
          </a:prstGeom>
        </p:spPr>
      </p:pic>
    </p:spTree>
    <p:extLst>
      <p:ext uri="{BB962C8B-B14F-4D97-AF65-F5344CB8AC3E}">
        <p14:creationId xmlns:p14="http://schemas.microsoft.com/office/powerpoint/2010/main" val="89473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der_PBC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8488" y="4319714"/>
            <a:ext cx="1673352" cy="457200"/>
          </a:xfrm>
          <a:prstGeom prst="rect">
            <a:avLst/>
          </a:prstGeom>
        </p:spPr>
      </p:pic>
    </p:spTree>
    <p:extLst>
      <p:ext uri="{BB962C8B-B14F-4D97-AF65-F5344CB8AC3E}">
        <p14:creationId xmlns:p14="http://schemas.microsoft.com/office/powerpoint/2010/main" val="31538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_PBC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65075" y="4386863"/>
            <a:ext cx="1600502"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47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PBC">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15328"/>
          <a:stretch/>
        </p:blipFill>
        <p:spPr>
          <a:xfrm>
            <a:off x="7739954" y="4789912"/>
            <a:ext cx="946846" cy="259141"/>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4093377006"/>
      </p:ext>
    </p:extLst>
  </p:cSld>
  <p:clrMapOvr>
    <a:masterClrMapping/>
  </p:clrMapOvr>
  <p:extLst>
    <p:ext uri="{DCECCB84-F9BA-43D5-87BE-67443E8EF086}">
      <p15:sldGuideLst xmlns:p15="http://schemas.microsoft.com/office/powerpoint/2012/main">
        <p15:guide id="1" pos="2880" userDrawn="1">
          <p15:clr>
            <a:srgbClr val="FBAE40"/>
          </p15:clr>
        </p15:guide>
        <p15:guide id="2" pos="288" userDrawn="1">
          <p15:clr>
            <a:srgbClr val="FBAE40"/>
          </p15:clr>
        </p15:guide>
        <p15:guide id="3" pos="54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_PBC">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Tree>
    <p:extLst>
      <p:ext uri="{BB962C8B-B14F-4D97-AF65-F5344CB8AC3E}">
        <p14:creationId xmlns:p14="http://schemas.microsoft.com/office/powerpoint/2010/main" val="69891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3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65526" y="4391221"/>
            <a:ext cx="1115136" cy="205273"/>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34386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Roboto Light"/>
                <a:cs typeface="Roboto Light"/>
              </a:defRPr>
            </a:lvl1pPr>
          </a:lstStyle>
          <a:p>
            <a:fld id="{462BBE91-A104-284E-99B2-E722AE912F93}" type="slidenum">
              <a:rPr lang="en-US" smtClean="0"/>
              <a:pPr/>
              <a:t>‹#›</a:t>
            </a:fld>
            <a:endParaRPr lang="en-US" dirty="0"/>
          </a:p>
        </p:txBody>
      </p:sp>
    </p:spTree>
    <p:extLst>
      <p:ext uri="{BB962C8B-B14F-4D97-AF65-F5344CB8AC3E}">
        <p14:creationId xmlns:p14="http://schemas.microsoft.com/office/powerpoint/2010/main" val="3283913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8"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7" r:id="rId23"/>
  </p:sldLayoutIdLst>
  <p:txStyles>
    <p:titleStyle>
      <a:lvl1pPr algn="ctr" defTabSz="457200" rtl="0" eaLnBrk="1" latinLnBrk="0" hangingPunct="1">
        <a:spcBef>
          <a:spcPct val="0"/>
        </a:spcBef>
        <a:buNone/>
        <a:defRPr sz="4400" kern="1200">
          <a:solidFill>
            <a:schemeClr val="tx1"/>
          </a:solidFill>
          <a:latin typeface="Lora Regular"/>
          <a:ea typeface="+mj-ea"/>
          <a:cs typeface="Lora Regular"/>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Roboto Light"/>
          <a:ea typeface="+mn-ea"/>
          <a:cs typeface="Roboto Light"/>
        </a:defRPr>
      </a:lvl1pPr>
      <a:lvl2pPr marL="914400" indent="-457200" algn="l" defTabSz="457200" rtl="0" eaLnBrk="1" latinLnBrk="0" hangingPunct="1">
        <a:spcBef>
          <a:spcPct val="20000"/>
        </a:spcBef>
        <a:buClr>
          <a:schemeClr val="tx2"/>
        </a:buClr>
        <a:buSzPct val="75000"/>
        <a:buFont typeface="Courier New"/>
        <a:buChar char="o"/>
        <a:defRPr sz="1600" kern="1200">
          <a:solidFill>
            <a:schemeClr val="tx1"/>
          </a:solidFill>
          <a:latin typeface="Roboto Light"/>
          <a:ea typeface="+mn-ea"/>
          <a:cs typeface="Roboto Light"/>
        </a:defRPr>
      </a:lvl2pPr>
      <a:lvl3pPr marL="1143000" indent="-228600" algn="l" defTabSz="457200" rtl="0" eaLnBrk="1" latinLnBrk="0" hangingPunct="1">
        <a:spcBef>
          <a:spcPct val="20000"/>
        </a:spcBef>
        <a:buClr>
          <a:schemeClr val="tx2"/>
        </a:buClr>
        <a:buSzPct val="75000"/>
        <a:buFont typeface="Arial"/>
        <a:buChar char="•"/>
        <a:defRPr sz="1600" kern="1200">
          <a:solidFill>
            <a:schemeClr val="tx1"/>
          </a:solidFill>
          <a:latin typeface="Roboto Light"/>
          <a:ea typeface="+mn-ea"/>
          <a:cs typeface="Roboto Light"/>
        </a:defRPr>
      </a:lvl3pPr>
      <a:lvl4pPr marL="1600200" indent="-228600" algn="l" defTabSz="457200" rtl="0" eaLnBrk="1" latinLnBrk="0" hangingPunct="1">
        <a:spcBef>
          <a:spcPct val="20000"/>
        </a:spcBef>
        <a:buClr>
          <a:schemeClr val="accent6"/>
        </a:buClr>
        <a:buSzPct val="75000"/>
        <a:buFont typeface="Courier New"/>
        <a:buChar char="o"/>
        <a:defRPr sz="1600" kern="1200">
          <a:solidFill>
            <a:schemeClr val="tx1"/>
          </a:solidFill>
          <a:latin typeface="Roboto Light"/>
          <a:ea typeface="+mn-ea"/>
          <a:cs typeface="Roboto Light"/>
        </a:defRPr>
      </a:lvl4pPr>
      <a:lvl5pPr marL="2057400" indent="-228600" algn="l" defTabSz="457200" rtl="0" eaLnBrk="1" latinLnBrk="0" hangingPunct="1">
        <a:spcBef>
          <a:spcPct val="20000"/>
        </a:spcBef>
        <a:buClr>
          <a:schemeClr val="accent6"/>
        </a:buClr>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mera.com/visitor/how-health-plans-work"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mera.com/visitor/go-mobile" TargetMode="External"/><Relationship Id="rId2" Type="http://schemas.openxmlformats.org/officeDocument/2006/relationships/hyperlink" Target="https://www.premera.com/sign-in" TargetMode="Externa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s://www.premera.com/visitor/find-a-docto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remera.com/visitor/find-a-doctor" TargetMode="External"/><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premera.com/visitor/care-essential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premera.com/visitor/care-essential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ohl.go2dental.com/?cli=premera&amp;brand=wa" TargetMode="External"/><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mera.com/visitor/pharmacy-benefit-guide" TargetMode="External"/><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auth.rxsavingssolutions.com/login" TargetMode="External"/><Relationship Id="rId2" Type="http://schemas.openxmlformats.org/officeDocument/2006/relationships/image" Target="../media/image38.jp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emera.com/visitor/find-a-doctor" TargetMode="External"/><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hyperlink" Target="https://kinwellhealth.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hyperlink" Target="https://kinwellhealth.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emera.com/visitor/care-essentials/preventive-care" TargetMode="External"/><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vimeo.com/691587012/ee57b567fe" TargetMode="External"/><Relationship Id="rId13" Type="http://schemas.openxmlformats.org/officeDocument/2006/relationships/hyperlink" Target="https://cuidado-preventivo.premera.com/" TargetMode="External"/><Relationship Id="rId3" Type="http://schemas.openxmlformats.org/officeDocument/2006/relationships/hyperlink" Target="https://www.premera.com/visitor/care-essentials/preventive-care" TargetMode="Externa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hyperlink" Target="https://www.washingtonpost.com/brand-studio/wp/2019/11/25/feature/the-value-of-preventive-care/" TargetMode="External"/><Relationship Id="rId1" Type="http://schemas.openxmlformats.org/officeDocument/2006/relationships/slideLayout" Target="../slideLayouts/slideLayout6.xml"/><Relationship Id="rId6" Type="http://schemas.openxmlformats.org/officeDocument/2006/relationships/hyperlink" Target="https://vimeo.com/691561285/c84e53c513" TargetMode="External"/><Relationship Id="rId11" Type="http://schemas.openxmlformats.org/officeDocument/2006/relationships/image" Target="../media/image52.pn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hyperlink" Target="https://vimeo.com/691512121/e992797d54?utm_source=mod&amp;utm_medium=screen&amp;utm_term=1&amp;utm_campaign=oe2023&amp;utm_content=member&amp;ppc=PBCWA:MKTG:NAT:mod:oe2023:member" TargetMode="External"/><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go1.premera.com/ODU3LVlHUi02NTkAAAGN6t3PqJSvqG-ZtmmPXlnbVNkGrTTzqflBgLnAAuWVbHwvHG_pbtwAyn_YaDRrfdPGqwfxrBQ=" TargetMode="External"/><Relationship Id="rId2" Type="http://schemas.openxmlformats.org/officeDocument/2006/relationships/image" Target="../media/image55.jpg"/><Relationship Id="rId1" Type="http://schemas.openxmlformats.org/officeDocument/2006/relationships/slideLayout" Target="../slideLayouts/slideLayout6.xml"/><Relationship Id="rId6" Type="http://schemas.openxmlformats.org/officeDocument/2006/relationships/hyperlink" Target="https://go1.premera.com/ODU3LVlHUi02NTkAAAGN6t3PqFhgCMfNL4jE0l95CWG7WM9lU7NEzicZqJ-FjRkzJCQWuImDyqDCxCm-ksgYxhXt--w=" TargetMode="External"/><Relationship Id="rId5" Type="http://schemas.openxmlformats.org/officeDocument/2006/relationships/hyperlink" Target="https://go1.premera.com/ODU3LVlHUi02NTkAAAGN6t3PqHNxN6PT7hf_g6rSe9oABO_ZyQPsDsJrTWgOKtfcHU9F8CWLZMGZHoNEhs2js_ZxVGM=" TargetMode="External"/><Relationship Id="rId4" Type="http://schemas.openxmlformats.org/officeDocument/2006/relationships/hyperlink" Target="https://go1.premera.com/ODU3LVlHUi02NTkAAAGN6t3PqDkKTBpGglA-LHHP0Ny7axsqVFMigXVkJIgQz632XHugwXzfZFRfgZD2nwx7JvBmOv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tel:1-888-742-1479" TargetMode="External"/><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itunes.apple.com/us/app/bestbeginnings-by-premera/id1234181237?mt=8" TargetMode="External"/><Relationship Id="rId7" Type="http://schemas.openxmlformats.org/officeDocument/2006/relationships/image" Target="../media/image59.png"/><Relationship Id="rId2" Type="http://schemas.openxmlformats.org/officeDocument/2006/relationships/hyperlink" Target="https://www.wellframe.com/members/" TargetMode="Externa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hyperlink" Target="https://play.google.com/store/apps/details?id=com.wildflowerhealth.UDDP.Premera.ml" TargetMode="External"/><Relationship Id="rId4" Type="http://schemas.openxmlformats.org/officeDocument/2006/relationships/image" Target="../media/image57.png"/><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healthsource.premera.com/?s=pregnancy" TargetMode="External"/><Relationship Id="rId7" Type="http://schemas.openxmlformats.org/officeDocument/2006/relationships/hyperlink" Target="https://itunes.apple.com/us/app/bestbeginnings-by-premera/id1234181237?mt=8" TargetMode="External"/><Relationship Id="rId2" Type="http://schemas.openxmlformats.org/officeDocument/2006/relationships/hyperlink" Target="tel:855-756-0797" TargetMode="External"/><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3.png"/><Relationship Id="rId5" Type="http://schemas.openxmlformats.org/officeDocument/2006/relationships/hyperlink" Target="https://www.premera.com/visitor/care-essentials" TargetMode="External"/><Relationship Id="rId10" Type="http://schemas.openxmlformats.org/officeDocument/2006/relationships/image" Target="../media/image58.png"/><Relationship Id="rId4" Type="http://schemas.openxmlformats.org/officeDocument/2006/relationships/hyperlink" Target="https://www.healthwise.net/pbc/Content/StdDocument.aspx?DOCHWID=center1030" TargetMode="External"/><Relationship Id="rId9" Type="http://schemas.openxmlformats.org/officeDocument/2006/relationships/hyperlink" Target="https://play.google.com/store/apps/details?id=com.wildflowerhealth.UDDP.Premera.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tel:1-888-742-1479"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tel:1-888-742-1479"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tel:%201-800-722-1471" TargetMode="External"/><Relationship Id="rId2" Type="http://schemas.openxmlformats.org/officeDocument/2006/relationships/hyperlink" Target="http://irs.gov/pub/irs-pdf/p502.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tel:%201-800-722-1471" TargetMode="External"/><Relationship Id="rId2" Type="http://schemas.openxmlformats.org/officeDocument/2006/relationships/hyperlink" Target="http://irs.gov/pub/irs-pdf/p502.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apps.apple.com/us/app/premera-mycare/id1522382403" TargetMode="External"/><Relationship Id="rId7" Type="http://schemas.openxmlformats.org/officeDocument/2006/relationships/image" Target="../media/image66.jpg"/><Relationship Id="rId2" Type="http://schemas.openxmlformats.org/officeDocument/2006/relationships/hyperlink" Target="https://www.premera.com/sign-in" TargetMode="Externa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hyperlink" Target="https://play.google.com/store/apps/details?id=com.premera.mycare" TargetMode="External"/><Relationship Id="rId4" Type="http://schemas.openxmlformats.org/officeDocument/2006/relationships/image" Target="../media/image64.png"/><Relationship Id="rId9" Type="http://schemas.openxmlformats.org/officeDocument/2006/relationships/hyperlink" Target="https://www.premera.com/visitor/virtual-car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premera.com/visitor/virtual-care" TargetMode="External"/><Relationship Id="rId3" Type="http://schemas.openxmlformats.org/officeDocument/2006/relationships/hyperlink" Target="https://apps.apple.com/us/app/premera-mycare/id1522382403" TargetMode="External"/><Relationship Id="rId7" Type="http://schemas.openxmlformats.org/officeDocument/2006/relationships/image" Target="../media/image68.jpg"/><Relationship Id="rId2" Type="http://schemas.openxmlformats.org/officeDocument/2006/relationships/hyperlink" Target="https://premera.saas.secureauth.com/SecureAuth30/SecureAuth.aspx?client_id=28807071eede4540964e290435eae680&amp;redirect_uri=https://member.premera.com/callback&amp;response_type=id_token+token&amp;scope=openid+phone+email&amp;state=69b42ab13f27410fb490be8f80a61064&amp;nonce=ebc75c3b6e6b46b5a7a0351b7c93fd06&amp;response_mode=fragment" TargetMode="Externa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hyperlink" Target="https://play.google.com/store/apps/details?id=com.premera.mycare" TargetMode="External"/><Relationship Id="rId4" Type="http://schemas.openxmlformats.org/officeDocument/2006/relationships/image" Target="../media/image64.png"/><Relationship Id="rId9" Type="http://schemas.openxmlformats.org/officeDocument/2006/relationships/image" Target="../media/image67.pn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doctorondemand.com/microsite/premera/" TargetMode="External"/><Relationship Id="rId7" Type="http://schemas.openxmlformats.org/officeDocument/2006/relationships/hyperlink" Target="https://apps.apple.com/us/app/premera-mycare/id1522382403" TargetMode="External"/><Relationship Id="rId2" Type="http://schemas.openxmlformats.org/officeDocument/2006/relationships/hyperlink" Target="https://redemption.talkspace.com/redemption/premera" TargetMode="External"/><Relationship Id="rId1" Type="http://schemas.openxmlformats.org/officeDocument/2006/relationships/slideLayout" Target="../slideLayouts/slideLayout6.xml"/><Relationship Id="rId6" Type="http://schemas.openxmlformats.org/officeDocument/2006/relationships/hyperlink" Target="https://www.premera.com/visitor/mentalhealth" TargetMode="External"/><Relationship Id="rId11" Type="http://schemas.openxmlformats.org/officeDocument/2006/relationships/image" Target="../media/image67.png"/><Relationship Id="rId5" Type="http://schemas.openxmlformats.org/officeDocument/2006/relationships/image" Target="../media/image69.jpg"/><Relationship Id="rId10" Type="http://schemas.openxmlformats.org/officeDocument/2006/relationships/image" Target="../media/image65.png"/><Relationship Id="rId4" Type="http://schemas.openxmlformats.org/officeDocument/2006/relationships/hyperlink" Target="https://premera.saas.secureauth.com/SecureAuth30/SecureAuth.aspx?client_id=28807071eede4540964e290435eae680&amp;redirect_uri=https://member.premera.com/callback&amp;response_type=id_token+token&amp;scope=openid+phone+email&amp;state=69b42ab13f27410fb490be8f80a61064&amp;nonce=ebc75c3b6e6b46b5a7a0351b7c93fd06&amp;response_mode=fragment" TargetMode="External"/><Relationship Id="rId9" Type="http://schemas.openxmlformats.org/officeDocument/2006/relationships/hyperlink" Target="https://play.google.com/store/apps/details?id=com.premera.mycar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premera.com/visitor/mentalhealth" TargetMode="External"/><Relationship Id="rId3" Type="http://schemas.openxmlformats.org/officeDocument/2006/relationships/hyperlink" Target="https://www.doctorondemand.com/premera" TargetMode="External"/><Relationship Id="rId7" Type="http://schemas.openxmlformats.org/officeDocument/2006/relationships/image" Target="../media/image70.jpg"/><Relationship Id="rId2" Type="http://schemas.openxmlformats.org/officeDocument/2006/relationships/hyperlink" Target="https://www.ncbi.nlm.nih.gov/books/NBK20369/" TargetMode="External"/><Relationship Id="rId1" Type="http://schemas.openxmlformats.org/officeDocument/2006/relationships/slideLayout" Target="../slideLayouts/slideLayout6.xml"/><Relationship Id="rId6" Type="http://schemas.openxmlformats.org/officeDocument/2006/relationships/hyperlink" Target="https://www.workithealth.com/premera/" TargetMode="External"/><Relationship Id="rId5" Type="http://schemas.openxmlformats.org/officeDocument/2006/relationships/hyperlink" Target="https://boulder.care/premera?utm_source=premera&amp;utm_medium=website" TargetMode="External"/><Relationship Id="rId4" Type="http://schemas.openxmlformats.org/officeDocument/2006/relationships/hyperlink" Target="https://redemption.talkspace.com/redemption/premer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premera.com/visitor/mentalhealth" TargetMode="External"/><Relationship Id="rId2" Type="http://schemas.openxmlformats.org/officeDocument/2006/relationships/image" Target="../media/image71.jp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redemption.talkspace.com/redemption/premera"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hyperlink" Target="https://www.hellobrightline.com/premera"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workithealth.com/insurance/premera/" TargetMode="External"/><Relationship Id="rId2" Type="http://schemas.openxmlformats.org/officeDocument/2006/relationships/hyperlink" Target="https://www.boulder.care/?utm_medium=website&amp;utm_source=premera&amp;welcome=premera" TargetMode="External"/><Relationship Id="rId1" Type="http://schemas.openxmlformats.org/officeDocument/2006/relationships/slideLayout" Target="../slideLayouts/slideLayout6.xml"/><Relationship Id="rId5" Type="http://schemas.openxmlformats.org/officeDocument/2006/relationships/hyperlink" Target="https://www.premera.com/visitor/care-essentials/mental-health" TargetMode="External"/><Relationship Id="rId4" Type="http://schemas.openxmlformats.org/officeDocument/2006/relationships/image" Target="../media/image75.jpg"/></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s://www.ncbi.nlm.nih.gov/books/NBK20369/" TargetMode="External"/><Relationship Id="rId1" Type="http://schemas.openxmlformats.org/officeDocument/2006/relationships/slideLayout" Target="../slideLayouts/slideLayout6.xml"/><Relationship Id="rId4" Type="http://schemas.openxmlformats.org/officeDocument/2006/relationships/hyperlink" Target="https://www.premera.com/visitor/care-essentials/mental-healt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remera.com/visitor/community-support"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hyperlink" Target="https://go.omadahealth.com/premera"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6.xml"/><Relationship Id="rId4" Type="http://schemas.openxmlformats.org/officeDocument/2006/relationships/hyperlink" Target="https://www.livongo.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6.xml"/><Relationship Id="rId4" Type="http://schemas.openxmlformats.org/officeDocument/2006/relationships/hyperlink" Target="https://www.livongo.com/healthy-livi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teladochealth.com/expert-care/condition-management" TargetMode="External"/><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hyperlink" Target="https://www.livongo.com/healthy-liv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6.xml"/><Relationship Id="rId4" Type="http://schemas.openxmlformats.org/officeDocument/2006/relationships/hyperlink" Target="https://www.livongo.com/hypertensio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82.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s://www.premera.com/visitor/quick-help/care-costs" TargetMode="External"/><Relationship Id="rId2" Type="http://schemas.openxmlformats.org/officeDocument/2006/relationships/hyperlink" Target="https://www.premera.com/documents/012681.pdf" TargetMode="External"/><Relationship Id="rId1" Type="http://schemas.openxmlformats.org/officeDocument/2006/relationships/slideLayout" Target="../slideLayouts/slideLayout6.xml"/><Relationship Id="rId4" Type="http://schemas.openxmlformats.org/officeDocument/2006/relationships/image" Target="../media/image83.jpg"/></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premera.com/visitor" TargetMode="Externa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hyperlink" Target="https://www.premera.com/" TargetMode="External"/><Relationship Id="rId2" Type="http://schemas.openxmlformats.org/officeDocument/2006/relationships/image" Target="../media/image85.jpg"/><Relationship Id="rId1" Type="http://schemas.openxmlformats.org/officeDocument/2006/relationships/slideLayout" Target="../slideLayouts/slideLayout6.xml"/><Relationship Id="rId4" Type="http://schemas.openxmlformats.org/officeDocument/2006/relationships/hyperlink" Target="https://www.premera.com/visito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hyperlink" Target="https://www.premera.com/visitor/go-mobile" TargetMode="Externa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remera.com/visitor/about-premera"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www.premera.com/sign-in" TargetMode="External"/><Relationship Id="rId2" Type="http://schemas.openxmlformats.org/officeDocument/2006/relationships/hyperlink" Target="tel:%201-800-722-1471" TargetMode="External"/><Relationship Id="rId1" Type="http://schemas.openxmlformats.org/officeDocument/2006/relationships/slideLayout" Target="../slideLayouts/slideLayout6.xml"/><Relationship Id="rId5" Type="http://schemas.openxmlformats.org/officeDocument/2006/relationships/hyperlink" Target="https://www.premera.com/visitor" TargetMode="External"/><Relationship Id="rId4" Type="http://schemas.openxmlformats.org/officeDocument/2006/relationships/image" Target="../media/image8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premera.com/visitor/quick-help/policies-practices" TargetMode="External"/><Relationship Id="rId2" Type="http://schemas.openxmlformats.org/officeDocument/2006/relationships/hyperlink" Target="https://www.premera.com/visitor/privacy-practices"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mera.com/visitor/how-health-plans-work" TargetMode="External"/><Relationship Id="rId2" Type="http://schemas.openxmlformats.org/officeDocument/2006/relationships/image" Target="../media/image24.emf"/><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387189-38AF-7A4D-A2E7-A668C859AAEF}"/>
              </a:ext>
            </a:extLst>
          </p:cNvPr>
          <p:cNvSpPr/>
          <p:nvPr/>
        </p:nvSpPr>
        <p:spPr>
          <a:xfrm flipH="1">
            <a:off x="0" y="0"/>
            <a:ext cx="5358590"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 name="TextBox 8">
            <a:extLst>
              <a:ext uri="{FF2B5EF4-FFF2-40B4-BE49-F238E27FC236}">
                <a16:creationId xmlns:a16="http://schemas.microsoft.com/office/drawing/2014/main" id="{A6C65865-76DB-2848-8240-1F4EE42D08E6}"/>
              </a:ext>
            </a:extLst>
          </p:cNvPr>
          <p:cNvSpPr txBox="1"/>
          <p:nvPr/>
        </p:nvSpPr>
        <p:spPr>
          <a:xfrm>
            <a:off x="447747" y="999038"/>
            <a:ext cx="4330834" cy="1231106"/>
          </a:xfrm>
          <a:prstGeom prst="rect">
            <a:avLst/>
          </a:prstGeom>
          <a:noFill/>
        </p:spPr>
        <p:txBody>
          <a:bodyPr wrap="square" lIns="0" tIns="0" rIns="0" bIns="0" rtlCol="0" anchor="b">
            <a:spAutoFit/>
          </a:bodyPr>
          <a:lstStyle/>
          <a:p>
            <a:r>
              <a:rPr lang="en-US" sz="4000" dirty="0">
                <a:solidFill>
                  <a:schemeClr val="bg1"/>
                </a:solidFill>
                <a:latin typeface="Times New Roman" panose="02020603050405020304" pitchFamily="18" charset="0"/>
                <a:cs typeface="Times New Roman" panose="02020603050405020304" pitchFamily="18" charset="0"/>
              </a:rPr>
              <a:t>How to use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this template</a:t>
            </a:r>
          </a:p>
        </p:txBody>
      </p:sp>
      <p:sp>
        <p:nvSpPr>
          <p:cNvPr id="10" name="TextBox 9">
            <a:extLst>
              <a:ext uri="{FF2B5EF4-FFF2-40B4-BE49-F238E27FC236}">
                <a16:creationId xmlns:a16="http://schemas.microsoft.com/office/drawing/2014/main" id="{4A51A1C2-E7EE-3047-A429-59EB3E484D46}"/>
              </a:ext>
            </a:extLst>
          </p:cNvPr>
          <p:cNvSpPr txBox="1"/>
          <p:nvPr/>
        </p:nvSpPr>
        <p:spPr>
          <a:xfrm>
            <a:off x="447747" y="2786324"/>
            <a:ext cx="4081104" cy="646331"/>
          </a:xfrm>
          <a:prstGeom prst="rect">
            <a:avLst/>
          </a:prstGeom>
          <a:noFill/>
        </p:spPr>
        <p:txBody>
          <a:bodyPr wrap="square" lIns="0" tIns="0" rIns="0" bIns="0" rtlCol="0">
            <a:spAutoFit/>
          </a:bodyPr>
          <a:lstStyle/>
          <a:p>
            <a:r>
              <a:rPr lang="en-US" sz="1400" dirty="0">
                <a:solidFill>
                  <a:schemeClr val="bg1"/>
                </a:solidFill>
                <a:latin typeface="+mj-lt"/>
              </a:rPr>
              <a:t>This is a fully customizable template for use in-person or virtually. It can also be saved as a PDF for electronic distribution.</a:t>
            </a:r>
          </a:p>
        </p:txBody>
      </p:sp>
      <p:cxnSp>
        <p:nvCxnSpPr>
          <p:cNvPr id="11" name="Straight Connector 10">
            <a:extLst>
              <a:ext uri="{FF2B5EF4-FFF2-40B4-BE49-F238E27FC236}">
                <a16:creationId xmlns:a16="http://schemas.microsoft.com/office/drawing/2014/main" id="{968CC8EA-5B8D-A142-B339-0592205D4EF7}"/>
              </a:ext>
            </a:extLst>
          </p:cNvPr>
          <p:cNvCxnSpPr>
            <a:cxnSpLocks/>
          </p:cNvCxnSpPr>
          <p:nvPr/>
        </p:nvCxnSpPr>
        <p:spPr>
          <a:xfrm>
            <a:off x="447747" y="2571750"/>
            <a:ext cx="46665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D8ADB16-92A5-FB45-9036-0E9E3A5FC083}"/>
              </a:ext>
            </a:extLst>
          </p:cNvPr>
          <p:cNvSpPr txBox="1"/>
          <p:nvPr/>
        </p:nvSpPr>
        <p:spPr>
          <a:xfrm rot="16200000">
            <a:off x="8222847" y="4178646"/>
            <a:ext cx="1398488" cy="285976"/>
          </a:xfrm>
          <a:prstGeom prst="rect">
            <a:avLst/>
          </a:prstGeom>
          <a:noFill/>
        </p:spPr>
        <p:txBody>
          <a:bodyPr wrap="square"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lang="en-US" sz="1000" kern="0" dirty="0">
                <a:solidFill>
                  <a:srgbClr val="63666A"/>
                </a:solidFill>
                <a:latin typeface="+mj-lt"/>
                <a:cs typeface="Roboto Light"/>
              </a:rPr>
              <a:t>053062 (10-03-2024)</a:t>
            </a:r>
            <a:endParaRPr kumimoji="0" lang="en-US" sz="1000" b="0" i="0" u="none" strike="noStrike" kern="0" cap="none" spc="0" normalizeH="0" baseline="0" noProof="0" dirty="0">
              <a:ln>
                <a:noFill/>
              </a:ln>
              <a:solidFill>
                <a:srgbClr val="63666A"/>
              </a:solidFill>
              <a:effectLst/>
              <a:uLnTx/>
              <a:uFillTx/>
              <a:latin typeface="+mj-lt"/>
              <a:cs typeface="Roboto Light"/>
            </a:endParaRPr>
          </a:p>
        </p:txBody>
      </p:sp>
      <p:sp>
        <p:nvSpPr>
          <p:cNvPr id="18" name="TextBox 17">
            <a:extLst>
              <a:ext uri="{FF2B5EF4-FFF2-40B4-BE49-F238E27FC236}">
                <a16:creationId xmlns:a16="http://schemas.microsoft.com/office/drawing/2014/main" id="{98B40EF1-C394-684A-A638-C82D34A4C3D4}"/>
              </a:ext>
            </a:extLst>
          </p:cNvPr>
          <p:cNvSpPr txBox="1"/>
          <p:nvPr/>
        </p:nvSpPr>
        <p:spPr>
          <a:xfrm>
            <a:off x="5613112" y="1067790"/>
            <a:ext cx="3105385" cy="2646878"/>
          </a:xfrm>
          <a:prstGeom prst="rect">
            <a:avLst/>
          </a:prstGeom>
          <a:noFill/>
        </p:spPr>
        <p:txBody>
          <a:bodyPr wrap="square" rtlCol="0">
            <a:spAutoFit/>
          </a:bodyPr>
          <a:lstStyle/>
          <a:p>
            <a:pPr lvl="0">
              <a:spcAft>
                <a:spcPts val="1200"/>
              </a:spcAft>
            </a:pPr>
            <a:r>
              <a:rPr lang="en-US" sz="1400" dirty="0">
                <a:latin typeface="+mj-lt"/>
              </a:rPr>
              <a:t>There are some variables in this deck.</a:t>
            </a:r>
          </a:p>
          <a:p>
            <a:pPr marL="342900" lvl="0" indent="-342900">
              <a:spcAft>
                <a:spcPts val="1200"/>
              </a:spcAft>
              <a:buFont typeface="+mj-lt"/>
              <a:buAutoNum type="arabicPeriod"/>
            </a:pPr>
            <a:r>
              <a:rPr lang="en-US" sz="1400" dirty="0">
                <a:latin typeface="+mj-lt"/>
              </a:rPr>
              <a:t>Words that have </a:t>
            </a:r>
            <a:r>
              <a:rPr lang="en-US" sz="1400" dirty="0">
                <a:highlight>
                  <a:srgbClr val="00FF00"/>
                </a:highlight>
                <a:latin typeface="+mj-lt"/>
              </a:rPr>
              <a:t>green</a:t>
            </a:r>
            <a:r>
              <a:rPr lang="en-US" sz="1400" dirty="0">
                <a:latin typeface="+mj-lt"/>
              </a:rPr>
              <a:t> </a:t>
            </a:r>
            <a:r>
              <a:rPr lang="en-US" sz="1400" dirty="0">
                <a:highlight>
                  <a:srgbClr val="00FF00"/>
                </a:highlight>
                <a:latin typeface="+mj-lt"/>
              </a:rPr>
              <a:t>highlight</a:t>
            </a:r>
            <a:r>
              <a:rPr lang="en-US" sz="1400" dirty="0">
                <a:latin typeface="+mj-lt"/>
              </a:rPr>
              <a:t> need to be filled in.</a:t>
            </a:r>
          </a:p>
          <a:p>
            <a:pPr marL="342900" lvl="0" indent="-342900">
              <a:spcAft>
                <a:spcPts val="1200"/>
              </a:spcAft>
              <a:buFont typeface="+mj-lt"/>
              <a:buAutoNum type="arabicPeriod"/>
            </a:pPr>
            <a:r>
              <a:rPr lang="en-US" sz="1400" dirty="0">
                <a:latin typeface="+mj-lt"/>
              </a:rPr>
              <a:t>Words or slides that have a </a:t>
            </a:r>
            <a:r>
              <a:rPr lang="en-US" sz="1400" dirty="0">
                <a:highlight>
                  <a:srgbClr val="FFFF00"/>
                </a:highlight>
                <a:latin typeface="+mj-lt"/>
              </a:rPr>
              <a:t>yellow highlight</a:t>
            </a:r>
            <a:r>
              <a:rPr lang="en-US" sz="1400" dirty="0">
                <a:latin typeface="+mj-lt"/>
              </a:rPr>
              <a:t> are optional and should be deleted if they do not apply.</a:t>
            </a:r>
          </a:p>
          <a:p>
            <a:pPr marL="342900" lvl="0" indent="-342900">
              <a:spcAft>
                <a:spcPts val="1200"/>
              </a:spcAft>
              <a:buFont typeface="+mj-lt"/>
              <a:buAutoNum type="arabicPeriod"/>
            </a:pPr>
            <a:r>
              <a:rPr lang="en-US" sz="1400" u="sng" dirty="0">
                <a:latin typeface="+mj-lt"/>
              </a:rPr>
              <a:t>Underlined</a:t>
            </a:r>
            <a:r>
              <a:rPr lang="en-US" sz="1400" dirty="0">
                <a:latin typeface="+mj-lt"/>
              </a:rPr>
              <a:t> content are hyperlinks to online resources.</a:t>
            </a:r>
          </a:p>
          <a:p>
            <a:pPr lvl="0">
              <a:spcAft>
                <a:spcPts val="1200"/>
              </a:spcAft>
            </a:pPr>
            <a:r>
              <a:rPr lang="en-US" sz="1400" dirty="0">
                <a:solidFill>
                  <a:srgbClr val="FF0000"/>
                </a:solidFill>
                <a:latin typeface="+mj-lt"/>
              </a:rPr>
              <a:t>Please delete this slide before sharing.</a:t>
            </a:r>
          </a:p>
        </p:txBody>
      </p:sp>
      <p:pic>
        <p:nvPicPr>
          <p:cNvPr id="2" name="Picture 1">
            <a:extLst>
              <a:ext uri="{FF2B5EF4-FFF2-40B4-BE49-F238E27FC236}">
                <a16:creationId xmlns:a16="http://schemas.microsoft.com/office/drawing/2014/main" id="{FBF85A78-BA13-6068-A964-42D303C1D4B8}"/>
              </a:ext>
            </a:extLst>
          </p:cNvPr>
          <p:cNvPicPr>
            <a:picLocks noChangeAspect="1"/>
          </p:cNvPicPr>
          <p:nvPr/>
        </p:nvPicPr>
        <p:blipFill>
          <a:blip r:embed="rId2"/>
          <a:srcRect/>
          <a:stretch/>
        </p:blipFill>
        <p:spPr>
          <a:xfrm>
            <a:off x="7301519" y="4440253"/>
            <a:ext cx="1477584" cy="492528"/>
          </a:xfrm>
          <a:prstGeom prst="rect">
            <a:avLst/>
          </a:prstGeom>
        </p:spPr>
      </p:pic>
    </p:spTree>
    <p:extLst>
      <p:ext uri="{BB962C8B-B14F-4D97-AF65-F5344CB8AC3E}">
        <p14:creationId xmlns:p14="http://schemas.microsoft.com/office/powerpoint/2010/main" val="248907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Who pays for what?</a:t>
            </a:r>
          </a:p>
        </p:txBody>
      </p:sp>
      <p:sp>
        <p:nvSpPr>
          <p:cNvPr id="5" name="Text Placeholder 4">
            <a:extLst>
              <a:ext uri="{FF2B5EF4-FFF2-40B4-BE49-F238E27FC236}">
                <a16:creationId xmlns:a16="http://schemas.microsoft.com/office/drawing/2014/main" id="{CE59E584-2F23-3D4A-A8D2-DE8753F58FC1}"/>
              </a:ext>
            </a:extLst>
          </p:cNvPr>
          <p:cNvSpPr>
            <a:spLocks noGrp="1"/>
          </p:cNvSpPr>
          <p:nvPr>
            <p:ph type="body" sz="quarter" idx="11"/>
          </p:nvPr>
        </p:nvSpPr>
        <p:spPr>
          <a:xfrm>
            <a:off x="457199" y="825174"/>
            <a:ext cx="8495119" cy="1244325"/>
          </a:xfrm>
        </p:spPr>
        <p:txBody>
          <a:bodyPr/>
          <a:lstStyle/>
          <a:p>
            <a:pPr>
              <a:spcBef>
                <a:spcPct val="0"/>
              </a:spcBef>
              <a:buFont typeface="Arial" panose="020B0604020202020204" pitchFamily="34" charset="0"/>
              <a:buNone/>
            </a:pPr>
            <a:r>
              <a:rPr lang="en-US" altLang="en-US" sz="1200" b="1" dirty="0">
                <a:latin typeface="+mn-lt"/>
              </a:rPr>
              <a:t>Premium (paycheck contribution)</a:t>
            </a:r>
            <a:r>
              <a:rPr lang="en-US" altLang="en-US" sz="1200" dirty="0">
                <a:latin typeface="+mn-lt"/>
              </a:rPr>
              <a:t>:</a:t>
            </a:r>
            <a:r>
              <a:rPr lang="en-US" altLang="en-US" sz="1200" b="1" dirty="0">
                <a:latin typeface="+mn-lt"/>
              </a:rPr>
              <a:t> </a:t>
            </a:r>
            <a:r>
              <a:rPr lang="en-US" altLang="en-US" sz="1200" dirty="0">
                <a:latin typeface="Calibri Light" panose="020F0302020204030204" pitchFamily="34" charset="0"/>
                <a:cs typeface="Calibri Light" panose="020F0302020204030204" pitchFamily="34" charset="0"/>
              </a:rPr>
              <a:t>the amount you pay for your health plan every month.</a:t>
            </a:r>
          </a:p>
          <a:p>
            <a:pPr marL="0" indent="0">
              <a:spcBef>
                <a:spcPct val="0"/>
              </a:spcBef>
              <a:buNone/>
            </a:pPr>
            <a:r>
              <a:rPr lang="en-US" altLang="en-US" sz="1200" b="1" dirty="0">
                <a:latin typeface="+mn-lt"/>
              </a:rPr>
              <a:t>Coinsurance: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y</a:t>
            </a:r>
            <a:r>
              <a:rPr lang="en-US" sz="1200" dirty="0">
                <a:latin typeface="Calibri Light" panose="020F0302020204030204" pitchFamily="34" charset="0"/>
                <a:cs typeface="Calibri Light" panose="020F0302020204030204" pitchFamily="34" charset="0"/>
              </a:rPr>
              <a:t>our share of the costs after you pay your deductible. You may only have coinsurance and no copays – plans vary.</a:t>
            </a:r>
          </a:p>
          <a:p>
            <a:pPr marL="0" indent="0">
              <a:spcBef>
                <a:spcPct val="0"/>
              </a:spcBef>
              <a:buNone/>
            </a:pPr>
            <a:r>
              <a:rPr lang="en-US" altLang="en-US" sz="1200" b="1" dirty="0">
                <a:latin typeface="+mn-lt"/>
                <a:ea typeface="Roboto" panose="02000000000000000000" pitchFamily="2" charset="0"/>
                <a:cs typeface="Calibri" panose="020F0502020204030204" pitchFamily="34" charset="0"/>
              </a:rPr>
              <a:t>Copay</a:t>
            </a:r>
            <a:r>
              <a:rPr lang="en-US" altLang="en-US" sz="1200" dirty="0">
                <a:latin typeface="+mn-lt"/>
                <a:ea typeface="Roboto" panose="02000000000000000000" pitchFamily="2" charset="0"/>
                <a:cs typeface="Calibri" panose="020F0502020204030204" pitchFamily="34" charset="0"/>
              </a:rPr>
              <a:t>: </a:t>
            </a:r>
            <a:r>
              <a:rPr lang="en-US" sz="1200" dirty="0">
                <a:latin typeface="Calibri Light" panose="020F0302020204030204" pitchFamily="34" charset="0"/>
                <a:cs typeface="Calibri Light" panose="020F0302020204030204" pitchFamily="34" charset="0"/>
              </a:rPr>
              <a:t>a set fee you pay when you visit the doctor or emergency room or get a prescription filled. You may only have copays and no coinsurance – plans vary.</a:t>
            </a:r>
            <a:endParaRPr lang="en-US" altLang="en-US" sz="1200" dirty="0">
              <a:latin typeface="Calibri Light" panose="020F0302020204030204" pitchFamily="34" charset="0"/>
              <a:cs typeface="Calibri Light" panose="020F0302020204030204" pitchFamily="34" charset="0"/>
            </a:endParaRPr>
          </a:p>
          <a:p>
            <a:pPr>
              <a:spcBef>
                <a:spcPct val="0"/>
              </a:spcBef>
              <a:buNone/>
            </a:pPr>
            <a:r>
              <a:rPr lang="en-US" altLang="en-US" sz="1200" b="1" dirty="0">
                <a:latin typeface="+mn-lt"/>
                <a:ea typeface="Roboto" panose="02000000000000000000" pitchFamily="2" charset="0"/>
                <a:cs typeface="Calibri" panose="020F0502020204030204" pitchFamily="34" charset="0"/>
              </a:rPr>
              <a:t>Deductible</a:t>
            </a:r>
            <a:r>
              <a:rPr lang="en-US" altLang="en-US" sz="1200" dirty="0">
                <a:latin typeface="+mn-lt"/>
                <a:ea typeface="Roboto" panose="02000000000000000000" pitchFamily="2" charset="0"/>
                <a:cs typeface="Calibri" panose="020F0502020204030204" pitchFamily="34" charset="0"/>
              </a:rPr>
              <a:t>: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the amount of money you pay before your plan starts paying.</a:t>
            </a:r>
          </a:p>
          <a:p>
            <a:pPr marL="0" indent="0">
              <a:spcBef>
                <a:spcPct val="0"/>
              </a:spcBef>
              <a:buNone/>
            </a:pPr>
            <a:r>
              <a:rPr lang="en-US" altLang="en-US" sz="1200" b="1" dirty="0">
                <a:latin typeface="+mn-lt"/>
                <a:ea typeface="Roboto" panose="02000000000000000000" pitchFamily="2" charset="0"/>
                <a:cs typeface="Calibri" panose="020F0502020204030204" pitchFamily="34" charset="0"/>
              </a:rPr>
              <a:t>Out-of-pocket maximum</a:t>
            </a:r>
            <a:r>
              <a:rPr lang="en-US" altLang="en-US" sz="1200" dirty="0">
                <a:latin typeface="+mn-lt"/>
                <a:ea typeface="Roboto" panose="02000000000000000000" pitchFamily="2" charset="0"/>
                <a:cs typeface="Calibri" panose="020F0502020204030204" pitchFamily="34" charset="0"/>
              </a:rPr>
              <a:t>: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the maximum amount you pay out of pocket for covered health care services in a plan year.</a:t>
            </a:r>
          </a:p>
        </p:txBody>
      </p:sp>
      <p:grpSp>
        <p:nvGrpSpPr>
          <p:cNvPr id="2" name="Group 1">
            <a:extLst>
              <a:ext uri="{FF2B5EF4-FFF2-40B4-BE49-F238E27FC236}">
                <a16:creationId xmlns:a16="http://schemas.microsoft.com/office/drawing/2014/main" id="{CDD2549A-FFF2-2754-AB72-38387AF1FA56}"/>
              </a:ext>
            </a:extLst>
          </p:cNvPr>
          <p:cNvGrpSpPr/>
          <p:nvPr/>
        </p:nvGrpSpPr>
        <p:grpSpPr>
          <a:xfrm>
            <a:off x="457200" y="1889299"/>
            <a:ext cx="8157787" cy="2262490"/>
            <a:chOff x="513120" y="2733922"/>
            <a:chExt cx="8157786" cy="2262488"/>
          </a:xfrm>
        </p:grpSpPr>
        <p:pic>
          <p:nvPicPr>
            <p:cNvPr id="3" name="Picture 2" descr="A close up of a logo&#10;&#10;Description automatically generated">
              <a:extLst>
                <a:ext uri="{FF2B5EF4-FFF2-40B4-BE49-F238E27FC236}">
                  <a16:creationId xmlns:a16="http://schemas.microsoft.com/office/drawing/2014/main" id="{24241428-81D9-A93D-57AB-B169D0D7C031}"/>
                </a:ext>
              </a:extLst>
            </p:cNvPr>
            <p:cNvPicPr>
              <a:picLocks noChangeAspect="1"/>
            </p:cNvPicPr>
            <p:nvPr/>
          </p:nvPicPr>
          <p:blipFill>
            <a:blip r:embed="rId2"/>
            <a:stretch>
              <a:fillRect/>
            </a:stretch>
          </p:blipFill>
          <p:spPr>
            <a:xfrm>
              <a:off x="513120" y="2733922"/>
              <a:ext cx="8136767" cy="2021102"/>
            </a:xfrm>
            <a:prstGeom prst="rect">
              <a:avLst/>
            </a:prstGeom>
          </p:spPr>
        </p:pic>
        <p:sp>
          <p:nvSpPr>
            <p:cNvPr id="6" name="TextBox 37">
              <a:extLst>
                <a:ext uri="{FF2B5EF4-FFF2-40B4-BE49-F238E27FC236}">
                  <a16:creationId xmlns:a16="http://schemas.microsoft.com/office/drawing/2014/main" id="{E9C01C2D-FF03-ABF3-2A9B-DBDC5D19386C}"/>
                </a:ext>
              </a:extLst>
            </p:cNvPr>
            <p:cNvSpPr txBox="1">
              <a:spLocks noChangeArrowheads="1"/>
            </p:cNvSpPr>
            <p:nvPr/>
          </p:nvSpPr>
          <p:spPr bwMode="auto">
            <a:xfrm>
              <a:off x="642937" y="2816390"/>
              <a:ext cx="1769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solidFill>
                    <a:schemeClr val="bg1"/>
                  </a:solidFill>
                  <a:latin typeface="Calibri Light" panose="020F0302020204030204" pitchFamily="34" charset="0"/>
                  <a:ea typeface="Roboto" panose="02000000000000000000" pitchFamily="2" charset="0"/>
                  <a:cs typeface="Calibri Light" panose="020F0302020204030204" pitchFamily="34" charset="0"/>
                </a:rPr>
                <a:t>YOU PAY</a:t>
              </a:r>
            </a:p>
          </p:txBody>
        </p:sp>
        <p:sp>
          <p:nvSpPr>
            <p:cNvPr id="7" name="TextBox 37">
              <a:extLst>
                <a:ext uri="{FF2B5EF4-FFF2-40B4-BE49-F238E27FC236}">
                  <a16:creationId xmlns:a16="http://schemas.microsoft.com/office/drawing/2014/main" id="{13E3277D-34FD-C719-D529-211E728DCBE0}"/>
                </a:ext>
              </a:extLst>
            </p:cNvPr>
            <p:cNvSpPr txBox="1">
              <a:spLocks noChangeArrowheads="1"/>
            </p:cNvSpPr>
            <p:nvPr/>
          </p:nvSpPr>
          <p:spPr bwMode="auto">
            <a:xfrm>
              <a:off x="3309560" y="2816390"/>
              <a:ext cx="2661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a:solidFill>
                    <a:schemeClr val="bg1"/>
                  </a:solidFill>
                  <a:latin typeface="Calibri Light" panose="020F0302020204030204" pitchFamily="34" charset="0"/>
                  <a:ea typeface="Roboto" panose="02000000000000000000" pitchFamily="2" charset="0"/>
                  <a:cs typeface="Calibri Light" panose="020F0302020204030204" pitchFamily="34" charset="0"/>
                </a:rPr>
                <a:t>WE BOTH PAY</a:t>
              </a:r>
            </a:p>
          </p:txBody>
        </p:sp>
        <p:sp>
          <p:nvSpPr>
            <p:cNvPr id="9" name="TextBox 37">
              <a:extLst>
                <a:ext uri="{FF2B5EF4-FFF2-40B4-BE49-F238E27FC236}">
                  <a16:creationId xmlns:a16="http://schemas.microsoft.com/office/drawing/2014/main" id="{DB21C97D-8C5D-D132-CD34-CF4B1544F797}"/>
                </a:ext>
              </a:extLst>
            </p:cNvPr>
            <p:cNvSpPr txBox="1">
              <a:spLocks noChangeArrowheads="1"/>
            </p:cNvSpPr>
            <p:nvPr/>
          </p:nvSpPr>
          <p:spPr bwMode="auto">
            <a:xfrm>
              <a:off x="6142840" y="2816390"/>
              <a:ext cx="1769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solidFill>
                    <a:schemeClr val="bg1"/>
                  </a:solidFill>
                  <a:latin typeface="Calibri Light" panose="020F0302020204030204" pitchFamily="34" charset="0"/>
                  <a:ea typeface="Roboto" panose="02000000000000000000" pitchFamily="2" charset="0"/>
                  <a:cs typeface="Calibri Light" panose="020F0302020204030204" pitchFamily="34" charset="0"/>
                </a:rPr>
                <a:t>WE PAY</a:t>
              </a:r>
            </a:p>
          </p:txBody>
        </p:sp>
        <p:sp>
          <p:nvSpPr>
            <p:cNvPr id="10" name="TextBox 8">
              <a:extLst>
                <a:ext uri="{FF2B5EF4-FFF2-40B4-BE49-F238E27FC236}">
                  <a16:creationId xmlns:a16="http://schemas.microsoft.com/office/drawing/2014/main" id="{CAC7EEF2-4F49-8DDD-A929-B3F9DCEB34F7}"/>
                </a:ext>
              </a:extLst>
            </p:cNvPr>
            <p:cNvSpPr txBox="1">
              <a:spLocks noChangeArrowheads="1"/>
            </p:cNvSpPr>
            <p:nvPr/>
          </p:nvSpPr>
          <p:spPr bwMode="auto">
            <a:xfrm>
              <a:off x="545196" y="3304145"/>
              <a:ext cx="2636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non-preventive care and prescriptions until you reach deductible</a:t>
              </a:r>
            </a:p>
          </p:txBody>
        </p:sp>
        <p:sp>
          <p:nvSpPr>
            <p:cNvPr id="11" name="TextBox 8">
              <a:extLst>
                <a:ext uri="{FF2B5EF4-FFF2-40B4-BE49-F238E27FC236}">
                  <a16:creationId xmlns:a16="http://schemas.microsoft.com/office/drawing/2014/main" id="{E5473E31-8328-7879-D1B2-FC744DB439C7}"/>
                </a:ext>
              </a:extLst>
            </p:cNvPr>
            <p:cNvSpPr txBox="1">
              <a:spLocks noChangeArrowheads="1"/>
            </p:cNvSpPr>
            <p:nvPr/>
          </p:nvSpPr>
          <p:spPr bwMode="auto">
            <a:xfrm>
              <a:off x="3252396" y="3304145"/>
              <a:ext cx="2636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solidFill>
                    <a:schemeClr val="bg1"/>
                  </a:solidFill>
                  <a:ea typeface="Roboto" panose="02000000000000000000" pitchFamily="2" charset="0"/>
                  <a:cs typeface="Calibri" panose="020F0502020204030204" pitchFamily="34" charset="0"/>
                </a:rPr>
                <a:t>coinsurance for covered services</a:t>
              </a:r>
            </a:p>
          </p:txBody>
        </p:sp>
        <p:sp>
          <p:nvSpPr>
            <p:cNvPr id="12" name="TextBox 8">
              <a:extLst>
                <a:ext uri="{FF2B5EF4-FFF2-40B4-BE49-F238E27FC236}">
                  <a16:creationId xmlns:a16="http://schemas.microsoft.com/office/drawing/2014/main" id="{47E76B15-19A9-9150-9610-EAA2EDB5003F}"/>
                </a:ext>
              </a:extLst>
            </p:cNvPr>
            <p:cNvSpPr txBox="1">
              <a:spLocks noChangeArrowheads="1"/>
            </p:cNvSpPr>
            <p:nvPr/>
          </p:nvSpPr>
          <p:spPr bwMode="auto">
            <a:xfrm>
              <a:off x="6034616" y="3304145"/>
              <a:ext cx="2636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100% covered services</a:t>
              </a:r>
            </a:p>
          </p:txBody>
        </p:sp>
        <p:sp>
          <p:nvSpPr>
            <p:cNvPr id="13" name="TextBox 8">
              <a:extLst>
                <a:ext uri="{FF2B5EF4-FFF2-40B4-BE49-F238E27FC236}">
                  <a16:creationId xmlns:a16="http://schemas.microsoft.com/office/drawing/2014/main" id="{3740762D-13C8-4A3B-1839-A9FD2C06A3B9}"/>
                </a:ext>
              </a:extLst>
            </p:cNvPr>
            <p:cNvSpPr txBox="1">
              <a:spLocks noChangeArrowheads="1"/>
            </p:cNvSpPr>
            <p:nvPr/>
          </p:nvSpPr>
          <p:spPr bwMode="auto">
            <a:xfrm>
              <a:off x="6701393" y="4353224"/>
              <a:ext cx="1217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chemeClr val="tx2"/>
                  </a:solidFill>
                  <a:ea typeface="Roboto" panose="02000000000000000000" pitchFamily="2" charset="0"/>
                  <a:cs typeface="Calibri" panose="020F0502020204030204" pitchFamily="34" charset="0"/>
                </a:rPr>
                <a:t>YOU PAY $0</a:t>
              </a:r>
            </a:p>
          </p:txBody>
        </p:sp>
        <p:sp>
          <p:nvSpPr>
            <p:cNvPr id="14" name="TextBox 8">
              <a:extLst>
                <a:ext uri="{FF2B5EF4-FFF2-40B4-BE49-F238E27FC236}">
                  <a16:creationId xmlns:a16="http://schemas.microsoft.com/office/drawing/2014/main" id="{1816A35C-877B-59F4-4B5A-E6F05F9B767D}"/>
                </a:ext>
              </a:extLst>
            </p:cNvPr>
            <p:cNvSpPr txBox="1">
              <a:spLocks noChangeArrowheads="1"/>
            </p:cNvSpPr>
            <p:nvPr/>
          </p:nvSpPr>
          <p:spPr bwMode="auto">
            <a:xfrm>
              <a:off x="545196" y="4343052"/>
              <a:ext cx="1808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START PLAN YEAR</a:t>
              </a:r>
            </a:p>
          </p:txBody>
        </p:sp>
        <p:sp>
          <p:nvSpPr>
            <p:cNvPr id="15" name="TextBox 8">
              <a:extLst>
                <a:ext uri="{FF2B5EF4-FFF2-40B4-BE49-F238E27FC236}">
                  <a16:creationId xmlns:a16="http://schemas.microsoft.com/office/drawing/2014/main" id="{D9A47D87-9625-7641-EE2E-266B7E6D9B10}"/>
                </a:ext>
              </a:extLst>
            </p:cNvPr>
            <p:cNvSpPr txBox="1">
              <a:spLocks noChangeArrowheads="1"/>
            </p:cNvSpPr>
            <p:nvPr/>
          </p:nvSpPr>
          <p:spPr bwMode="auto">
            <a:xfrm>
              <a:off x="2287313" y="4719411"/>
              <a:ext cx="1808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chemeClr val="tx2"/>
                  </a:solidFill>
                  <a:ea typeface="Roboto" panose="02000000000000000000" pitchFamily="2" charset="0"/>
                  <a:cs typeface="Calibri" panose="020F0502020204030204" pitchFamily="34" charset="0"/>
                </a:rPr>
                <a:t>DEDUCTIBLE MET</a:t>
              </a:r>
            </a:p>
          </p:txBody>
        </p:sp>
        <p:sp>
          <p:nvSpPr>
            <p:cNvPr id="16" name="TextBox 8">
              <a:extLst>
                <a:ext uri="{FF2B5EF4-FFF2-40B4-BE49-F238E27FC236}">
                  <a16:creationId xmlns:a16="http://schemas.microsoft.com/office/drawing/2014/main" id="{95B991E0-79DA-39AE-5D90-AFB5CBD7C45E}"/>
                </a:ext>
              </a:extLst>
            </p:cNvPr>
            <p:cNvSpPr txBox="1">
              <a:spLocks noChangeArrowheads="1"/>
            </p:cNvSpPr>
            <p:nvPr/>
          </p:nvSpPr>
          <p:spPr bwMode="auto">
            <a:xfrm>
              <a:off x="4824253" y="4719411"/>
              <a:ext cx="2293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chemeClr val="tx2"/>
                  </a:solidFill>
                  <a:ea typeface="Roboto" panose="02000000000000000000" pitchFamily="2" charset="0"/>
                  <a:cs typeface="Calibri" panose="020F0502020204030204" pitchFamily="34" charset="0"/>
                </a:rPr>
                <a:t>OUT-OF-POCKET MAXIMUM MET</a:t>
              </a:r>
            </a:p>
          </p:txBody>
        </p:sp>
      </p:grpSp>
      <p:sp>
        <p:nvSpPr>
          <p:cNvPr id="17" name="TextBox 6">
            <a:extLst>
              <a:ext uri="{FF2B5EF4-FFF2-40B4-BE49-F238E27FC236}">
                <a16:creationId xmlns:a16="http://schemas.microsoft.com/office/drawing/2014/main" id="{88676FE9-9F72-D35A-413D-04CFA1500B29}"/>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View types of plans on premera.com</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92497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Where to seek care</a:t>
            </a:r>
          </a:p>
        </p:txBody>
      </p:sp>
      <p:sp>
        <p:nvSpPr>
          <p:cNvPr id="17" name="TextBox 6">
            <a:extLst>
              <a:ext uri="{FF2B5EF4-FFF2-40B4-BE49-F238E27FC236}">
                <a16:creationId xmlns:a16="http://schemas.microsoft.com/office/drawing/2014/main" id="{88676FE9-9F72-D35A-413D-04CFA1500B29}"/>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rPr>
              <a:t>You save money by seeing in-network providers</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
        <p:nvSpPr>
          <p:cNvPr id="8" name="Text Placeholder 5">
            <a:extLst>
              <a:ext uri="{FF2B5EF4-FFF2-40B4-BE49-F238E27FC236}">
                <a16:creationId xmlns:a16="http://schemas.microsoft.com/office/drawing/2014/main" id="{ECA43907-6067-56B7-9331-3D1268E7ADD5}"/>
              </a:ext>
            </a:extLst>
          </p:cNvPr>
          <p:cNvSpPr>
            <a:spLocks noGrp="1"/>
          </p:cNvSpPr>
          <p:nvPr>
            <p:ph type="body" sz="quarter" idx="12"/>
          </p:nvPr>
        </p:nvSpPr>
        <p:spPr>
          <a:xfrm>
            <a:off x="457200" y="780515"/>
            <a:ext cx="8229600" cy="292100"/>
          </a:xfrm>
        </p:spPr>
        <p:txBody>
          <a:bodyPr>
            <a:noAutofit/>
          </a:bodyPr>
          <a:lstStyle/>
          <a:p>
            <a:r>
              <a:rPr lang="en-US" altLang="en-US" dirty="0">
                <a:latin typeface="+mj-lt"/>
                <a:ea typeface="Roboto" panose="02000000000000000000" pitchFamily="2" charset="0"/>
                <a:cs typeface="Calibri Light" panose="020F0302020204030204" pitchFamily="34" charset="0"/>
              </a:rPr>
              <a:t>We negotiate with high-quality providers to give you the best care at a reasonable price. </a:t>
            </a:r>
          </a:p>
          <a:p>
            <a:endParaRPr lang="en-US" dirty="0">
              <a:latin typeface="+mj-lt"/>
            </a:endParaRPr>
          </a:p>
        </p:txBody>
      </p:sp>
      <p:sp>
        <p:nvSpPr>
          <p:cNvPr id="19" name="Text Placeholder 18">
            <a:extLst>
              <a:ext uri="{FF2B5EF4-FFF2-40B4-BE49-F238E27FC236}">
                <a16:creationId xmlns:a16="http://schemas.microsoft.com/office/drawing/2014/main" id="{CC6870F5-0F04-FE5F-EA5C-BD8F4962B620}"/>
              </a:ext>
            </a:extLst>
          </p:cNvPr>
          <p:cNvSpPr>
            <a:spLocks noGrp="1"/>
          </p:cNvSpPr>
          <p:nvPr>
            <p:ph type="body" sz="quarter" idx="11"/>
          </p:nvPr>
        </p:nvSpPr>
        <p:spPr>
          <a:xfrm>
            <a:off x="502920" y="3424805"/>
            <a:ext cx="8138160" cy="710701"/>
          </a:xfrm>
        </p:spPr>
        <p:txBody>
          <a:bodyPr/>
          <a:lstStyle/>
          <a:p>
            <a:pPr marL="0" indent="0" algn="l">
              <a:buNone/>
            </a:pPr>
            <a:r>
              <a:rPr lang="en-US" sz="1100" dirty="0">
                <a:solidFill>
                  <a:srgbClr val="292931"/>
                </a:solidFill>
                <a:latin typeface="Calibri Light" panose="020F0302020204030204" pitchFamily="34" charset="0"/>
                <a:cs typeface="Calibri Light" panose="020F0302020204030204" pitchFamily="34" charset="0"/>
              </a:rPr>
              <a:t>Each plan offers a specific group of </a:t>
            </a:r>
            <a:r>
              <a:rPr lang="en-US" sz="1100" dirty="0">
                <a:solidFill>
                  <a:srgbClr val="292931"/>
                </a:solidFill>
                <a:highlight>
                  <a:srgbClr val="FFFF00"/>
                </a:highlight>
                <a:latin typeface="Calibri Light" panose="020F0302020204030204" pitchFamily="34" charset="0"/>
                <a:cs typeface="Calibri Light" panose="020F0302020204030204" pitchFamily="34" charset="0"/>
              </a:rPr>
              <a:t>doctors, pharmacies, hospitals, and other healthcare providers </a:t>
            </a:r>
            <a:r>
              <a:rPr lang="en-US" sz="1100" dirty="0">
                <a:solidFill>
                  <a:srgbClr val="292931"/>
                </a:solidFill>
                <a:latin typeface="Calibri Light" panose="020F0302020204030204" pitchFamily="34" charset="0"/>
                <a:cs typeface="Calibri Light" panose="020F0302020204030204" pitchFamily="34" charset="0"/>
              </a:rPr>
              <a:t>you can use at a contracted price—that’s your network. Because you pay a portion of the costs of your medical care, it’s important to know that you will typically pay less when seeing an in-network provider. Services from out-of-network providers may cost more, do not apply toward your deductible, and may not be covered by your plan at all.</a:t>
            </a:r>
          </a:p>
        </p:txBody>
      </p:sp>
      <p:grpSp>
        <p:nvGrpSpPr>
          <p:cNvPr id="102" name="Group 101">
            <a:extLst>
              <a:ext uri="{FF2B5EF4-FFF2-40B4-BE49-F238E27FC236}">
                <a16:creationId xmlns:a16="http://schemas.microsoft.com/office/drawing/2014/main" id="{424E8420-CD08-E151-5215-06B940C7930E}"/>
              </a:ext>
            </a:extLst>
          </p:cNvPr>
          <p:cNvGrpSpPr/>
          <p:nvPr/>
        </p:nvGrpSpPr>
        <p:grpSpPr>
          <a:xfrm>
            <a:off x="1617474" y="1284465"/>
            <a:ext cx="3716222" cy="1979113"/>
            <a:chOff x="482615" y="849303"/>
            <a:chExt cx="6135689" cy="2715186"/>
          </a:xfrm>
        </p:grpSpPr>
        <p:sp>
          <p:nvSpPr>
            <p:cNvPr id="100" name="Rectangle 99">
              <a:extLst>
                <a:ext uri="{FF2B5EF4-FFF2-40B4-BE49-F238E27FC236}">
                  <a16:creationId xmlns:a16="http://schemas.microsoft.com/office/drawing/2014/main" id="{59956C63-F2FE-4AEE-9F54-8751C03DD272}"/>
                </a:ext>
              </a:extLst>
            </p:cNvPr>
            <p:cNvSpPr/>
            <p:nvPr/>
          </p:nvSpPr>
          <p:spPr>
            <a:xfrm>
              <a:off x="482617" y="855660"/>
              <a:ext cx="6135687" cy="2708829"/>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0E7BAA5-F1DF-EACC-31D0-A4A24D3A9550}"/>
                </a:ext>
              </a:extLst>
            </p:cNvPr>
            <p:cNvSpPr/>
            <p:nvPr/>
          </p:nvSpPr>
          <p:spPr>
            <a:xfrm>
              <a:off x="482615" y="849303"/>
              <a:ext cx="6135687" cy="394604"/>
            </a:xfrm>
            <a:prstGeom prst="rect">
              <a:avLst/>
            </a:prstGeom>
            <a:gradFill>
              <a:gsLst>
                <a:gs pos="0">
                  <a:schemeClr val="accent1"/>
                </a:gs>
                <a:gs pos="100000">
                  <a:schemeClr val="accent2"/>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 name="TextBox 4">
            <a:extLst>
              <a:ext uri="{FF2B5EF4-FFF2-40B4-BE49-F238E27FC236}">
                <a16:creationId xmlns:a16="http://schemas.microsoft.com/office/drawing/2014/main" id="{6057FDB0-0A22-159A-42CE-F4AAB4B02F02}"/>
              </a:ext>
            </a:extLst>
          </p:cNvPr>
          <p:cNvSpPr txBox="1">
            <a:spLocks noChangeArrowheads="1"/>
          </p:cNvSpPr>
          <p:nvPr/>
        </p:nvSpPr>
        <p:spPr bwMode="auto">
          <a:xfrm>
            <a:off x="1617475" y="1292109"/>
            <a:ext cx="3716220"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dirty="0">
                <a:solidFill>
                  <a:schemeClr val="bg1"/>
                </a:solidFill>
                <a:cs typeface="Calibri" panose="020F0502020204030204" pitchFamily="34" charset="0"/>
              </a:rPr>
              <a:t>In-network = $</a:t>
            </a:r>
          </a:p>
        </p:txBody>
      </p:sp>
      <p:grpSp>
        <p:nvGrpSpPr>
          <p:cNvPr id="137" name="Group 136">
            <a:extLst>
              <a:ext uri="{FF2B5EF4-FFF2-40B4-BE49-F238E27FC236}">
                <a16:creationId xmlns:a16="http://schemas.microsoft.com/office/drawing/2014/main" id="{C082F1CC-2281-8B1E-4301-98D12E38E749}"/>
              </a:ext>
            </a:extLst>
          </p:cNvPr>
          <p:cNvGrpSpPr/>
          <p:nvPr/>
        </p:nvGrpSpPr>
        <p:grpSpPr>
          <a:xfrm>
            <a:off x="1689961" y="1761113"/>
            <a:ext cx="2663053" cy="285282"/>
            <a:chOff x="482600" y="2522550"/>
            <a:chExt cx="4318757" cy="470633"/>
          </a:xfrm>
        </p:grpSpPr>
        <p:pic>
          <p:nvPicPr>
            <p:cNvPr id="138" name="Picture 137">
              <a:extLst>
                <a:ext uri="{FF2B5EF4-FFF2-40B4-BE49-F238E27FC236}">
                  <a16:creationId xmlns:a16="http://schemas.microsoft.com/office/drawing/2014/main" id="{183A3338-5608-DB26-BE79-99E840A75845}"/>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139" name="Picture 138">
              <a:extLst>
                <a:ext uri="{FF2B5EF4-FFF2-40B4-BE49-F238E27FC236}">
                  <a16:creationId xmlns:a16="http://schemas.microsoft.com/office/drawing/2014/main" id="{C0593988-EE07-2A66-1FA4-A5E41A0543B2}"/>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140" name="Picture 139">
              <a:extLst>
                <a:ext uri="{FF2B5EF4-FFF2-40B4-BE49-F238E27FC236}">
                  <a16:creationId xmlns:a16="http://schemas.microsoft.com/office/drawing/2014/main" id="{FB33AA8B-2CC9-F29C-B764-E6B70BA4D032}"/>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141" name="Picture 140">
              <a:extLst>
                <a:ext uri="{FF2B5EF4-FFF2-40B4-BE49-F238E27FC236}">
                  <a16:creationId xmlns:a16="http://schemas.microsoft.com/office/drawing/2014/main" id="{433BB05D-7C00-9DF3-7D72-D4DFB4A8CC1F}"/>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142" name="Picture 141">
              <a:extLst>
                <a:ext uri="{FF2B5EF4-FFF2-40B4-BE49-F238E27FC236}">
                  <a16:creationId xmlns:a16="http://schemas.microsoft.com/office/drawing/2014/main" id="{99DCBE04-30C6-D891-C633-4D9E2F9BFBE1}"/>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143" name="Picture 142">
              <a:extLst>
                <a:ext uri="{FF2B5EF4-FFF2-40B4-BE49-F238E27FC236}">
                  <a16:creationId xmlns:a16="http://schemas.microsoft.com/office/drawing/2014/main" id="{6E015C7E-E41A-37E3-5BAA-0F5EF1954023}"/>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144" name="Picture 143">
              <a:extLst>
                <a:ext uri="{FF2B5EF4-FFF2-40B4-BE49-F238E27FC236}">
                  <a16:creationId xmlns:a16="http://schemas.microsoft.com/office/drawing/2014/main" id="{25F9B5D9-606C-2119-2DEF-A370635B2F6D}"/>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145" name="Picture 144">
              <a:extLst>
                <a:ext uri="{FF2B5EF4-FFF2-40B4-BE49-F238E27FC236}">
                  <a16:creationId xmlns:a16="http://schemas.microsoft.com/office/drawing/2014/main" id="{29F1E01E-8D41-2653-1E09-B47040EC909C}"/>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146" name="Picture 145">
              <a:extLst>
                <a:ext uri="{FF2B5EF4-FFF2-40B4-BE49-F238E27FC236}">
                  <a16:creationId xmlns:a16="http://schemas.microsoft.com/office/drawing/2014/main" id="{44292976-C298-2DDE-CC9F-A4984857EAB7}"/>
                </a:ext>
              </a:extLst>
            </p:cNvPr>
            <p:cNvPicPr>
              <a:picLocks noChangeAspect="1"/>
            </p:cNvPicPr>
            <p:nvPr/>
          </p:nvPicPr>
          <p:blipFill>
            <a:blip r:embed="rId2"/>
            <a:stretch>
              <a:fillRect/>
            </a:stretch>
          </p:blipFill>
          <p:spPr>
            <a:xfrm>
              <a:off x="4464948" y="2522550"/>
              <a:ext cx="336409" cy="470633"/>
            </a:xfrm>
            <a:prstGeom prst="rect">
              <a:avLst/>
            </a:prstGeom>
          </p:spPr>
        </p:pic>
      </p:grpSp>
      <p:grpSp>
        <p:nvGrpSpPr>
          <p:cNvPr id="147" name="Group 146">
            <a:extLst>
              <a:ext uri="{FF2B5EF4-FFF2-40B4-BE49-F238E27FC236}">
                <a16:creationId xmlns:a16="http://schemas.microsoft.com/office/drawing/2014/main" id="{6D198341-10BA-0A54-8383-40C2F5DF636C}"/>
              </a:ext>
            </a:extLst>
          </p:cNvPr>
          <p:cNvGrpSpPr/>
          <p:nvPr/>
        </p:nvGrpSpPr>
        <p:grpSpPr>
          <a:xfrm>
            <a:off x="1689961" y="2180731"/>
            <a:ext cx="2663053" cy="285282"/>
            <a:chOff x="482600" y="2522550"/>
            <a:chExt cx="4318757" cy="470633"/>
          </a:xfrm>
        </p:grpSpPr>
        <p:pic>
          <p:nvPicPr>
            <p:cNvPr id="148" name="Picture 147">
              <a:extLst>
                <a:ext uri="{FF2B5EF4-FFF2-40B4-BE49-F238E27FC236}">
                  <a16:creationId xmlns:a16="http://schemas.microsoft.com/office/drawing/2014/main" id="{BD47B6F1-FD89-E491-62EF-1A6859E00768}"/>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149" name="Picture 148">
              <a:extLst>
                <a:ext uri="{FF2B5EF4-FFF2-40B4-BE49-F238E27FC236}">
                  <a16:creationId xmlns:a16="http://schemas.microsoft.com/office/drawing/2014/main" id="{28BE8BC6-C7BB-2F7C-0302-213DD0F06A45}"/>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150" name="Picture 149">
              <a:extLst>
                <a:ext uri="{FF2B5EF4-FFF2-40B4-BE49-F238E27FC236}">
                  <a16:creationId xmlns:a16="http://schemas.microsoft.com/office/drawing/2014/main" id="{DB2285C2-CA64-8388-06AE-5A8551D3004C}"/>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151" name="Picture 150">
              <a:extLst>
                <a:ext uri="{FF2B5EF4-FFF2-40B4-BE49-F238E27FC236}">
                  <a16:creationId xmlns:a16="http://schemas.microsoft.com/office/drawing/2014/main" id="{1EAB000A-B63E-FF9A-2516-4085DE8A4112}"/>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152" name="Picture 151">
              <a:extLst>
                <a:ext uri="{FF2B5EF4-FFF2-40B4-BE49-F238E27FC236}">
                  <a16:creationId xmlns:a16="http://schemas.microsoft.com/office/drawing/2014/main" id="{9B9ACD73-951A-6F6C-493D-36FDF68B3B87}"/>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153" name="Picture 152">
              <a:extLst>
                <a:ext uri="{FF2B5EF4-FFF2-40B4-BE49-F238E27FC236}">
                  <a16:creationId xmlns:a16="http://schemas.microsoft.com/office/drawing/2014/main" id="{63F50144-41E8-DCD5-264A-B7401D709010}"/>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154" name="Picture 153">
              <a:extLst>
                <a:ext uri="{FF2B5EF4-FFF2-40B4-BE49-F238E27FC236}">
                  <a16:creationId xmlns:a16="http://schemas.microsoft.com/office/drawing/2014/main" id="{B917DA3A-D01E-3269-C894-30FB911480F9}"/>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155" name="Picture 154">
              <a:extLst>
                <a:ext uri="{FF2B5EF4-FFF2-40B4-BE49-F238E27FC236}">
                  <a16:creationId xmlns:a16="http://schemas.microsoft.com/office/drawing/2014/main" id="{18D5528F-0AA7-3F79-2853-EBCA417E45F4}"/>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156" name="Picture 155">
              <a:extLst>
                <a:ext uri="{FF2B5EF4-FFF2-40B4-BE49-F238E27FC236}">
                  <a16:creationId xmlns:a16="http://schemas.microsoft.com/office/drawing/2014/main" id="{085F0577-3517-20E6-2D17-CE58E67B2263}"/>
                </a:ext>
              </a:extLst>
            </p:cNvPr>
            <p:cNvPicPr>
              <a:picLocks noChangeAspect="1"/>
            </p:cNvPicPr>
            <p:nvPr/>
          </p:nvPicPr>
          <p:blipFill>
            <a:blip r:embed="rId2"/>
            <a:stretch>
              <a:fillRect/>
            </a:stretch>
          </p:blipFill>
          <p:spPr>
            <a:xfrm>
              <a:off x="4464948" y="2522550"/>
              <a:ext cx="336409" cy="470633"/>
            </a:xfrm>
            <a:prstGeom prst="rect">
              <a:avLst/>
            </a:prstGeom>
          </p:spPr>
        </p:pic>
      </p:grpSp>
      <p:grpSp>
        <p:nvGrpSpPr>
          <p:cNvPr id="157" name="Group 156">
            <a:extLst>
              <a:ext uri="{FF2B5EF4-FFF2-40B4-BE49-F238E27FC236}">
                <a16:creationId xmlns:a16="http://schemas.microsoft.com/office/drawing/2014/main" id="{CB8D4DB4-97FD-7FE5-0C9E-8CBDBEAD1BF1}"/>
              </a:ext>
            </a:extLst>
          </p:cNvPr>
          <p:cNvGrpSpPr/>
          <p:nvPr/>
        </p:nvGrpSpPr>
        <p:grpSpPr>
          <a:xfrm>
            <a:off x="1689961" y="2601275"/>
            <a:ext cx="2663053" cy="285282"/>
            <a:chOff x="482600" y="2522550"/>
            <a:chExt cx="4318757" cy="470633"/>
          </a:xfrm>
        </p:grpSpPr>
        <p:pic>
          <p:nvPicPr>
            <p:cNvPr id="158" name="Picture 157">
              <a:extLst>
                <a:ext uri="{FF2B5EF4-FFF2-40B4-BE49-F238E27FC236}">
                  <a16:creationId xmlns:a16="http://schemas.microsoft.com/office/drawing/2014/main" id="{53E68F82-FE3A-9218-F420-4AB999813515}"/>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159" name="Picture 158">
              <a:extLst>
                <a:ext uri="{FF2B5EF4-FFF2-40B4-BE49-F238E27FC236}">
                  <a16:creationId xmlns:a16="http://schemas.microsoft.com/office/drawing/2014/main" id="{64B94DFF-32D8-635E-CEAD-9C9524E45850}"/>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160" name="Picture 159">
              <a:extLst>
                <a:ext uri="{FF2B5EF4-FFF2-40B4-BE49-F238E27FC236}">
                  <a16:creationId xmlns:a16="http://schemas.microsoft.com/office/drawing/2014/main" id="{7B7045FF-9D89-8486-659A-96E28A6A98F9}"/>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161" name="Picture 160">
              <a:extLst>
                <a:ext uri="{FF2B5EF4-FFF2-40B4-BE49-F238E27FC236}">
                  <a16:creationId xmlns:a16="http://schemas.microsoft.com/office/drawing/2014/main" id="{BE01C7BE-77D9-E64D-411E-FAB9D6823160}"/>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162" name="Picture 161">
              <a:extLst>
                <a:ext uri="{FF2B5EF4-FFF2-40B4-BE49-F238E27FC236}">
                  <a16:creationId xmlns:a16="http://schemas.microsoft.com/office/drawing/2014/main" id="{41101DCB-B962-1B51-AA3A-F3CA787EACAC}"/>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163" name="Picture 162">
              <a:extLst>
                <a:ext uri="{FF2B5EF4-FFF2-40B4-BE49-F238E27FC236}">
                  <a16:creationId xmlns:a16="http://schemas.microsoft.com/office/drawing/2014/main" id="{97DC4C1D-96CB-D27F-B9C0-55385281E2D6}"/>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164" name="Picture 163">
              <a:extLst>
                <a:ext uri="{FF2B5EF4-FFF2-40B4-BE49-F238E27FC236}">
                  <a16:creationId xmlns:a16="http://schemas.microsoft.com/office/drawing/2014/main" id="{1FBEF757-CA66-3EF8-E69E-ECFD84D1CB76}"/>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165" name="Picture 164">
              <a:extLst>
                <a:ext uri="{FF2B5EF4-FFF2-40B4-BE49-F238E27FC236}">
                  <a16:creationId xmlns:a16="http://schemas.microsoft.com/office/drawing/2014/main" id="{44DC0199-5EC4-E529-011A-A77BFE27DE54}"/>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166" name="Picture 165">
              <a:extLst>
                <a:ext uri="{FF2B5EF4-FFF2-40B4-BE49-F238E27FC236}">
                  <a16:creationId xmlns:a16="http://schemas.microsoft.com/office/drawing/2014/main" id="{C87D3483-0526-C6A4-5039-7CF836476FE8}"/>
                </a:ext>
              </a:extLst>
            </p:cNvPr>
            <p:cNvPicPr>
              <a:picLocks noChangeAspect="1"/>
            </p:cNvPicPr>
            <p:nvPr/>
          </p:nvPicPr>
          <p:blipFill>
            <a:blip r:embed="rId2"/>
            <a:stretch>
              <a:fillRect/>
            </a:stretch>
          </p:blipFill>
          <p:spPr>
            <a:xfrm>
              <a:off x="4464948" y="2522550"/>
              <a:ext cx="336409" cy="470633"/>
            </a:xfrm>
            <a:prstGeom prst="rect">
              <a:avLst/>
            </a:prstGeom>
          </p:spPr>
        </p:pic>
      </p:grpSp>
      <p:pic>
        <p:nvPicPr>
          <p:cNvPr id="167" name="Picture 166">
            <a:extLst>
              <a:ext uri="{FF2B5EF4-FFF2-40B4-BE49-F238E27FC236}">
                <a16:creationId xmlns:a16="http://schemas.microsoft.com/office/drawing/2014/main" id="{CE57757B-0D7B-9B88-191B-9FBB56F73BF1}"/>
              </a:ext>
            </a:extLst>
          </p:cNvPr>
          <p:cNvPicPr>
            <a:picLocks noChangeAspect="1"/>
          </p:cNvPicPr>
          <p:nvPr/>
        </p:nvPicPr>
        <p:blipFill rotWithShape="1">
          <a:blip r:embed="rId3"/>
          <a:srcRect l="-11344" r="11344" b="49050"/>
          <a:stretch/>
        </p:blipFill>
        <p:spPr>
          <a:xfrm>
            <a:off x="4353014" y="1766201"/>
            <a:ext cx="897034" cy="1153124"/>
          </a:xfrm>
          <a:prstGeom prst="rect">
            <a:avLst/>
          </a:prstGeom>
        </p:spPr>
      </p:pic>
      <p:sp>
        <p:nvSpPr>
          <p:cNvPr id="168" name="TextBox 83">
            <a:extLst>
              <a:ext uri="{FF2B5EF4-FFF2-40B4-BE49-F238E27FC236}">
                <a16:creationId xmlns:a16="http://schemas.microsoft.com/office/drawing/2014/main" id="{A79081E9-E2B9-A93F-E43C-055393BC329E}"/>
              </a:ext>
            </a:extLst>
          </p:cNvPr>
          <p:cNvSpPr txBox="1">
            <a:spLocks noChangeArrowheads="1"/>
          </p:cNvSpPr>
          <p:nvPr/>
        </p:nvSpPr>
        <p:spPr bwMode="auto">
          <a:xfrm>
            <a:off x="4362646" y="2913993"/>
            <a:ext cx="971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latin typeface="Calibri Light" panose="020F0302020204030204" pitchFamily="34" charset="0"/>
                <a:cs typeface="Calibri Light" panose="020F0302020204030204" pitchFamily="34" charset="0"/>
              </a:rPr>
              <a:t>Virtual Care</a:t>
            </a:r>
          </a:p>
        </p:txBody>
      </p:sp>
      <p:sp>
        <p:nvSpPr>
          <p:cNvPr id="169" name="TextBox 17">
            <a:extLst>
              <a:ext uri="{FF2B5EF4-FFF2-40B4-BE49-F238E27FC236}">
                <a16:creationId xmlns:a16="http://schemas.microsoft.com/office/drawing/2014/main" id="{318B3D9D-E4CC-BCCE-8F5F-97D246C984F3}"/>
              </a:ext>
            </a:extLst>
          </p:cNvPr>
          <p:cNvSpPr txBox="1">
            <a:spLocks noChangeArrowheads="1"/>
          </p:cNvSpPr>
          <p:nvPr/>
        </p:nvSpPr>
        <p:spPr bwMode="auto">
          <a:xfrm>
            <a:off x="2010749" y="2918323"/>
            <a:ext cx="2238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latin typeface="Calibri Light" panose="020F0302020204030204" pitchFamily="34" charset="0"/>
                <a:cs typeface="Calibri Light" panose="020F0302020204030204" pitchFamily="34" charset="0"/>
              </a:rPr>
              <a:t>Hospitals and Clinics</a:t>
            </a:r>
          </a:p>
        </p:txBody>
      </p:sp>
      <p:sp>
        <p:nvSpPr>
          <p:cNvPr id="170" name="TextBox 13">
            <a:extLst>
              <a:ext uri="{FF2B5EF4-FFF2-40B4-BE49-F238E27FC236}">
                <a16:creationId xmlns:a16="http://schemas.microsoft.com/office/drawing/2014/main" id="{0E6DD8CA-3ACB-7271-8225-4F3CBA6A8196}"/>
              </a:ext>
            </a:extLst>
          </p:cNvPr>
          <p:cNvSpPr txBox="1">
            <a:spLocks noChangeArrowheads="1"/>
          </p:cNvSpPr>
          <p:nvPr/>
        </p:nvSpPr>
        <p:spPr bwMode="auto">
          <a:xfrm>
            <a:off x="5333696" y="1264317"/>
            <a:ext cx="1837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dirty="0">
                <a:cs typeface="Calibri" panose="020F0502020204030204" pitchFamily="34" charset="0"/>
              </a:rPr>
              <a:t>Out-of-network = </a:t>
            </a:r>
            <a:r>
              <a:rPr lang="en-US" altLang="en-US" sz="1400" b="1" dirty="0">
                <a:solidFill>
                  <a:schemeClr val="accent4"/>
                </a:solidFill>
                <a:cs typeface="Calibri" panose="020F0502020204030204" pitchFamily="34" charset="0"/>
              </a:rPr>
              <a:t>$$$</a:t>
            </a:r>
          </a:p>
        </p:txBody>
      </p:sp>
      <p:pic>
        <p:nvPicPr>
          <p:cNvPr id="171" name="Picture 170">
            <a:extLst>
              <a:ext uri="{FF2B5EF4-FFF2-40B4-BE49-F238E27FC236}">
                <a16:creationId xmlns:a16="http://schemas.microsoft.com/office/drawing/2014/main" id="{0A1C5156-070E-263C-E137-8E36CA207B6F}"/>
              </a:ext>
            </a:extLst>
          </p:cNvPr>
          <p:cNvPicPr>
            <a:picLocks noChangeAspect="1"/>
          </p:cNvPicPr>
          <p:nvPr/>
        </p:nvPicPr>
        <p:blipFill>
          <a:blip r:embed="rId4"/>
          <a:stretch>
            <a:fillRect/>
          </a:stretch>
        </p:blipFill>
        <p:spPr>
          <a:xfrm flipH="1">
            <a:off x="5536573" y="1648817"/>
            <a:ext cx="333853" cy="467057"/>
          </a:xfrm>
          <a:prstGeom prst="rect">
            <a:avLst/>
          </a:prstGeom>
        </p:spPr>
      </p:pic>
      <p:pic>
        <p:nvPicPr>
          <p:cNvPr id="172" name="Picture 171">
            <a:extLst>
              <a:ext uri="{FF2B5EF4-FFF2-40B4-BE49-F238E27FC236}">
                <a16:creationId xmlns:a16="http://schemas.microsoft.com/office/drawing/2014/main" id="{C50123CD-D668-CE9C-AA98-2C7BB09E7C49}"/>
              </a:ext>
            </a:extLst>
          </p:cNvPr>
          <p:cNvPicPr>
            <a:picLocks noChangeAspect="1"/>
          </p:cNvPicPr>
          <p:nvPr/>
        </p:nvPicPr>
        <p:blipFill>
          <a:blip r:embed="rId4"/>
          <a:stretch>
            <a:fillRect/>
          </a:stretch>
        </p:blipFill>
        <p:spPr>
          <a:xfrm flipH="1">
            <a:off x="5998804" y="1651528"/>
            <a:ext cx="333853" cy="467057"/>
          </a:xfrm>
          <a:prstGeom prst="rect">
            <a:avLst/>
          </a:prstGeom>
        </p:spPr>
      </p:pic>
      <p:pic>
        <p:nvPicPr>
          <p:cNvPr id="173" name="Picture 172">
            <a:extLst>
              <a:ext uri="{FF2B5EF4-FFF2-40B4-BE49-F238E27FC236}">
                <a16:creationId xmlns:a16="http://schemas.microsoft.com/office/drawing/2014/main" id="{2C6965B6-EBE5-F95C-83A5-E3EC8AE708B1}"/>
              </a:ext>
            </a:extLst>
          </p:cNvPr>
          <p:cNvPicPr>
            <a:picLocks noChangeAspect="1"/>
          </p:cNvPicPr>
          <p:nvPr/>
        </p:nvPicPr>
        <p:blipFill>
          <a:blip r:embed="rId4"/>
          <a:stretch>
            <a:fillRect/>
          </a:stretch>
        </p:blipFill>
        <p:spPr>
          <a:xfrm flipH="1">
            <a:off x="6448248" y="1648817"/>
            <a:ext cx="333853" cy="467057"/>
          </a:xfrm>
          <a:prstGeom prst="rect">
            <a:avLst/>
          </a:prstGeom>
        </p:spPr>
      </p:pic>
      <p:pic>
        <p:nvPicPr>
          <p:cNvPr id="174" name="Picture 173">
            <a:extLst>
              <a:ext uri="{FF2B5EF4-FFF2-40B4-BE49-F238E27FC236}">
                <a16:creationId xmlns:a16="http://schemas.microsoft.com/office/drawing/2014/main" id="{AF285DBE-51B7-1FF6-33FD-DD67D2644F24}"/>
              </a:ext>
            </a:extLst>
          </p:cNvPr>
          <p:cNvPicPr>
            <a:picLocks noChangeAspect="1"/>
          </p:cNvPicPr>
          <p:nvPr/>
        </p:nvPicPr>
        <p:blipFill>
          <a:blip r:embed="rId4"/>
          <a:stretch>
            <a:fillRect/>
          </a:stretch>
        </p:blipFill>
        <p:spPr>
          <a:xfrm flipH="1">
            <a:off x="5557529" y="2203835"/>
            <a:ext cx="333853" cy="467057"/>
          </a:xfrm>
          <a:prstGeom prst="rect">
            <a:avLst/>
          </a:prstGeom>
        </p:spPr>
      </p:pic>
      <p:pic>
        <p:nvPicPr>
          <p:cNvPr id="175" name="Picture 174">
            <a:extLst>
              <a:ext uri="{FF2B5EF4-FFF2-40B4-BE49-F238E27FC236}">
                <a16:creationId xmlns:a16="http://schemas.microsoft.com/office/drawing/2014/main" id="{549A3012-EAB1-3B59-3D0E-51F7D85B7928}"/>
              </a:ext>
            </a:extLst>
          </p:cNvPr>
          <p:cNvPicPr>
            <a:picLocks noChangeAspect="1"/>
          </p:cNvPicPr>
          <p:nvPr/>
        </p:nvPicPr>
        <p:blipFill>
          <a:blip r:embed="rId4"/>
          <a:stretch>
            <a:fillRect/>
          </a:stretch>
        </p:blipFill>
        <p:spPr>
          <a:xfrm flipH="1">
            <a:off x="6019760" y="2206546"/>
            <a:ext cx="333853" cy="467057"/>
          </a:xfrm>
          <a:prstGeom prst="rect">
            <a:avLst/>
          </a:prstGeom>
        </p:spPr>
      </p:pic>
      <p:pic>
        <p:nvPicPr>
          <p:cNvPr id="176" name="Picture 175">
            <a:extLst>
              <a:ext uri="{FF2B5EF4-FFF2-40B4-BE49-F238E27FC236}">
                <a16:creationId xmlns:a16="http://schemas.microsoft.com/office/drawing/2014/main" id="{56A64A4E-371E-E53F-FA8C-2B4E906A2156}"/>
              </a:ext>
            </a:extLst>
          </p:cNvPr>
          <p:cNvPicPr>
            <a:picLocks noChangeAspect="1"/>
          </p:cNvPicPr>
          <p:nvPr/>
        </p:nvPicPr>
        <p:blipFill>
          <a:blip r:embed="rId4"/>
          <a:stretch>
            <a:fillRect/>
          </a:stretch>
        </p:blipFill>
        <p:spPr>
          <a:xfrm flipH="1">
            <a:off x="6469204" y="2203835"/>
            <a:ext cx="333853" cy="467057"/>
          </a:xfrm>
          <a:prstGeom prst="rect">
            <a:avLst/>
          </a:prstGeom>
        </p:spPr>
      </p:pic>
      <p:pic>
        <p:nvPicPr>
          <p:cNvPr id="177" name="Picture 176">
            <a:extLst>
              <a:ext uri="{FF2B5EF4-FFF2-40B4-BE49-F238E27FC236}">
                <a16:creationId xmlns:a16="http://schemas.microsoft.com/office/drawing/2014/main" id="{5F861093-CEE8-6B54-6AF9-9AA4D7247185}"/>
              </a:ext>
            </a:extLst>
          </p:cNvPr>
          <p:cNvPicPr>
            <a:picLocks noChangeAspect="1"/>
          </p:cNvPicPr>
          <p:nvPr/>
        </p:nvPicPr>
        <p:blipFill>
          <a:blip r:embed="rId4"/>
          <a:stretch>
            <a:fillRect/>
          </a:stretch>
        </p:blipFill>
        <p:spPr>
          <a:xfrm flipH="1">
            <a:off x="5557529" y="2757800"/>
            <a:ext cx="333853" cy="467057"/>
          </a:xfrm>
          <a:prstGeom prst="rect">
            <a:avLst/>
          </a:prstGeom>
        </p:spPr>
      </p:pic>
      <p:pic>
        <p:nvPicPr>
          <p:cNvPr id="178" name="Picture 177">
            <a:extLst>
              <a:ext uri="{FF2B5EF4-FFF2-40B4-BE49-F238E27FC236}">
                <a16:creationId xmlns:a16="http://schemas.microsoft.com/office/drawing/2014/main" id="{15CF9F1F-DFFD-4BC6-75A0-1B87414CAFCD}"/>
              </a:ext>
            </a:extLst>
          </p:cNvPr>
          <p:cNvPicPr>
            <a:picLocks noChangeAspect="1"/>
          </p:cNvPicPr>
          <p:nvPr/>
        </p:nvPicPr>
        <p:blipFill>
          <a:blip r:embed="rId4"/>
          <a:stretch>
            <a:fillRect/>
          </a:stretch>
        </p:blipFill>
        <p:spPr>
          <a:xfrm flipH="1">
            <a:off x="6019760" y="2760511"/>
            <a:ext cx="333853" cy="467057"/>
          </a:xfrm>
          <a:prstGeom prst="rect">
            <a:avLst/>
          </a:prstGeom>
        </p:spPr>
      </p:pic>
      <p:pic>
        <p:nvPicPr>
          <p:cNvPr id="179" name="Picture 178">
            <a:extLst>
              <a:ext uri="{FF2B5EF4-FFF2-40B4-BE49-F238E27FC236}">
                <a16:creationId xmlns:a16="http://schemas.microsoft.com/office/drawing/2014/main" id="{F00EF3D5-44AE-3C39-6BB6-309E37990CA2}"/>
              </a:ext>
            </a:extLst>
          </p:cNvPr>
          <p:cNvPicPr>
            <a:picLocks noChangeAspect="1"/>
          </p:cNvPicPr>
          <p:nvPr/>
        </p:nvPicPr>
        <p:blipFill>
          <a:blip r:embed="rId4"/>
          <a:stretch>
            <a:fillRect/>
          </a:stretch>
        </p:blipFill>
        <p:spPr>
          <a:xfrm flipH="1">
            <a:off x="6469204" y="2757800"/>
            <a:ext cx="333853" cy="467057"/>
          </a:xfrm>
          <a:prstGeom prst="rect">
            <a:avLst/>
          </a:prstGeom>
        </p:spPr>
      </p:pic>
    </p:spTree>
    <p:extLst>
      <p:ext uri="{BB962C8B-B14F-4D97-AF65-F5344CB8AC3E}">
        <p14:creationId xmlns:p14="http://schemas.microsoft.com/office/powerpoint/2010/main" val="376541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7000">
              <a:schemeClr val="accent2"/>
            </a:gs>
            <a:gs pos="100000">
              <a:schemeClr val="tx2"/>
            </a:gs>
          </a:gsLst>
          <a:lin ang="2400000" scaled="0"/>
        </a:gradFill>
        <a:effectLst/>
      </p:bgPr>
    </p:bg>
    <p:spTree>
      <p:nvGrpSpPr>
        <p:cNvPr id="1" name=""/>
        <p:cNvGrpSpPr/>
        <p:nvPr/>
      </p:nvGrpSpPr>
      <p:grpSpPr>
        <a:xfrm>
          <a:off x="0" y="0"/>
          <a:ext cx="0" cy="0"/>
          <a:chOff x="0" y="0"/>
          <a:chExt cx="0" cy="0"/>
        </a:xfrm>
      </p:grpSpPr>
      <p:pic>
        <p:nvPicPr>
          <p:cNvPr id="24579" name="Picture 14">
            <a:extLst>
              <a:ext uri="{FF2B5EF4-FFF2-40B4-BE49-F238E27FC236}">
                <a16:creationId xmlns:a16="http://schemas.microsoft.com/office/drawing/2014/main" id="{3E2A853A-C619-7C48-8176-D682A29AFBCD}"/>
              </a:ext>
            </a:extLst>
          </p:cNvPr>
          <p:cNvPicPr>
            <a:picLocks noChangeAspect="1"/>
          </p:cNvPicPr>
          <p:nvPr/>
        </p:nvPicPr>
        <p:blipFill rotWithShape="1">
          <a:blip r:embed="rId2"/>
          <a:srcRect l="7737" r="43223"/>
          <a:stretch/>
        </p:blipFill>
        <p:spPr bwMode="auto">
          <a:xfrm>
            <a:off x="0" y="0"/>
            <a:ext cx="3790903" cy="5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E8AFF737-765A-B04D-83C9-2E5D552CDA2A}"/>
              </a:ext>
            </a:extLst>
          </p:cNvPr>
          <p:cNvSpPr txBox="1">
            <a:spLocks noChangeArrowheads="1"/>
          </p:cNvSpPr>
          <p:nvPr/>
        </p:nvSpPr>
        <p:spPr bwMode="auto">
          <a:xfrm>
            <a:off x="4086093" y="1665028"/>
            <a:ext cx="35532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highlight>
                  <a:srgbClr val="00FF00"/>
                </a:highlight>
                <a:latin typeface="Times New Roman" panose="02020603050405020304" pitchFamily="18" charset="0"/>
                <a:cs typeface="Times New Roman" panose="02020603050405020304" pitchFamily="18" charset="0"/>
              </a:rPr>
              <a:t>Year</a:t>
            </a:r>
            <a:r>
              <a:rPr lang="en-US" altLang="en-US" sz="4000" dirty="0">
                <a:solidFill>
                  <a:schemeClr val="bg1"/>
                </a:solidFill>
                <a:latin typeface="Times New Roman" panose="02020603050405020304" pitchFamily="18" charset="0"/>
                <a:cs typeface="Times New Roman" panose="02020603050405020304" pitchFamily="18" charset="0"/>
              </a:rPr>
              <a:t> plans</a:t>
            </a:r>
          </a:p>
        </p:txBody>
      </p:sp>
      <p:sp>
        <p:nvSpPr>
          <p:cNvPr id="10" name="TextBox 12">
            <a:extLst>
              <a:ext uri="{FF2B5EF4-FFF2-40B4-BE49-F238E27FC236}">
                <a16:creationId xmlns:a16="http://schemas.microsoft.com/office/drawing/2014/main" id="{78754083-F7FB-194C-B48A-60D97644B019}"/>
              </a:ext>
            </a:extLst>
          </p:cNvPr>
          <p:cNvSpPr txBox="1">
            <a:spLocks noChangeArrowheads="1"/>
          </p:cNvSpPr>
          <p:nvPr/>
        </p:nvSpPr>
        <p:spPr bwMode="auto">
          <a:xfrm>
            <a:off x="4086093" y="3029562"/>
            <a:ext cx="2614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latin typeface="+mj-lt"/>
                <a:cs typeface="Calibri Light" panose="020F0302020204030204" pitchFamily="34" charset="0"/>
              </a:rPr>
              <a:t>Your plan choices</a:t>
            </a:r>
          </a:p>
        </p:txBody>
      </p:sp>
      <p:cxnSp>
        <p:nvCxnSpPr>
          <p:cNvPr id="11" name="Straight Connector 10">
            <a:extLst>
              <a:ext uri="{FF2B5EF4-FFF2-40B4-BE49-F238E27FC236}">
                <a16:creationId xmlns:a16="http://schemas.microsoft.com/office/drawing/2014/main" id="{3E1F0F14-473C-0443-8C8F-F4F3291013B7}"/>
              </a:ext>
            </a:extLst>
          </p:cNvPr>
          <p:cNvCxnSpPr>
            <a:cxnSpLocks/>
          </p:cNvCxnSpPr>
          <p:nvPr/>
        </p:nvCxnSpPr>
        <p:spPr>
          <a:xfrm>
            <a:off x="4164675" y="2715683"/>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0">
            <a:extLst>
              <a:ext uri="{FF2B5EF4-FFF2-40B4-BE49-F238E27FC236}">
                <a16:creationId xmlns:a16="http://schemas.microsoft.com/office/drawing/2014/main" id="{FAF3568D-83E6-3E72-199A-25B9E0CE86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1268" y="4351569"/>
            <a:ext cx="1608270" cy="45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75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Find care</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57200" y="1172620"/>
            <a:ext cx="4055163" cy="1009060"/>
          </a:xfrm>
        </p:spPr>
        <p:txBody>
          <a:bodyPr/>
          <a:lstStyle/>
          <a:p>
            <a:pPr marL="0" indent="0">
              <a:buNone/>
            </a:pPr>
            <a:r>
              <a:rPr lang="en-US" sz="1400" dirty="0">
                <a:latin typeface="Calibri bold" panose="020F0702030404030204" pitchFamily="34" charset="0"/>
                <a:cs typeface="Calibri bold" panose="020F0702030404030204" pitchFamily="34" charset="0"/>
              </a:rPr>
              <a:t>Current member? </a:t>
            </a:r>
          </a:p>
          <a:p>
            <a:pPr marL="0" indent="0">
              <a:buNone/>
            </a:pPr>
            <a:r>
              <a:rPr lang="en-US" sz="1400" dirty="0">
                <a:latin typeface="Calibri Light" panose="020F0302020204030204" pitchFamily="34" charset="0"/>
                <a:cs typeface="Calibri Light" panose="020F0302020204030204" pitchFamily="34" charset="0"/>
              </a:rPr>
              <a:t>Sign in to your </a:t>
            </a:r>
            <a:r>
              <a:rPr lang="en-US" sz="1400"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Premera account online </a:t>
            </a:r>
            <a:r>
              <a:rPr lang="en-US" sz="1400" dirty="0">
                <a:latin typeface="Calibri Light" panose="020F0302020204030204" pitchFamily="34" charset="0"/>
                <a:cs typeface="Calibri Light" panose="020F0302020204030204" pitchFamily="34" charset="0"/>
              </a:rPr>
              <a:t>or on the </a:t>
            </a:r>
            <a:r>
              <a:rPr lang="en-US" sz="1400" dirty="0">
                <a:solidFill>
                  <a:srgbClr val="0085CA"/>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Premera app</a:t>
            </a:r>
            <a:r>
              <a:rPr lang="en-US" sz="1400" dirty="0">
                <a:latin typeface="Calibri Light" panose="020F0302020204030204" pitchFamily="34" charset="0"/>
                <a:cs typeface="Calibri Light" panose="020F0302020204030204" pitchFamily="34" charset="0"/>
              </a:rPr>
              <a:t>. </a:t>
            </a:r>
          </a:p>
          <a:p>
            <a:pPr marL="0" indent="0">
              <a:buNone/>
            </a:pPr>
            <a:endParaRPr lang="en-US" sz="1200" b="1" dirty="0">
              <a:latin typeface="+mj-lt"/>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Browse by category:</a:t>
            </a:r>
          </a:p>
          <a:p>
            <a:r>
              <a:rPr lang="en-US" sz="1400" dirty="0">
                <a:latin typeface="Calibri Light" panose="020F0302020204030204" pitchFamily="34" charset="0"/>
                <a:cs typeface="Calibri Light" panose="020F0302020204030204" pitchFamily="34" charset="0"/>
              </a:rPr>
              <a:t>Primary care</a:t>
            </a:r>
          </a:p>
          <a:p>
            <a:r>
              <a:rPr lang="en-US" sz="1400" dirty="0">
                <a:latin typeface="Calibri Light" panose="020F0302020204030204" pitchFamily="34" charset="0"/>
                <a:cs typeface="Calibri Light" panose="020F0302020204030204" pitchFamily="34" charset="0"/>
              </a:rPr>
              <a:t>Mental &amp; behavioral health</a:t>
            </a:r>
          </a:p>
          <a:p>
            <a:r>
              <a:rPr lang="en-US" sz="1400" dirty="0">
                <a:latin typeface="Calibri Light" panose="020F0302020204030204" pitchFamily="34" charset="0"/>
                <a:cs typeface="Calibri Light" panose="020F0302020204030204" pitchFamily="34" charset="0"/>
              </a:rPr>
              <a:t>Urgent care clinics</a:t>
            </a:r>
          </a:p>
          <a:p>
            <a:r>
              <a:rPr lang="en-US" sz="1400" dirty="0">
                <a:latin typeface="Calibri Light" panose="020F0302020204030204" pitchFamily="34" charset="0"/>
                <a:cs typeface="Calibri Light" panose="020F0302020204030204" pitchFamily="34" charset="0"/>
              </a:rPr>
              <a:t>Hospitals</a:t>
            </a:r>
          </a:p>
          <a:p>
            <a:r>
              <a:rPr lang="en-US" sz="1400" dirty="0">
                <a:latin typeface="Calibri Light" panose="020F0302020204030204" pitchFamily="34" charset="0"/>
                <a:cs typeface="Calibri Light" panose="020F0302020204030204" pitchFamily="34" charset="0"/>
              </a:rPr>
              <a:t>Services/procedures</a:t>
            </a:r>
          </a:p>
          <a:p>
            <a:pPr marL="0" indent="0">
              <a:buNone/>
            </a:pPr>
            <a:r>
              <a:rPr lang="en-US" sz="1400" dirty="0">
                <a:latin typeface="Calibri Light" panose="020F0302020204030204" pitchFamily="34" charset="0"/>
                <a:cs typeface="Calibri Light" panose="020F0302020204030204" pitchFamily="34" charset="0"/>
              </a:rPr>
              <a:t>You can also get an estimated cost of care or procedure based on the provider’s previous claims history.</a:t>
            </a: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75115"/>
            <a:ext cx="8229600" cy="292100"/>
          </a:xfrm>
        </p:spPr>
        <p:txBody>
          <a:bodyPr>
            <a:noAutofit/>
          </a:bodyPr>
          <a:lstStyle/>
          <a:p>
            <a:r>
              <a:rPr lang="en-US" dirty="0">
                <a:latin typeface="+mj-lt"/>
              </a:rPr>
              <a:t>We make it easy to find in-network providers and hospitals</a:t>
            </a: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rPr>
              <a:t>You save money by seeing providers in your plan network.</a:t>
            </a:r>
          </a:p>
        </p:txBody>
      </p:sp>
      <p:sp>
        <p:nvSpPr>
          <p:cNvPr id="10" name="TextBox 9">
            <a:extLst>
              <a:ext uri="{FF2B5EF4-FFF2-40B4-BE49-F238E27FC236}">
                <a16:creationId xmlns:a16="http://schemas.microsoft.com/office/drawing/2014/main" id="{3DA6616B-00B8-D41B-D570-165C300A51AA}"/>
              </a:ext>
            </a:extLst>
          </p:cNvPr>
          <p:cNvSpPr txBox="1"/>
          <p:nvPr/>
        </p:nvSpPr>
        <p:spPr>
          <a:xfrm>
            <a:off x="5002133" y="1172620"/>
            <a:ext cx="3571713" cy="2677656"/>
          </a:xfrm>
          <a:prstGeom prst="rect">
            <a:avLst/>
          </a:prstGeom>
          <a:noFill/>
        </p:spPr>
        <p:txBody>
          <a:bodyPr wrap="square" rtlCol="0">
            <a:spAutoFit/>
          </a:bodyPr>
          <a:lstStyle/>
          <a:p>
            <a:r>
              <a:rPr lang="en-US" sz="1400" dirty="0">
                <a:latin typeface="Calibri bold" panose="020F0702030404030204" pitchFamily="34" charset="0"/>
                <a:cs typeface="Calibri bold" panose="020F0702030404030204" pitchFamily="34" charset="0"/>
              </a:rPr>
              <a:t>Not a member? </a:t>
            </a:r>
          </a:p>
          <a:p>
            <a:r>
              <a:rPr lang="en-US" sz="1400" dirty="0">
                <a:latin typeface="Calibri Light" panose="020F0302020204030204" pitchFamily="34" charset="0"/>
                <a:cs typeface="Calibri Light" panose="020F0302020204030204" pitchFamily="34" charset="0"/>
              </a:rPr>
              <a:t>To see if your doctor is in the network, visit </a:t>
            </a:r>
            <a:r>
              <a:rPr lang="en-US" sz="1400" dirty="0">
                <a:solidFill>
                  <a:srgbClr val="0085CA"/>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premera.com</a:t>
            </a:r>
            <a:r>
              <a:rPr lang="en-US" sz="1400" dirty="0">
                <a:latin typeface="Calibri Light" panose="020F0302020204030204" pitchFamily="34" charset="0"/>
                <a:cs typeface="Calibri Light" panose="020F0302020204030204" pitchFamily="34" charset="0"/>
              </a:rPr>
              <a:t>, select “Find Care”, and search under “Employer-based plans”.</a:t>
            </a: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There are many Premera networks, so be sure to select the </a:t>
            </a:r>
            <a:r>
              <a:rPr lang="en-US" sz="1400" dirty="0">
                <a:highlight>
                  <a:srgbClr val="00FF00"/>
                </a:highlight>
                <a:latin typeface="Calibri Light" panose="020F0302020204030204" pitchFamily="34" charset="0"/>
                <a:cs typeface="Calibri Light" panose="020F0302020204030204" pitchFamily="34" charset="0"/>
              </a:rPr>
              <a:t>&lt;Network Name&gt;</a:t>
            </a:r>
            <a:r>
              <a:rPr lang="en-US" sz="1400" dirty="0">
                <a:latin typeface="Calibri Light" panose="020F0302020204030204" pitchFamily="34" charset="0"/>
                <a:cs typeface="Calibri Light" panose="020F0302020204030204" pitchFamily="34" charset="0"/>
              </a:rPr>
              <a:t> network from the menu. </a:t>
            </a:r>
          </a:p>
          <a:p>
            <a:pPr marL="0" indent="0">
              <a:buNone/>
            </a:pPr>
            <a:endParaRPr lang="en-US" sz="1400" dirty="0">
              <a:highlight>
                <a:srgbClr val="00FF00"/>
              </a:highlight>
              <a:latin typeface="Calibri Light" panose="020F0302020204030204" pitchFamily="34" charset="0"/>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When you are a member, you can find the name of your network on the front of your new member ID card.</a:t>
            </a:r>
          </a:p>
        </p:txBody>
      </p:sp>
      <p:cxnSp>
        <p:nvCxnSpPr>
          <p:cNvPr id="11" name="Straight Connector 10">
            <a:extLst>
              <a:ext uri="{FF2B5EF4-FFF2-40B4-BE49-F238E27FC236}">
                <a16:creationId xmlns:a16="http://schemas.microsoft.com/office/drawing/2014/main" id="{FB211C6D-BD6D-707A-C7BD-4A7705CEC668}"/>
              </a:ext>
            </a:extLst>
          </p:cNvPr>
          <p:cNvCxnSpPr>
            <a:cxnSpLocks/>
          </p:cNvCxnSpPr>
          <p:nvPr/>
        </p:nvCxnSpPr>
        <p:spPr>
          <a:xfrm>
            <a:off x="4704759" y="1198189"/>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5" name="Picture 4" descr="Qr code&#10;&#10;Description automatically generated">
            <a:extLst>
              <a:ext uri="{FF2B5EF4-FFF2-40B4-BE49-F238E27FC236}">
                <a16:creationId xmlns:a16="http://schemas.microsoft.com/office/drawing/2014/main" id="{6408EA36-0B13-4650-7D1E-581BA497B0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0927" y="2212709"/>
            <a:ext cx="1242847" cy="1242847"/>
          </a:xfrm>
          <a:prstGeom prst="rect">
            <a:avLst/>
          </a:prstGeom>
          <a:ln w="25400">
            <a:solidFill>
              <a:srgbClr val="0085CA"/>
            </a:solidFill>
          </a:ln>
        </p:spPr>
      </p:pic>
      <p:sp>
        <p:nvSpPr>
          <p:cNvPr id="6" name="TextBox 5">
            <a:extLst>
              <a:ext uri="{FF2B5EF4-FFF2-40B4-BE49-F238E27FC236}">
                <a16:creationId xmlns:a16="http://schemas.microsoft.com/office/drawing/2014/main" id="{93217F6F-9C63-197A-3619-7F229F41E4CA}"/>
              </a:ext>
            </a:extLst>
          </p:cNvPr>
          <p:cNvSpPr txBox="1">
            <a:spLocks noChangeArrowheads="1"/>
          </p:cNvSpPr>
          <p:nvPr/>
        </p:nvSpPr>
        <p:spPr bwMode="auto">
          <a:xfrm>
            <a:off x="354222" y="18225"/>
            <a:ext cx="39582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p>
        </p:txBody>
      </p:sp>
    </p:spTree>
    <p:extLst>
      <p:ext uri="{BB962C8B-B14F-4D97-AF65-F5344CB8AC3E}">
        <p14:creationId xmlns:p14="http://schemas.microsoft.com/office/powerpoint/2010/main" val="361720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4">
            <a:extLst>
              <a:ext uri="{FF2B5EF4-FFF2-40B4-BE49-F238E27FC236}">
                <a16:creationId xmlns:a16="http://schemas.microsoft.com/office/drawing/2014/main" id="{A4915877-4670-0F7F-A0B0-1AE2719732B2}"/>
              </a:ext>
            </a:extLst>
          </p:cNvPr>
          <p:cNvPicPr>
            <a:picLocks noChangeAspect="1"/>
          </p:cNvPicPr>
          <p:nvPr/>
        </p:nvPicPr>
        <p:blipFill>
          <a:blip r:embed="rId2"/>
          <a:srcRect t="4686" b="4686"/>
          <a:stretch/>
        </p:blipFill>
        <p:spPr bwMode="auto">
          <a:xfrm>
            <a:off x="5870448" y="0"/>
            <a:ext cx="3273552" cy="469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Find care</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57201" y="1116033"/>
            <a:ext cx="4657869" cy="2830335"/>
          </a:xfrm>
        </p:spPr>
        <p:txBody>
          <a:bodyPr/>
          <a:lstStyle/>
          <a:p>
            <a:pPr marL="0" indent="0">
              <a:spcBef>
                <a:spcPts val="800"/>
              </a:spcBef>
              <a:buNone/>
            </a:pPr>
            <a:r>
              <a:rPr lang="en-US" sz="1200" dirty="0">
                <a:latin typeface="Calibri Light" panose="020F0302020204030204" pitchFamily="34" charset="0"/>
                <a:cs typeface="Calibri Light" panose="020F0302020204030204" pitchFamily="34" charset="0"/>
              </a:rPr>
              <a:t>To check if your doctor is in the network before your plan effective date, visit </a:t>
            </a:r>
            <a:r>
              <a:rPr lang="en-US" sz="1200" dirty="0">
                <a:solidFill>
                  <a:srgbClr val="0085CA"/>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a:t>
            </a:r>
            <a:r>
              <a:rPr lang="en-US" sz="1200" dirty="0">
                <a:solidFill>
                  <a:srgbClr val="0085CA"/>
                </a:solidFill>
                <a:latin typeface="Calibri Light" panose="020F0302020204030204" pitchFamily="34" charset="0"/>
                <a:cs typeface="Calibri Light" panose="020F0302020204030204" pitchFamily="34" charset="0"/>
              </a:rPr>
              <a:t>:</a:t>
            </a:r>
          </a:p>
          <a:p>
            <a:pPr>
              <a:spcBef>
                <a:spcPts val="800"/>
              </a:spcBef>
              <a:buClr>
                <a:srgbClr val="0085CA"/>
              </a:buClr>
            </a:pPr>
            <a:r>
              <a:rPr lang="en-US" sz="1200" dirty="0">
                <a:latin typeface="Calibri Light" panose="020F0302020204030204" pitchFamily="34" charset="0"/>
                <a:cs typeface="Calibri Light" panose="020F0302020204030204" pitchFamily="34" charset="0"/>
              </a:rPr>
              <a:t>Select </a:t>
            </a:r>
            <a:r>
              <a:rPr lang="en-US" sz="1200" b="1" dirty="0">
                <a:latin typeface="+mj-lt"/>
                <a:cs typeface="Calibri Light" panose="020F0302020204030204" pitchFamily="34" charset="0"/>
              </a:rPr>
              <a:t>Find Care</a:t>
            </a:r>
            <a:r>
              <a:rPr lang="en-US" sz="1200" dirty="0">
                <a:latin typeface="Calibri Light" panose="020F0302020204030204" pitchFamily="34" charset="0"/>
                <a:cs typeface="Calibri Light" panose="020F0302020204030204" pitchFamily="34" charset="0"/>
              </a:rPr>
              <a:t>, then </a:t>
            </a:r>
            <a:r>
              <a:rPr lang="en-US" sz="1200" b="1" dirty="0">
                <a:latin typeface="+mj-lt"/>
                <a:cs typeface="Calibri Light" panose="020F0302020204030204" pitchFamily="34" charset="0"/>
              </a:rPr>
              <a:t>Find a Doctor </a:t>
            </a:r>
          </a:p>
          <a:p>
            <a:pPr>
              <a:spcBef>
                <a:spcPts val="800"/>
              </a:spcBef>
              <a:buClr>
                <a:srgbClr val="0085CA"/>
              </a:buClr>
            </a:pPr>
            <a:r>
              <a:rPr lang="en-US" sz="1200" dirty="0">
                <a:latin typeface="Calibri Light" panose="020F0302020204030204" pitchFamily="34" charset="0"/>
                <a:cs typeface="Calibri Light" panose="020F0302020204030204" pitchFamily="34" charset="0"/>
              </a:rPr>
              <a:t>Choose </a:t>
            </a:r>
            <a:r>
              <a:rPr lang="en-US" sz="1200" b="1" dirty="0">
                <a:latin typeface="+mj-lt"/>
                <a:cs typeface="Calibri Light" panose="020F0302020204030204" pitchFamily="34" charset="0"/>
              </a:rPr>
              <a:t>Employer-based plans</a:t>
            </a:r>
          </a:p>
          <a:p>
            <a:pPr>
              <a:spcBef>
                <a:spcPts val="800"/>
              </a:spcBef>
              <a:buClr>
                <a:srgbClr val="0085CA"/>
              </a:buClr>
            </a:pPr>
            <a:r>
              <a:rPr lang="en-US" sz="1200" dirty="0">
                <a:latin typeface="Calibri Light" panose="020F0302020204030204" pitchFamily="34" charset="0"/>
                <a:cs typeface="Calibri Light" panose="020F0302020204030204" pitchFamily="34" charset="0"/>
              </a:rPr>
              <a:t>Select </a:t>
            </a:r>
            <a:r>
              <a:rPr lang="en-US" sz="1200" b="1" dirty="0">
                <a:latin typeface="+mj-lt"/>
                <a:cs typeface="Calibri Light" panose="020F0302020204030204" pitchFamily="34" charset="0"/>
              </a:rPr>
              <a:t>Browse all doctors and specialists</a:t>
            </a:r>
          </a:p>
          <a:p>
            <a:pPr>
              <a:spcBef>
                <a:spcPts val="800"/>
              </a:spcBef>
              <a:buClr>
                <a:srgbClr val="0085CA"/>
              </a:buClr>
            </a:pPr>
            <a:r>
              <a:rPr lang="en-US" sz="1200" dirty="0">
                <a:latin typeface="Calibri Light" panose="020F0302020204030204" pitchFamily="34" charset="0"/>
                <a:cs typeface="Calibri Light" panose="020F0302020204030204" pitchFamily="34" charset="0"/>
              </a:rPr>
              <a:t>Choose </a:t>
            </a:r>
            <a:r>
              <a:rPr lang="en-US" sz="1200" dirty="0">
                <a:highlight>
                  <a:srgbClr val="00FF00"/>
                </a:highlight>
                <a:latin typeface="Calibri Light" panose="020F0302020204030204" pitchFamily="34" charset="0"/>
                <a:cs typeface="Calibri Light" panose="020F0302020204030204" pitchFamily="34" charset="0"/>
              </a:rPr>
              <a:t>&lt;Network Name&gt;</a:t>
            </a:r>
            <a:r>
              <a:rPr lang="en-US" sz="1200" dirty="0">
                <a:latin typeface="Calibri Light" panose="020F0302020204030204" pitchFamily="34" charset="0"/>
                <a:cs typeface="Calibri Light" panose="020F0302020204030204" pitchFamily="34" charset="0"/>
              </a:rPr>
              <a:t> network from the menu</a:t>
            </a:r>
          </a:p>
          <a:p>
            <a:pPr marL="0" lvl="1" indent="0">
              <a:spcBef>
                <a:spcPts val="800"/>
              </a:spcBef>
              <a:buSzPct val="75000"/>
              <a:buNone/>
            </a:pPr>
            <a:r>
              <a:rPr lang="en-US" sz="1200" dirty="0">
                <a:latin typeface="Calibri Light" panose="020F0302020204030204" pitchFamily="34" charset="0"/>
                <a:cs typeface="Calibri Light" panose="020F0302020204030204" pitchFamily="34" charset="0"/>
              </a:rPr>
              <a:t>Then search your provider's name or browse by category:</a:t>
            </a:r>
          </a:p>
          <a:p>
            <a:pPr marL="228600" lvl="1" indent="-228600">
              <a:spcBef>
                <a:spcPct val="20000"/>
              </a:spcBef>
              <a:buClr>
                <a:srgbClr val="0085CA"/>
              </a:buClr>
              <a:buSzPct val="75000"/>
              <a:buFont typeface="Arial"/>
              <a:buChar char="•"/>
              <a:defRPr/>
            </a:pPr>
            <a:r>
              <a:rPr lang="en-US" sz="1200" dirty="0">
                <a:latin typeface="Calibri Light" panose="020F0302020204030204" pitchFamily="34" charset="0"/>
                <a:ea typeface="Roboto Light" panose="02000000000000000000" pitchFamily="2" charset="0"/>
                <a:cs typeface="Calibri Light" panose="020F0302020204030204" pitchFamily="34" charset="0"/>
              </a:rPr>
              <a:t>Primary care</a:t>
            </a:r>
          </a:p>
          <a:p>
            <a:pPr marL="228600" lvl="1" indent="-228600">
              <a:spcBef>
                <a:spcPct val="20000"/>
              </a:spcBef>
              <a:buClr>
                <a:srgbClr val="0085CA"/>
              </a:buClr>
              <a:buSzPct val="75000"/>
              <a:buFont typeface="Arial"/>
              <a:buChar char="•"/>
              <a:defRPr/>
            </a:pPr>
            <a:r>
              <a:rPr lang="en-US" sz="1200" dirty="0">
                <a:latin typeface="Calibri Light" panose="020F0302020204030204" pitchFamily="34" charset="0"/>
                <a:ea typeface="Roboto Light" panose="02000000000000000000" pitchFamily="2" charset="0"/>
                <a:cs typeface="Calibri Light" panose="020F0302020204030204" pitchFamily="34" charset="0"/>
              </a:rPr>
              <a:t>Mental &amp; behavioral health</a:t>
            </a:r>
          </a:p>
          <a:p>
            <a:pPr marL="228600" lvl="1" indent="-228600">
              <a:spcBef>
                <a:spcPct val="20000"/>
              </a:spcBef>
              <a:buClr>
                <a:srgbClr val="0085CA"/>
              </a:buClr>
              <a:buSzPct val="75000"/>
              <a:buFont typeface="Arial"/>
              <a:buChar char="•"/>
              <a:defRPr/>
            </a:pPr>
            <a:r>
              <a:rPr lang="en-US" sz="1200" dirty="0">
                <a:latin typeface="Calibri Light" panose="020F0302020204030204" pitchFamily="34" charset="0"/>
                <a:ea typeface="Roboto Light" panose="02000000000000000000" pitchFamily="2" charset="0"/>
                <a:cs typeface="Calibri Light" panose="020F0302020204030204" pitchFamily="34" charset="0"/>
              </a:rPr>
              <a:t>Urgent care &amp; other facilities</a:t>
            </a:r>
          </a:p>
          <a:p>
            <a:pPr marL="228600" lvl="1" indent="-228600">
              <a:spcBef>
                <a:spcPct val="20000"/>
              </a:spcBef>
              <a:buClr>
                <a:srgbClr val="0085CA"/>
              </a:buClr>
              <a:buSzPct val="75000"/>
              <a:buFont typeface="Arial"/>
              <a:buChar char="•"/>
              <a:defRPr/>
            </a:pPr>
            <a:r>
              <a:rPr lang="en-US" sz="1200" dirty="0">
                <a:latin typeface="Calibri Light" panose="020F0302020204030204" pitchFamily="34" charset="0"/>
                <a:ea typeface="Roboto Light" panose="02000000000000000000" pitchFamily="2" charset="0"/>
                <a:cs typeface="Calibri Light" panose="020F0302020204030204" pitchFamily="34" charset="0"/>
              </a:rPr>
              <a:t>Medical specialties</a:t>
            </a:r>
          </a:p>
          <a:p>
            <a:pPr marL="228600" lvl="1" indent="-228600">
              <a:spcBef>
                <a:spcPct val="20000"/>
              </a:spcBef>
              <a:buClr>
                <a:srgbClr val="0085CA"/>
              </a:buClr>
              <a:buSzPct val="75000"/>
              <a:buFont typeface="Arial"/>
              <a:buChar char="•"/>
              <a:defRPr/>
            </a:pPr>
            <a:r>
              <a:rPr lang="en-US" sz="1200" dirty="0">
                <a:latin typeface="Calibri Light" panose="020F0302020204030204" pitchFamily="34" charset="0"/>
                <a:ea typeface="Roboto Light" panose="02000000000000000000" pitchFamily="2" charset="0"/>
                <a:cs typeface="Calibri Light" panose="020F0302020204030204" pitchFamily="34" charset="0"/>
              </a:rPr>
              <a:t>Other service</a:t>
            </a:r>
          </a:p>
          <a:p>
            <a:pPr marL="0" indent="0">
              <a:spcBef>
                <a:spcPts val="600"/>
              </a:spcBef>
              <a:buNone/>
            </a:pPr>
            <a:endParaRPr lang="en-US" sz="1200" dirty="0">
              <a:latin typeface="Calibri Light" panose="020F0302020204030204" pitchFamily="34" charset="0"/>
              <a:cs typeface="Calibri Light" panose="020F0302020204030204" pitchFamily="34" charset="0"/>
            </a:endParaRPr>
          </a:p>
          <a:p>
            <a:pPr marL="0" indent="0">
              <a:spcBef>
                <a:spcPts val="600"/>
              </a:spcBef>
              <a:buNone/>
            </a:pPr>
            <a:endParaRPr lang="en-US" sz="1200" dirty="0">
              <a:latin typeface="Calibri Light" panose="020F0302020204030204" pitchFamily="34" charset="0"/>
              <a:cs typeface="Calibri Light" panose="020F0302020204030204" pitchFamily="34" charset="0"/>
            </a:endParaRPr>
          </a:p>
          <a:p>
            <a:pPr marL="0" indent="0">
              <a:buNone/>
            </a:pPr>
            <a:endParaRPr lang="en-US" sz="1200" dirty="0">
              <a:latin typeface="Calibri Light" panose="020F0302020204030204" pitchFamily="34" charset="0"/>
              <a:cs typeface="Calibri Light" panose="020F0302020204030204" pitchFamily="34" charset="0"/>
            </a:endParaRPr>
          </a:p>
          <a:p>
            <a:pPr marL="0" indent="0">
              <a:buNone/>
            </a:pPr>
            <a:endParaRPr lang="en-US" sz="1200" dirty="0">
              <a:latin typeface="Calibri Light" panose="020F0302020204030204" pitchFamily="34" charset="0"/>
              <a:cs typeface="Calibri Light" panose="020F0302020204030204" pitchFamily="34" charset="0"/>
            </a:endParaRPr>
          </a:p>
          <a:p>
            <a:pPr marL="0" indent="0">
              <a:buNone/>
            </a:pPr>
            <a:endParaRPr lang="en-US" sz="1200" dirty="0">
              <a:latin typeface="Calibri Light" panose="020F0302020204030204" pitchFamily="34" charset="0"/>
              <a:cs typeface="Calibri Light" panose="020F0302020204030204" pitchFamily="34" charset="0"/>
            </a:endParaRPr>
          </a:p>
          <a:p>
            <a:pPr marL="0" indent="0">
              <a:buNone/>
            </a:pPr>
            <a:endParaRPr lang="en-US" sz="1200"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71963"/>
            <a:ext cx="8229600" cy="292100"/>
          </a:xfrm>
        </p:spPr>
        <p:txBody>
          <a:bodyPr>
            <a:noAutofit/>
          </a:bodyPr>
          <a:lstStyle/>
          <a:p>
            <a:r>
              <a:rPr lang="en-US" dirty="0">
                <a:latin typeface="+mj-lt"/>
              </a:rPr>
              <a:t>We make it easy to find in-network providers and hospitals</a:t>
            </a: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57200" y="429303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en-US" altLang="en-US" sz="1600" b="1" dirty="0">
                <a:solidFill>
                  <a:srgbClr val="0085CA"/>
                </a:solidFill>
                <a:latin typeface="+mn-lt"/>
                <a:ea typeface="Roboto"/>
                <a:cs typeface="Calibri" panose="020F0502020204030204" pitchFamily="34" charset="0"/>
              </a:rPr>
              <a:t>You save money by seeing providers in your plan network.</a:t>
            </a:r>
          </a:p>
        </p:txBody>
      </p:sp>
      <p:sp>
        <p:nvSpPr>
          <p:cNvPr id="5" name="TextBox 5">
            <a:extLst>
              <a:ext uri="{FF2B5EF4-FFF2-40B4-BE49-F238E27FC236}">
                <a16:creationId xmlns:a16="http://schemas.microsoft.com/office/drawing/2014/main" id="{9C8458CB-7AB7-F7DF-72DD-0154933B3825}"/>
              </a:ext>
            </a:extLst>
          </p:cNvPr>
          <p:cNvSpPr txBox="1">
            <a:spLocks noChangeArrowheads="1"/>
          </p:cNvSpPr>
          <p:nvPr/>
        </p:nvSpPr>
        <p:spPr bwMode="auto">
          <a:xfrm>
            <a:off x="354222" y="18225"/>
            <a:ext cx="39582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p>
        </p:txBody>
      </p:sp>
    </p:spTree>
    <p:extLst>
      <p:ext uri="{BB962C8B-B14F-4D97-AF65-F5344CB8AC3E}">
        <p14:creationId xmlns:p14="http://schemas.microsoft.com/office/powerpoint/2010/main" val="137390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Premera benefits</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821141"/>
            <a:ext cx="849471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Starting </a:t>
            </a:r>
            <a:r>
              <a:rPr kumimoji="0" lang="en-US" altLang="en-US" sz="1600" b="0" i="0" u="none" strike="noStrike" kern="1200" cap="none" spc="0" normalizeH="0" baseline="0" noProof="0" dirty="0">
                <a:ln>
                  <a:noFill/>
                </a:ln>
                <a:solidFill>
                  <a:prstClr val="black"/>
                </a:solidFill>
                <a:effectLst/>
                <a:highlight>
                  <a:srgbClr val="00FF00"/>
                </a:highlight>
                <a:uLnTx/>
                <a:uFillTx/>
                <a:latin typeface="Calibri Light" panose="020F0302020204030204" pitchFamily="34" charset="0"/>
                <a:ea typeface="Roboto Light" panose="02000000000000000000" pitchFamily="2" charset="0"/>
                <a:cs typeface="Calibri Light" panose="020F0302020204030204" pitchFamily="34" charset="0"/>
              </a:rPr>
              <a:t>&lt;Effective Date&gt;</a:t>
            </a: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Premera will administer these benefits for </a:t>
            </a:r>
            <a:r>
              <a:rPr kumimoji="0" lang="en-US" altLang="en-US" sz="1600" b="0" i="0" u="none" strike="noStrike" kern="1200" cap="none" spc="0" normalizeH="0" baseline="0" noProof="0" dirty="0">
                <a:ln>
                  <a:noFill/>
                </a:ln>
                <a:solidFill>
                  <a:prstClr val="black"/>
                </a:solidFill>
                <a:effectLst/>
                <a:highlight>
                  <a:srgbClr val="00FF00"/>
                </a:highlight>
                <a:uLnTx/>
                <a:uFillTx/>
                <a:latin typeface="Calibri Light" panose="020F0302020204030204" pitchFamily="34" charset="0"/>
                <a:ea typeface="Roboto Light" panose="02000000000000000000" pitchFamily="2" charset="0"/>
                <a:cs typeface="Calibri Light" panose="020F0302020204030204" pitchFamily="34" charset="0"/>
              </a:rPr>
              <a:t>&lt;Company Name&gt;</a:t>
            </a: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a:r>
            <a:endParaRPr kumimoji="0" lang="en-US" altLang="en-US" sz="1600" b="0"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endParaRP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rPr>
              <a:t>Medical plans</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1</a:t>
            </a:r>
          </a:p>
          <a:p>
            <a:pPr fontAlgn="base">
              <a:spcBef>
                <a:spcPct val="0"/>
              </a:spcBef>
              <a:spcAft>
                <a:spcPts val="1200"/>
              </a:spcAft>
              <a:defRPr/>
            </a:pPr>
            <a:r>
              <a:rPr kumimoji="0" lang="en-US" alt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Plan 2</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3</a:t>
            </a:r>
            <a:endParaRPr kumimoji="0" lang="en-US" altLang="en-US" sz="1400" b="0"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endParaRPr>
          </a:p>
          <a:p>
            <a:pPr marL="0" indent="0" fontAlgn="base">
              <a:spcBef>
                <a:spcPct val="0"/>
              </a:spcBef>
              <a:spcAft>
                <a:spcPts val="1200"/>
              </a:spcAft>
              <a:buNone/>
              <a:defRPr/>
            </a:pPr>
            <a:r>
              <a:rPr lang="en-US" altLang="en-US" sz="1600" b="1" dirty="0">
                <a:solidFill>
                  <a:prstClr val="black"/>
                </a:solidFill>
                <a:highlight>
                  <a:srgbClr val="FFFF00"/>
                </a:highlight>
                <a:latin typeface="Calibri"/>
                <a:ea typeface="Roboto Light" panose="02000000000000000000" pitchFamily="2" charset="0"/>
                <a:cs typeface="Calibri Light" panose="020F0302020204030204" pitchFamily="34" charset="0"/>
              </a:rPr>
              <a:t>Dental plans</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1</a:t>
            </a:r>
          </a:p>
          <a:p>
            <a:pPr fontAlgn="base">
              <a:spcBef>
                <a:spcPct val="0"/>
              </a:spcBef>
              <a:spcAft>
                <a:spcPts val="1200"/>
              </a:spcAft>
              <a:defRPr/>
            </a:pPr>
            <a:r>
              <a:rPr kumimoji="0" lang="en-US" alt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Plan 2</a:t>
            </a:r>
            <a:endParaRPr kumimoji="0" lang="en-US" altLang="en-US" sz="1400" b="0"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endParaRPr>
          </a:p>
          <a:p>
            <a:pPr marL="0" marR="0" lvl="0" indent="0" fontAlgn="base">
              <a:lnSpc>
                <a:spcPct val="100000"/>
              </a:lnSpc>
              <a:spcBef>
                <a:spcPct val="0"/>
              </a:spcBef>
              <a:spcAft>
                <a:spcPts val="1200"/>
              </a:spcAft>
              <a:buClrTx/>
              <a:buNone/>
              <a:tabLst/>
              <a:defRPr/>
            </a:pPr>
            <a:r>
              <a:rPr lang="en-US" altLang="en-US" sz="1600" b="1" dirty="0">
                <a:solidFill>
                  <a:prstClr val="black"/>
                </a:solidFill>
                <a:highlight>
                  <a:srgbClr val="FFFF00"/>
                </a:highlight>
                <a:latin typeface="Calibri"/>
                <a:ea typeface="Roboto Light" panose="02000000000000000000" pitchFamily="2" charset="0"/>
                <a:cs typeface="Calibri Light" panose="020F0302020204030204" pitchFamily="34" charset="0"/>
              </a:rPr>
              <a:t>Pharmacy</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Formulary</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161441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Plan </a:t>
            </a:r>
            <a:r>
              <a:rPr lang="en-US" dirty="0">
                <a:highlight>
                  <a:srgbClr val="00FF00"/>
                </a:highlight>
                <a:latin typeface="Times New Roman" panose="02020603050405020304" pitchFamily="18" charset="0"/>
                <a:cs typeface="Times New Roman" panose="02020603050405020304" pitchFamily="18" charset="0"/>
              </a:rPr>
              <a:t>&lt;Name&gt;</a:t>
            </a:r>
            <a:r>
              <a:rPr lang="en-US" dirty="0">
                <a:latin typeface="Times New Roman" panose="02020603050405020304" pitchFamily="18" charset="0"/>
                <a:cs typeface="Times New Roman" panose="02020603050405020304" pitchFamily="18" charset="0"/>
              </a:rPr>
              <a:t> and Plan </a:t>
            </a:r>
            <a:r>
              <a:rPr lang="en-US" dirty="0">
                <a:highlight>
                  <a:srgbClr val="00FF00"/>
                </a:highlight>
                <a:latin typeface="Times New Roman" panose="02020603050405020304" pitchFamily="18" charset="0"/>
                <a:cs typeface="Times New Roman" panose="02020603050405020304" pitchFamily="18" charset="0"/>
              </a:rPr>
              <a:t>&lt;Name&gt;</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1167471"/>
            <a:ext cx="389479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Plan </a:t>
            </a:r>
            <a:r>
              <a:rPr lang="en-US" sz="1800" b="1" dirty="0">
                <a:highlight>
                  <a:srgbClr val="00FF00"/>
                </a:highlight>
                <a:ea typeface="Roboto Medium" panose="02000000000000000000" pitchFamily="2" charset="0"/>
                <a:cs typeface="Calibri" panose="020F0502020204030204" pitchFamily="34" charset="0"/>
              </a:rPr>
              <a:t>&lt;Name&gt;</a:t>
            </a: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Network:</a:t>
            </a:r>
            <a:r>
              <a:rPr lang="en-US" sz="1800" b="1" dirty="0">
                <a:ea typeface="Roboto Medium" panose="02000000000000000000" pitchFamily="2" charset="0"/>
                <a:cs typeface="Calibri" panose="020F0502020204030204" pitchFamily="34" charset="0"/>
              </a:rPr>
              <a:t> </a:t>
            </a:r>
            <a:r>
              <a:rPr lang="en-US" sz="1800" dirty="0">
                <a:highlight>
                  <a:srgbClr val="00FF00"/>
                </a:highlight>
                <a:latin typeface="+mn-lt"/>
                <a:ea typeface="Roboto Light" panose="02000000000000000000" pitchFamily="2" charset="0"/>
                <a:cs typeface="Calibri Light" panose="020F0302020204030204" pitchFamily="34" charset="0"/>
              </a:rPr>
              <a:t>&lt;Name&gt;</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latin typeface="+mn-lt"/>
                <a:ea typeface="Roboto Medium" panose="02000000000000000000" pitchFamily="2" charset="0"/>
                <a:cs typeface="Roboto Medium" panose="02000000000000000000" pitchFamily="2" charset="0"/>
              </a:rPr>
              <a:t>Network alert: </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Only virtual care and emergency care are available out of state</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Features:</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No referrals for specialty care</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Same-day appointments</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Box 4">
            <a:extLst>
              <a:ext uri="{FF2B5EF4-FFF2-40B4-BE49-F238E27FC236}">
                <a16:creationId xmlns:a16="http://schemas.microsoft.com/office/drawing/2014/main" id="{33666225-A185-90FF-EE4D-D67A2F32FDCF}"/>
              </a:ext>
            </a:extLst>
          </p:cNvPr>
          <p:cNvSpPr txBox="1">
            <a:spLocks noChangeArrowheads="1"/>
          </p:cNvSpPr>
          <p:nvPr/>
        </p:nvSpPr>
        <p:spPr bwMode="auto">
          <a:xfrm>
            <a:off x="4936386" y="1167470"/>
            <a:ext cx="389479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panose="020B0604020202020204" pitchFamily="34" charset="0"/>
              <a:buChar char="•"/>
              <a:defRPr sz="3200" kern="1200">
                <a:solidFill>
                  <a:schemeClr val="tx1"/>
                </a:solidFill>
                <a:latin typeface="Calibri" panose="020F0502020204030204" pitchFamily="34" charset="0"/>
                <a:ea typeface="+mn-ea"/>
                <a:cs typeface="Roboto Light"/>
              </a:defRPr>
            </a:lvl1pPr>
            <a:lvl2pPr marL="742950" indent="-285750" algn="l" defTabSz="457200" rtl="0" eaLnBrk="1" latinLnBrk="0" hangingPunct="1">
              <a:spcBef>
                <a:spcPct val="20000"/>
              </a:spcBef>
              <a:buClr>
                <a:schemeClr val="tx2"/>
              </a:buClr>
              <a:buSzPct val="60000"/>
              <a:buFont typeface="Arial" panose="020B0604020202020204" pitchFamily="34" charset="0"/>
              <a:buChar char="–"/>
              <a:defRPr sz="2800" kern="1200">
                <a:solidFill>
                  <a:schemeClr val="tx1"/>
                </a:solidFill>
                <a:latin typeface="Calibri" panose="020F0502020204030204" pitchFamily="34" charset="0"/>
                <a:ea typeface="+mn-ea"/>
                <a:cs typeface="Roboto Light"/>
              </a:defRPr>
            </a:lvl2pPr>
            <a:lvl3pPr marL="1143000" indent="-228600" algn="l" defTabSz="457200" rtl="0" eaLnBrk="1" latinLnBrk="0" hangingPunct="1">
              <a:spcBef>
                <a:spcPct val="20000"/>
              </a:spcBef>
              <a:buClr>
                <a:schemeClr val="tx2"/>
              </a:buClr>
              <a:buSzPct val="75000"/>
              <a:buFont typeface="Arial" panose="020B0604020202020204" pitchFamily="34" charset="0"/>
              <a:buChar char="•"/>
              <a:defRPr sz="2400" kern="1200">
                <a:solidFill>
                  <a:schemeClr val="tx1"/>
                </a:solidFill>
                <a:latin typeface="Calibri" panose="020F0502020204030204" pitchFamily="34" charset="0"/>
                <a:ea typeface="+mn-ea"/>
                <a:cs typeface="Roboto Light"/>
              </a:defRPr>
            </a:lvl3pPr>
            <a:lvl4pPr marL="1600200" indent="-228600" algn="l" defTabSz="457200" rtl="0" eaLnBrk="1" latinLnBrk="0" hangingPunct="1">
              <a:spcBef>
                <a:spcPct val="20000"/>
              </a:spcBef>
              <a:buClr>
                <a:schemeClr val="accent6"/>
              </a:buClr>
              <a:buSzPct val="60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4pPr>
            <a:lvl5pPr marL="2057400" indent="-228600" algn="l" defTabSz="457200" rtl="0" eaLnBrk="1" latinLnBrk="0" hangingPunct="1">
              <a:spcBef>
                <a:spcPct val="20000"/>
              </a:spcBef>
              <a:buClr>
                <a:schemeClr val="accent6"/>
              </a:buClr>
              <a:buSzPct val="75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Plan </a:t>
            </a:r>
            <a:r>
              <a:rPr lang="en-US" sz="1800" b="1" dirty="0">
                <a:highlight>
                  <a:srgbClr val="00FF00"/>
                </a:highlight>
                <a:ea typeface="Roboto Medium" panose="02000000000000000000" pitchFamily="2" charset="0"/>
                <a:cs typeface="Calibri" panose="020F0502020204030204" pitchFamily="34" charset="0"/>
              </a:rPr>
              <a:t>&lt;Name&gt;</a:t>
            </a: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Network:</a:t>
            </a:r>
            <a:r>
              <a:rPr lang="en-US" sz="1800" b="1" dirty="0">
                <a:ea typeface="Roboto Medium" panose="02000000000000000000" pitchFamily="2" charset="0"/>
                <a:cs typeface="Calibri" panose="020F0502020204030204" pitchFamily="34" charset="0"/>
              </a:rPr>
              <a:t> </a:t>
            </a:r>
            <a:r>
              <a:rPr lang="en-US" sz="1800" dirty="0">
                <a:highlight>
                  <a:srgbClr val="00FF00"/>
                </a:highlight>
                <a:latin typeface="+mn-lt"/>
                <a:ea typeface="Roboto Light" panose="02000000000000000000" pitchFamily="2" charset="0"/>
                <a:cs typeface="Calibri Light" panose="020F0302020204030204" pitchFamily="34" charset="0"/>
              </a:rPr>
              <a:t>&lt;Name&gt;</a:t>
            </a:r>
          </a:p>
          <a:p>
            <a:pPr marL="0" indent="0">
              <a:spcBef>
                <a:spcPts val="0"/>
              </a:spcBef>
              <a:spcAft>
                <a:spcPts val="600"/>
              </a:spcAft>
              <a:buNone/>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latin typeface="+mn-lt"/>
                <a:ea typeface="Roboto Medium" panose="02000000000000000000" pitchFamily="2" charset="0"/>
                <a:cs typeface="Roboto Medium" panose="02000000000000000000" pitchFamily="2" charset="0"/>
              </a:rPr>
              <a:t>Network alert: </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Only virtual care and emergency care are available out of state</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Features:</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No referrals for specialty care</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Same-day appointments</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cxnSp>
        <p:nvCxnSpPr>
          <p:cNvPr id="6" name="Straight Connector 5">
            <a:extLst>
              <a:ext uri="{FF2B5EF4-FFF2-40B4-BE49-F238E27FC236}">
                <a16:creationId xmlns:a16="http://schemas.microsoft.com/office/drawing/2014/main" id="{692D30D1-85D8-94FA-31F0-208AE1B6A171}"/>
              </a:ext>
            </a:extLst>
          </p:cNvPr>
          <p:cNvCxnSpPr>
            <a:cxnSpLocks/>
          </p:cNvCxnSpPr>
          <p:nvPr/>
        </p:nvCxnSpPr>
        <p:spPr>
          <a:xfrm>
            <a:off x="4379495" y="1052688"/>
            <a:ext cx="0" cy="3484936"/>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59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Plan comparison</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graphicFrame>
        <p:nvGraphicFramePr>
          <p:cNvPr id="15" name="Table 3">
            <a:extLst>
              <a:ext uri="{FF2B5EF4-FFF2-40B4-BE49-F238E27FC236}">
                <a16:creationId xmlns:a16="http://schemas.microsoft.com/office/drawing/2014/main" id="{FA652F5F-B206-2049-1C54-E826E5F5B35F}"/>
              </a:ext>
            </a:extLst>
          </p:cNvPr>
          <p:cNvGraphicFramePr>
            <a:graphicFrameLocks noGrp="1"/>
          </p:cNvGraphicFramePr>
          <p:nvPr>
            <p:extLst>
              <p:ext uri="{D42A27DB-BD31-4B8C-83A1-F6EECF244321}">
                <p14:modId xmlns:p14="http://schemas.microsoft.com/office/powerpoint/2010/main" val="3983954373"/>
              </p:ext>
            </p:extLst>
          </p:nvPr>
        </p:nvGraphicFramePr>
        <p:xfrm>
          <a:off x="456247" y="405782"/>
          <a:ext cx="8128961" cy="2931316"/>
        </p:xfrm>
        <a:graphic>
          <a:graphicData uri="http://schemas.openxmlformats.org/drawingml/2006/table">
            <a:tbl>
              <a:tblPr firstRow="1" bandRow="1">
                <a:tableStyleId>{5C22544A-7EE6-4342-B048-85BDC9FD1C3A}</a:tableStyleId>
              </a:tblPr>
              <a:tblGrid>
                <a:gridCol w="2613120">
                  <a:extLst>
                    <a:ext uri="{9D8B030D-6E8A-4147-A177-3AD203B41FA5}">
                      <a16:colId xmlns:a16="http://schemas.microsoft.com/office/drawing/2014/main" val="20000"/>
                    </a:ext>
                  </a:extLst>
                </a:gridCol>
                <a:gridCol w="1859191">
                  <a:extLst>
                    <a:ext uri="{9D8B030D-6E8A-4147-A177-3AD203B41FA5}">
                      <a16:colId xmlns:a16="http://schemas.microsoft.com/office/drawing/2014/main" val="20001"/>
                    </a:ext>
                  </a:extLst>
                </a:gridCol>
                <a:gridCol w="1856301">
                  <a:extLst>
                    <a:ext uri="{9D8B030D-6E8A-4147-A177-3AD203B41FA5}">
                      <a16:colId xmlns:a16="http://schemas.microsoft.com/office/drawing/2014/main" val="20002"/>
                    </a:ext>
                  </a:extLst>
                </a:gridCol>
                <a:gridCol w="1800349">
                  <a:extLst>
                    <a:ext uri="{9D8B030D-6E8A-4147-A177-3AD203B41FA5}">
                      <a16:colId xmlns:a16="http://schemas.microsoft.com/office/drawing/2014/main" val="20003"/>
                    </a:ext>
                  </a:extLst>
                </a:gridCol>
              </a:tblGrid>
              <a:tr h="341539">
                <a:tc>
                  <a:txBody>
                    <a:bodyPr/>
                    <a:lstStyle/>
                    <a:p>
                      <a:endParaRPr lang="en-US" sz="1200" dirty="0">
                        <a:latin typeface="+mn-lt"/>
                        <a:ea typeface="Roboto Medium" panose="02000000000000000000" pitchFamily="2" charset="0"/>
                        <a:cs typeface="Roboto Medium" panose="02000000000000000000" pitchFamily="2" charset="0"/>
                      </a:endParaRPr>
                    </a:p>
                  </a:txBody>
                  <a:tcPr marL="91459" marR="91459" marT="41421" marB="41421" anchor="ctr">
                    <a:lnR w="12700" cap="flat" cmpd="sng" algn="ctr">
                      <a:solidFill>
                        <a:schemeClr val="bg1">
                          <a:lumMod val="75000"/>
                        </a:schemeClr>
                      </a:solidFill>
                      <a:prstDash val="solid"/>
                      <a:round/>
                      <a:headEnd type="none" w="med" len="med"/>
                      <a:tailEnd type="none" w="med" len="med"/>
                    </a:lnR>
                    <a:no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 HMO</a:t>
                      </a:r>
                    </a:p>
                    <a:p>
                      <a:pPr algn="ctr"/>
                      <a:r>
                        <a:rPr lang="en-US" sz="1200" dirty="0">
                          <a:highlight>
                            <a:srgbClr val="00FF00"/>
                          </a:highlight>
                          <a:latin typeface="+mn-lt"/>
                          <a:ea typeface="Roboto Medium" panose="02000000000000000000" pitchFamily="2" charset="0"/>
                          <a:cs typeface="Roboto Medium" panose="02000000000000000000" pitchFamily="2" charset="0"/>
                        </a:rPr>
                        <a:t>HMO</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a:t>
                      </a:r>
                    </a:p>
                    <a:p>
                      <a:pPr algn="ctr"/>
                      <a:r>
                        <a:rPr lang="en-US" sz="1200" dirty="0">
                          <a:highlight>
                            <a:srgbClr val="00FF00"/>
                          </a:highlight>
                          <a:latin typeface="+mn-lt"/>
                          <a:ea typeface="Roboto Medium" panose="02000000000000000000" pitchFamily="2" charset="0"/>
                          <a:cs typeface="Roboto Medium" panose="02000000000000000000" pitchFamily="2" charset="0"/>
                        </a:rPr>
                        <a:t>Standard PPO</a:t>
                      </a:r>
                    </a:p>
                  </a:txBody>
                  <a:tcPr marL="91459" marR="91459" marT="41421" marB="414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a:t>
                      </a:r>
                    </a:p>
                    <a:p>
                      <a:pPr algn="ctr"/>
                      <a:r>
                        <a:rPr lang="en-US" sz="1200" dirty="0">
                          <a:highlight>
                            <a:srgbClr val="00FF00"/>
                          </a:highlight>
                          <a:latin typeface="+mn-lt"/>
                          <a:ea typeface="Roboto Medium" panose="02000000000000000000" pitchFamily="2" charset="0"/>
                          <a:cs typeface="Roboto Medium" panose="02000000000000000000" pitchFamily="2" charset="0"/>
                        </a:rPr>
                        <a:t>HDHP PPO</a:t>
                      </a:r>
                    </a:p>
                  </a:txBody>
                  <a:tcPr marL="91459" marR="91459" marT="41421" marB="41421" anchor="ctr">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4153">
                <a:tc>
                  <a:txBody>
                    <a:bodyPr/>
                    <a:lstStyle/>
                    <a:p>
                      <a:r>
                        <a:rPr lang="en-US" sz="1200" b="1">
                          <a:latin typeface="+mn-lt"/>
                          <a:ea typeface="Roboto Medium" panose="02000000000000000000" pitchFamily="2" charset="0"/>
                          <a:cs typeface="Roboto Medium" panose="02000000000000000000" pitchFamily="2" charset="0"/>
                        </a:rPr>
                        <a:t>Network</a:t>
                      </a:r>
                    </a:p>
                  </a:txBody>
                  <a:tcPr marL="0" marR="91459" marT="41421" marB="41421" anchor="ctr">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6032">
                <a:tc>
                  <a:txBody>
                    <a:bodyPr/>
                    <a:lstStyle/>
                    <a:p>
                      <a:r>
                        <a:rPr lang="en-US" sz="1200" b="1">
                          <a:latin typeface="+mn-lt"/>
                          <a:ea typeface="Roboto Medium" panose="02000000000000000000" pitchFamily="2" charset="0"/>
                          <a:cs typeface="Roboto Medium" panose="02000000000000000000" pitchFamily="2" charset="0"/>
                        </a:rPr>
                        <a:t>Premium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35102">
                <a:tc>
                  <a:txBody>
                    <a:bodyPr/>
                    <a:lstStyle/>
                    <a:p>
                      <a:r>
                        <a:rPr lang="en-US" sz="1200" b="1">
                          <a:latin typeface="+mn-lt"/>
                          <a:ea typeface="Roboto Medium" panose="02000000000000000000" pitchFamily="2" charset="0"/>
                          <a:cs typeface="Roboto Medium" panose="02000000000000000000" pitchFamily="2" charset="0"/>
                        </a:rPr>
                        <a:t>Deductible</a:t>
                      </a:r>
                    </a:p>
                    <a:p>
                      <a:r>
                        <a:rPr lang="en-US" sz="1200" b="0" i="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5422">
                <a:tc>
                  <a:txBody>
                    <a:bodyPr/>
                    <a:lstStyle/>
                    <a:p>
                      <a:r>
                        <a:rPr lang="en-US" sz="1200" b="1" dirty="0">
                          <a:highlight>
                            <a:srgbClr val="FFFF00"/>
                          </a:highlight>
                          <a:latin typeface="+mn-lt"/>
                          <a:ea typeface="Roboto Medium" panose="02000000000000000000" pitchFamily="2" charset="0"/>
                          <a:cs typeface="Roboto Medium" panose="02000000000000000000" pitchFamily="2" charset="0"/>
                        </a:rPr>
                        <a:t>Pharmacy deductible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highlight>
                            <a:srgbClr val="FFFF00"/>
                          </a:highlight>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7511948"/>
                  </a:ext>
                </a:extLst>
              </a:tr>
              <a:tr h="300741">
                <a:tc>
                  <a:txBody>
                    <a:bodyPr/>
                    <a:lstStyle/>
                    <a:p>
                      <a:r>
                        <a:rPr lang="en-US" sz="1200" b="1" dirty="0">
                          <a:latin typeface="+mn-lt"/>
                          <a:ea typeface="Roboto Medium" panose="02000000000000000000" pitchFamily="2" charset="0"/>
                          <a:cs typeface="Roboto Medium" panose="02000000000000000000" pitchFamily="2" charset="0"/>
                        </a:rPr>
                        <a:t>Out-of-pocket maximum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dirty="0">
                        <a:solidFill>
                          <a:schemeClr val="tx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44153">
                <a:tc>
                  <a:txBody>
                    <a:bodyPr/>
                    <a:lstStyle/>
                    <a:p>
                      <a:r>
                        <a:rPr lang="en-US" sz="1200" b="1" dirty="0">
                          <a:latin typeface="+mn-lt"/>
                          <a:ea typeface="Roboto Medium" panose="02000000000000000000" pitchFamily="2" charset="0"/>
                          <a:cs typeface="Roboto Medium" panose="02000000000000000000" pitchFamily="2" charset="0"/>
                        </a:rPr>
                        <a:t>Coinsurance</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a:solidFill>
                          <a:schemeClr val="tx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8" name="Table 17">
            <a:extLst>
              <a:ext uri="{FF2B5EF4-FFF2-40B4-BE49-F238E27FC236}">
                <a16:creationId xmlns:a16="http://schemas.microsoft.com/office/drawing/2014/main" id="{1CCD1CD8-4388-E18F-9090-B1B75D466887}"/>
              </a:ext>
            </a:extLst>
          </p:cNvPr>
          <p:cNvGraphicFramePr>
            <a:graphicFrameLocks noGrp="1"/>
          </p:cNvGraphicFramePr>
          <p:nvPr>
            <p:extLst>
              <p:ext uri="{D42A27DB-BD31-4B8C-83A1-F6EECF244321}">
                <p14:modId xmlns:p14="http://schemas.microsoft.com/office/powerpoint/2010/main" val="604554283"/>
              </p:ext>
            </p:extLst>
          </p:nvPr>
        </p:nvGraphicFramePr>
        <p:xfrm>
          <a:off x="456246" y="3299615"/>
          <a:ext cx="8128961" cy="1270882"/>
        </p:xfrm>
        <a:graphic>
          <a:graphicData uri="http://schemas.openxmlformats.org/drawingml/2006/table">
            <a:tbl>
              <a:tblPr firstRow="1" bandRow="1"/>
              <a:tblGrid>
                <a:gridCol w="2616009">
                  <a:extLst>
                    <a:ext uri="{9D8B030D-6E8A-4147-A177-3AD203B41FA5}">
                      <a16:colId xmlns:a16="http://schemas.microsoft.com/office/drawing/2014/main" val="20000"/>
                    </a:ext>
                  </a:extLst>
                </a:gridCol>
                <a:gridCol w="969402">
                  <a:extLst>
                    <a:ext uri="{9D8B030D-6E8A-4147-A177-3AD203B41FA5}">
                      <a16:colId xmlns:a16="http://schemas.microsoft.com/office/drawing/2014/main" val="20001"/>
                    </a:ext>
                  </a:extLst>
                </a:gridCol>
                <a:gridCol w="893774">
                  <a:extLst>
                    <a:ext uri="{9D8B030D-6E8A-4147-A177-3AD203B41FA5}">
                      <a16:colId xmlns:a16="http://schemas.microsoft.com/office/drawing/2014/main" val="20002"/>
                    </a:ext>
                  </a:extLst>
                </a:gridCol>
                <a:gridCol w="948776">
                  <a:extLst>
                    <a:ext uri="{9D8B030D-6E8A-4147-A177-3AD203B41FA5}">
                      <a16:colId xmlns:a16="http://schemas.microsoft.com/office/drawing/2014/main" val="20003"/>
                    </a:ext>
                  </a:extLst>
                </a:gridCol>
                <a:gridCol w="900650">
                  <a:extLst>
                    <a:ext uri="{9D8B030D-6E8A-4147-A177-3AD203B41FA5}">
                      <a16:colId xmlns:a16="http://schemas.microsoft.com/office/drawing/2014/main" val="20004"/>
                    </a:ext>
                  </a:extLst>
                </a:gridCol>
                <a:gridCol w="900649">
                  <a:extLst>
                    <a:ext uri="{9D8B030D-6E8A-4147-A177-3AD203B41FA5}">
                      <a16:colId xmlns:a16="http://schemas.microsoft.com/office/drawing/2014/main" val="20005"/>
                    </a:ext>
                  </a:extLst>
                </a:gridCol>
                <a:gridCol w="899701">
                  <a:extLst>
                    <a:ext uri="{9D8B030D-6E8A-4147-A177-3AD203B41FA5}">
                      <a16:colId xmlns:a16="http://schemas.microsoft.com/office/drawing/2014/main" val="20006"/>
                    </a:ext>
                  </a:extLst>
                </a:gridCol>
              </a:tblGrid>
              <a:tr h="43589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indent="0"/>
                      <a:r>
                        <a:rPr lang="en-US" sz="1200" b="1" i="0" dirty="0">
                          <a:latin typeface="Calibri" panose="020F0502020204030204" pitchFamily="34" charset="0"/>
                          <a:ea typeface="Roboto Medium" panose="02000000000000000000" pitchFamily="2" charset="0"/>
                          <a:cs typeface="Calibri" panose="020F0502020204030204" pitchFamily="34" charset="0"/>
                        </a:rPr>
                        <a:t>Pharmacy</a:t>
                      </a: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0"/>
                  </a:ext>
                </a:extLst>
              </a:tr>
              <a:tr h="8143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generic (deductible waived)</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brand</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specialty</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Non-preferred drugs</a:t>
                      </a:r>
                    </a:p>
                  </a:txBody>
                  <a:tcPr marL="0" marR="91459" marT="41432" marB="41432" anchor="ctr">
                    <a:lnL w="12700" cmpd="sng">
                      <a:solidFill>
                        <a:sysClr val="window" lastClr="FFFFFF"/>
                      </a:solidFill>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689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Plan comparison</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graphicFrame>
        <p:nvGraphicFramePr>
          <p:cNvPr id="2" name="Table 1">
            <a:extLst>
              <a:ext uri="{FF2B5EF4-FFF2-40B4-BE49-F238E27FC236}">
                <a16:creationId xmlns:a16="http://schemas.microsoft.com/office/drawing/2014/main" id="{027EA80B-B295-1CA4-7974-CC3CB6A44DF1}"/>
              </a:ext>
            </a:extLst>
          </p:cNvPr>
          <p:cNvGraphicFramePr>
            <a:graphicFrameLocks noGrp="1"/>
          </p:cNvGraphicFramePr>
          <p:nvPr>
            <p:extLst>
              <p:ext uri="{D42A27DB-BD31-4B8C-83A1-F6EECF244321}">
                <p14:modId xmlns:p14="http://schemas.microsoft.com/office/powerpoint/2010/main" val="798793339"/>
              </p:ext>
            </p:extLst>
          </p:nvPr>
        </p:nvGraphicFramePr>
        <p:xfrm>
          <a:off x="457200" y="763072"/>
          <a:ext cx="8229599" cy="3852015"/>
        </p:xfrm>
        <a:graphic>
          <a:graphicData uri="http://schemas.openxmlformats.org/drawingml/2006/table">
            <a:tbl>
              <a:tblPr firstRow="1" bandRow="1">
                <a:tableStyleId>{5C22544A-7EE6-4342-B048-85BDC9FD1C3A}</a:tableStyleId>
              </a:tblPr>
              <a:tblGrid>
                <a:gridCol w="3034145">
                  <a:extLst>
                    <a:ext uri="{9D8B030D-6E8A-4147-A177-3AD203B41FA5}">
                      <a16:colId xmlns:a16="http://schemas.microsoft.com/office/drawing/2014/main" val="20000"/>
                    </a:ext>
                  </a:extLst>
                </a:gridCol>
                <a:gridCol w="1812175">
                  <a:extLst>
                    <a:ext uri="{9D8B030D-6E8A-4147-A177-3AD203B41FA5}">
                      <a16:colId xmlns:a16="http://schemas.microsoft.com/office/drawing/2014/main" val="20001"/>
                    </a:ext>
                  </a:extLst>
                </a:gridCol>
                <a:gridCol w="1820487">
                  <a:extLst>
                    <a:ext uri="{9D8B030D-6E8A-4147-A177-3AD203B41FA5}">
                      <a16:colId xmlns:a16="http://schemas.microsoft.com/office/drawing/2014/main" val="20002"/>
                    </a:ext>
                  </a:extLst>
                </a:gridCol>
                <a:gridCol w="1562792">
                  <a:extLst>
                    <a:ext uri="{9D8B030D-6E8A-4147-A177-3AD203B41FA5}">
                      <a16:colId xmlns:a16="http://schemas.microsoft.com/office/drawing/2014/main" val="20003"/>
                    </a:ext>
                  </a:extLst>
                </a:gridCol>
              </a:tblGrid>
              <a:tr h="382103">
                <a:tc>
                  <a:txBody>
                    <a:bodyPr/>
                    <a:lstStyle/>
                    <a:p>
                      <a:endParaRPr lang="en-US" sz="1200" dirty="0">
                        <a:latin typeface="+mn-lt"/>
                        <a:ea typeface="Roboto Medium" panose="02000000000000000000" pitchFamily="2" charset="0"/>
                        <a:cs typeface="Roboto Medium" panose="02000000000000000000" pitchFamily="2" charset="0"/>
                      </a:endParaRPr>
                    </a:p>
                  </a:txBody>
                  <a:tcPr marL="0" marR="91463" marT="41437" marB="41437" anchor="ctr">
                    <a:no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 HMO</a:t>
                      </a:r>
                    </a:p>
                    <a:p>
                      <a:pPr algn="ctr"/>
                      <a:r>
                        <a:rPr lang="en-US" sz="1200" dirty="0">
                          <a:highlight>
                            <a:srgbClr val="00FF00"/>
                          </a:highlight>
                          <a:latin typeface="+mn-lt"/>
                          <a:ea typeface="Roboto Medium" panose="02000000000000000000" pitchFamily="2" charset="0"/>
                          <a:cs typeface="Roboto Medium" panose="02000000000000000000" pitchFamily="2" charset="0"/>
                        </a:rPr>
                        <a:t>HMO</a:t>
                      </a:r>
                    </a:p>
                  </a:txBody>
                  <a:tcPr marL="91459" marR="91459" marT="41421" marB="41421" anchor="ct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a:t>
                      </a:r>
                    </a:p>
                    <a:p>
                      <a:pPr algn="ctr"/>
                      <a:r>
                        <a:rPr lang="en-US" sz="1200" dirty="0">
                          <a:highlight>
                            <a:srgbClr val="00FF00"/>
                          </a:highlight>
                          <a:latin typeface="+mn-lt"/>
                          <a:ea typeface="Roboto Medium" panose="02000000000000000000" pitchFamily="2" charset="0"/>
                          <a:cs typeface="Roboto Medium" panose="02000000000000000000" pitchFamily="2" charset="0"/>
                        </a:rPr>
                        <a:t>Standard PPO</a:t>
                      </a:r>
                    </a:p>
                  </a:txBody>
                  <a:tcPr marL="91459" marR="91459" marT="41421" marB="41421" anchor="ct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Premera Blue Cross</a:t>
                      </a:r>
                    </a:p>
                    <a:p>
                      <a:pPr algn="ctr"/>
                      <a:r>
                        <a:rPr lang="en-US" sz="1200" dirty="0">
                          <a:highlight>
                            <a:srgbClr val="00FF00"/>
                          </a:highlight>
                          <a:latin typeface="+mn-lt"/>
                          <a:ea typeface="Roboto Medium" panose="02000000000000000000" pitchFamily="2" charset="0"/>
                          <a:cs typeface="Roboto Medium" panose="02000000000000000000" pitchFamily="2" charset="0"/>
                        </a:rPr>
                        <a:t>HDHP PPO</a:t>
                      </a:r>
                    </a:p>
                  </a:txBody>
                  <a:tcPr marL="91459" marR="91459" marT="41421" marB="41421" anchor="ctr"/>
                </a:tc>
                <a:extLst>
                  <a:ext uri="{0D108BD9-81ED-4DB2-BD59-A6C34878D82A}">
                    <a16:rowId xmlns:a16="http://schemas.microsoft.com/office/drawing/2014/main" val="10000"/>
                  </a:ext>
                </a:extLst>
              </a:tr>
              <a:tr h="425909">
                <a:tc>
                  <a:txBody>
                    <a:bodyPr/>
                    <a:lstStyle/>
                    <a:p>
                      <a:r>
                        <a:rPr lang="en-US" sz="1200" b="1">
                          <a:latin typeface="+mn-lt"/>
                          <a:ea typeface="Roboto Medium" panose="02000000000000000000" pitchFamily="2" charset="0"/>
                          <a:cs typeface="Roboto Medium" panose="02000000000000000000" pitchFamily="2" charset="0"/>
                        </a:rPr>
                        <a:t>Office visit </a:t>
                      </a:r>
                    </a:p>
                    <a:p>
                      <a:r>
                        <a:rPr lang="en-US" sz="1200" b="0" i="0">
                          <a:latin typeface="+mn-lt"/>
                          <a:ea typeface="Roboto Light" panose="02000000000000000000" pitchFamily="2" charset="0"/>
                          <a:cs typeface="Calibri Light" panose="020F0302020204030204" pitchFamily="34" charset="0"/>
                        </a:rPr>
                        <a:t>Includes naturopathy services</a:t>
                      </a:r>
                    </a:p>
                  </a:txBody>
                  <a:tcPr marL="0" marR="91463" marT="41437" marB="41437" anchor="ctr">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25892">
                <a:tc>
                  <a:txBody>
                    <a:bodyPr/>
                    <a:lstStyle/>
                    <a:p>
                      <a:r>
                        <a:rPr lang="en-US" sz="1200" b="1" dirty="0">
                          <a:latin typeface="+mn-lt"/>
                          <a:ea typeface="Roboto Medium" panose="02000000000000000000" pitchFamily="2" charset="0"/>
                          <a:cs typeface="Roboto Medium" panose="02000000000000000000" pitchFamily="2" charset="0"/>
                        </a:rPr>
                        <a:t>Preventive care</a:t>
                      </a:r>
                    </a:p>
                    <a:p>
                      <a:r>
                        <a:rPr lang="en-US" sz="1200" b="0" i="0" dirty="0">
                          <a:latin typeface="+mn-lt"/>
                          <a:ea typeface="Roboto Light" panose="02000000000000000000" pitchFamily="2" charset="0"/>
                          <a:cs typeface="Calibri Light" panose="020F0302020204030204" pitchFamily="34" charset="0"/>
                        </a:rPr>
                        <a:t>Includes vaccinations</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47290">
                <a:tc>
                  <a:txBody>
                    <a:bodyPr/>
                    <a:lstStyle/>
                    <a:p>
                      <a:r>
                        <a:rPr lang="en-US" sz="1200" b="1" dirty="0">
                          <a:latin typeface="+mn-lt"/>
                          <a:ea typeface="Roboto Medium" panose="02000000000000000000" pitchFamily="2" charset="0"/>
                          <a:cs typeface="Roboto Medium" panose="02000000000000000000" pitchFamily="2" charset="0"/>
                        </a:rPr>
                        <a:t>Mental health care</a:t>
                      </a:r>
                      <a:br>
                        <a:rPr lang="en-US" sz="1200" b="0" dirty="0">
                          <a:latin typeface="+mn-lt"/>
                          <a:ea typeface="Roboto Medium" panose="02000000000000000000" pitchFamily="2" charset="0"/>
                          <a:cs typeface="Roboto Medium" panose="02000000000000000000" pitchFamily="2" charset="0"/>
                        </a:rPr>
                      </a:br>
                      <a:r>
                        <a:rPr lang="en-US" sz="1200" b="0" i="0" dirty="0">
                          <a:latin typeface="+mn-lt"/>
                          <a:ea typeface="Roboto Light" panose="02000000000000000000" pitchFamily="2" charset="0"/>
                          <a:cs typeface="Calibri Light" panose="020F0302020204030204" pitchFamily="34" charset="0"/>
                        </a:rPr>
                        <a:t>Office visit</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25909">
                <a:tc>
                  <a:txBody>
                    <a:bodyPr/>
                    <a:lstStyle/>
                    <a:p>
                      <a:r>
                        <a:rPr lang="en-US" sz="1200" b="1" dirty="0">
                          <a:latin typeface="+mn-lt"/>
                          <a:ea typeface="Roboto Medium" panose="02000000000000000000" pitchFamily="2" charset="0"/>
                          <a:cs typeface="Roboto Medium" panose="02000000000000000000" pitchFamily="2" charset="0"/>
                        </a:rPr>
                        <a:t>Laboratory services</a:t>
                      </a:r>
                    </a:p>
                    <a:p>
                      <a:r>
                        <a:rPr lang="en-US" sz="1200" b="0" i="0" dirty="0">
                          <a:latin typeface="+mn-lt"/>
                          <a:ea typeface="Roboto Light" panose="02000000000000000000" pitchFamily="2" charset="0"/>
                          <a:cs typeface="Calibri Light" panose="020F0302020204030204" pitchFamily="34" charset="0"/>
                        </a:rPr>
                        <a:t>Includes x-ray, imaging</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578734">
                <a:tc>
                  <a:txBody>
                    <a:bodyPr/>
                    <a:lstStyle/>
                    <a:p>
                      <a:r>
                        <a:rPr lang="en-US" sz="1200" b="1" dirty="0">
                          <a:latin typeface="+mn-lt"/>
                          <a:ea typeface="Roboto Medium" panose="02000000000000000000" pitchFamily="2" charset="0"/>
                          <a:cs typeface="Roboto Medium" panose="02000000000000000000" pitchFamily="2" charset="0"/>
                        </a:rPr>
                        <a:t>Alternative care</a:t>
                      </a:r>
                    </a:p>
                    <a:p>
                      <a:r>
                        <a:rPr lang="en-US" sz="1200" b="0" i="0" dirty="0">
                          <a:latin typeface="+mn-lt"/>
                          <a:ea typeface="Roboto Light" panose="02000000000000000000" pitchFamily="2" charset="0"/>
                          <a:cs typeface="Calibri Light" panose="020F0302020204030204" pitchFamily="34" charset="0"/>
                        </a:rPr>
                        <a:t>Includes chiropractic, massage, acupuncture</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04234">
                <a:tc>
                  <a:txBody>
                    <a:bodyPr/>
                    <a:lstStyle/>
                    <a:p>
                      <a:r>
                        <a:rPr lang="en-US" sz="1200" b="1" dirty="0">
                          <a:latin typeface="+mn-lt"/>
                          <a:ea typeface="Roboto Medium" panose="02000000000000000000" pitchFamily="2" charset="0"/>
                          <a:cs typeface="Roboto Medium" panose="02000000000000000000" pitchFamily="2" charset="0"/>
                        </a:rPr>
                        <a:t>Virtual care</a:t>
                      </a:r>
                    </a:p>
                    <a:p>
                      <a:r>
                        <a:rPr lang="en-US" sz="1200" b="0" i="0" dirty="0">
                          <a:latin typeface="+mn-lt"/>
                          <a:ea typeface="Roboto Light" panose="02000000000000000000" pitchFamily="2" charset="0"/>
                          <a:cs typeface="Calibri Light" panose="020F0302020204030204" pitchFamily="34" charset="0"/>
                        </a:rPr>
                        <a:t>General medicine, dermatology, mental health</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5909">
                <a:tc>
                  <a:txBody>
                    <a:bodyPr/>
                    <a:lstStyle/>
                    <a:p>
                      <a:r>
                        <a:rPr lang="en-US" sz="1200" b="1" dirty="0">
                          <a:latin typeface="+mn-lt"/>
                          <a:ea typeface="Roboto Medium" panose="02000000000000000000" pitchFamily="2" charset="0"/>
                          <a:cs typeface="Roboto Medium" panose="02000000000000000000" pitchFamily="2" charset="0"/>
                        </a:rPr>
                        <a:t>Emergency care</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642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Choosing the right plan</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479135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SMALL GROUP – Edit or delete as needed</a:t>
            </a:r>
          </a:p>
        </p:txBody>
      </p:sp>
      <p:graphicFrame>
        <p:nvGraphicFramePr>
          <p:cNvPr id="8" name="Table 3">
            <a:extLst>
              <a:ext uri="{FF2B5EF4-FFF2-40B4-BE49-F238E27FC236}">
                <a16:creationId xmlns:a16="http://schemas.microsoft.com/office/drawing/2014/main" id="{77C57378-D11B-EFBB-5106-F72B1DAC72D1}"/>
              </a:ext>
            </a:extLst>
          </p:cNvPr>
          <p:cNvGraphicFramePr>
            <a:graphicFrameLocks noGrp="1"/>
          </p:cNvGraphicFramePr>
          <p:nvPr>
            <p:extLst>
              <p:ext uri="{D42A27DB-BD31-4B8C-83A1-F6EECF244321}">
                <p14:modId xmlns:p14="http://schemas.microsoft.com/office/powerpoint/2010/main" val="1478775065"/>
              </p:ext>
            </p:extLst>
          </p:nvPr>
        </p:nvGraphicFramePr>
        <p:xfrm>
          <a:off x="457200" y="813519"/>
          <a:ext cx="8138159" cy="2651760"/>
        </p:xfrm>
        <a:graphic>
          <a:graphicData uri="http://schemas.openxmlformats.org/drawingml/2006/table">
            <a:tbl>
              <a:tblPr firstRow="1" bandRow="1">
                <a:tableStyleId>{5C22544A-7EE6-4342-B048-85BDC9FD1C3A}</a:tableStyleId>
              </a:tblPr>
              <a:tblGrid>
                <a:gridCol w="2087888">
                  <a:extLst>
                    <a:ext uri="{9D8B030D-6E8A-4147-A177-3AD203B41FA5}">
                      <a16:colId xmlns:a16="http://schemas.microsoft.com/office/drawing/2014/main" val="20000"/>
                    </a:ext>
                  </a:extLst>
                </a:gridCol>
                <a:gridCol w="2016757">
                  <a:extLst>
                    <a:ext uri="{9D8B030D-6E8A-4147-A177-3AD203B41FA5}">
                      <a16:colId xmlns:a16="http://schemas.microsoft.com/office/drawing/2014/main" val="20001"/>
                    </a:ext>
                  </a:extLst>
                </a:gridCol>
                <a:gridCol w="2016757">
                  <a:extLst>
                    <a:ext uri="{9D8B030D-6E8A-4147-A177-3AD203B41FA5}">
                      <a16:colId xmlns:a16="http://schemas.microsoft.com/office/drawing/2014/main" val="20003"/>
                    </a:ext>
                  </a:extLst>
                </a:gridCol>
                <a:gridCol w="2016757">
                  <a:extLst>
                    <a:ext uri="{9D8B030D-6E8A-4147-A177-3AD203B41FA5}">
                      <a16:colId xmlns:a16="http://schemas.microsoft.com/office/drawing/2014/main" val="20004"/>
                    </a:ext>
                  </a:extLst>
                </a:gridCol>
              </a:tblGrid>
              <a:tr h="457200">
                <a:tc>
                  <a:txBody>
                    <a:bodyPr/>
                    <a:lstStyle/>
                    <a:p>
                      <a:endParaRPr lang="en-US" sz="1400" dirty="0"/>
                    </a:p>
                  </a:txBody>
                  <a:tcPr marL="91480" marR="91480" marT="45753" marB="45753">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dirty="0"/>
                        <a:t>Bronze/Bronze+</a:t>
                      </a:r>
                    </a:p>
                  </a:txBody>
                  <a:tcPr marL="91480" marR="91480" marT="45753" marB="45753" anchor="ctr">
                    <a:lnL w="12700" cap="flat" cmpd="sng" algn="ctr">
                      <a:solidFill>
                        <a:schemeClr val="tx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Silver</a:t>
                      </a:r>
                    </a:p>
                  </a:txBody>
                  <a:tcPr marL="91480" marR="91480" marT="45753" marB="45753" anchor="ctr">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1400"/>
                        <a:t>Gold/Platinum</a:t>
                      </a:r>
                    </a:p>
                  </a:txBody>
                  <a:tcPr marL="91480" marR="91480" marT="45753" marB="45753"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5760">
                <a:tc>
                  <a:txBody>
                    <a:bodyPr/>
                    <a:lstStyle/>
                    <a:p>
                      <a:r>
                        <a:rPr lang="en-US" sz="1400" b="0" i="0" dirty="0">
                          <a:latin typeface="+mn-lt"/>
                          <a:ea typeface="Roboto" panose="02000000000000000000" pitchFamily="2" charset="0"/>
                          <a:cs typeface="Calibri" panose="020F0502020204030204" pitchFamily="34" charset="0"/>
                        </a:rPr>
                        <a:t>Network</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r>
                        <a:rPr lang="en-US" sz="1400" b="0" i="0" dirty="0">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800">
                        <a:latin typeface="Roboto" panose="02000000000000000000" pitchFamily="2" charset="0"/>
                        <a:ea typeface="Roboto" panose="02000000000000000000" pitchFamily="2" charset="0"/>
                        <a:cs typeface="Roboto" panose="02000000000000000000" pitchFamily="2" charset="0"/>
                      </a:endParaRPr>
                    </a:p>
                  </a:txBody>
                  <a:tcPr marL="91459" marR="91459" marT="45734" marB="45734"/>
                </a:tc>
                <a:tc hMerge="1">
                  <a:txBody>
                    <a:bodyPr/>
                    <a:lstStyle/>
                    <a:p>
                      <a:pPr algn="ctr"/>
                      <a:endParaRPr lang="en-US" sz="1800">
                        <a:latin typeface="Roboto" panose="02000000000000000000" pitchFamily="2" charset="0"/>
                        <a:ea typeface="Roboto" panose="02000000000000000000" pitchFamily="2" charset="0"/>
                        <a:cs typeface="Roboto" panose="02000000000000000000" pitchFamily="2" charset="0"/>
                      </a:endParaRPr>
                    </a:p>
                  </a:txBody>
                  <a:tcPr marL="91459" marR="91459" marT="45734" marB="45734"/>
                </a:tc>
                <a:extLst>
                  <a:ext uri="{0D108BD9-81ED-4DB2-BD59-A6C34878D82A}">
                    <a16:rowId xmlns:a16="http://schemas.microsoft.com/office/drawing/2014/main" val="10001"/>
                  </a:ext>
                </a:extLst>
              </a:tr>
              <a:tr h="365760">
                <a:tc>
                  <a:txBody>
                    <a:bodyPr/>
                    <a:lstStyle/>
                    <a:p>
                      <a:r>
                        <a:rPr lang="en-US" sz="1400" b="0" i="0">
                          <a:latin typeface="+mn-lt"/>
                          <a:ea typeface="Roboto" panose="02000000000000000000" pitchFamily="2" charset="0"/>
                          <a:cs typeface="Calibri" panose="020F0502020204030204" pitchFamily="34" charset="0"/>
                        </a:rPr>
                        <a:t>Payroll deduction</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400" b="0" i="0" dirty="0">
                          <a:latin typeface="+mn-lt"/>
                          <a:ea typeface="Roboto" panose="02000000000000000000" pitchFamily="2" charset="0"/>
                          <a:cs typeface="Calibri" panose="020F0502020204030204" pitchFamily="34" charset="0"/>
                        </a:rPr>
                        <a:t>Coinsurance/copay</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dirty="0">
                        <a:solidFill>
                          <a:schemeClr val="tx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400" b="0" i="0">
                          <a:latin typeface="+mn-lt"/>
                          <a:ea typeface="Roboto" panose="02000000000000000000" pitchFamily="2" charset="0"/>
                          <a:cs typeface="Calibri" panose="020F0502020204030204" pitchFamily="34" charset="0"/>
                        </a:rPr>
                        <a:t>Deductible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400" b="0" i="0">
                          <a:latin typeface="+mn-lt"/>
                          <a:ea typeface="Roboto" panose="02000000000000000000" pitchFamily="2" charset="0"/>
                          <a:cs typeface="Calibri" panose="020F0502020204030204" pitchFamily="34" charset="0"/>
                        </a:rPr>
                        <a:t>HSA eligible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400" b="0" i="0">
                          <a:latin typeface="+mn-lt"/>
                          <a:ea typeface="Roboto" panose="02000000000000000000" pitchFamily="2" charset="0"/>
                          <a:cs typeface="Calibri" panose="020F0502020204030204" pitchFamily="34" charset="0"/>
                        </a:rPr>
                        <a:t>Tax benefits</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Wingdings" panose="05000000000000000000" pitchFamily="2" charset="2"/>
                        <a:buChar char="ü"/>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a:buFont typeface="Wingdings" panose="05000000000000000000" pitchFamily="2" charset="2"/>
                        <a:buChar char="ü"/>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TextBox 6">
            <a:extLst>
              <a:ext uri="{FF2B5EF4-FFF2-40B4-BE49-F238E27FC236}">
                <a16:creationId xmlns:a16="http://schemas.microsoft.com/office/drawing/2014/main" id="{07D9E900-ACAA-3278-D792-4550CCA6F90C}"/>
              </a:ext>
            </a:extLst>
          </p:cNvPr>
          <p:cNvSpPr txBox="1">
            <a:spLocks noChangeArrowheads="1"/>
          </p:cNvSpPr>
          <p:nvPr/>
        </p:nvSpPr>
        <p:spPr bwMode="auto">
          <a:xfrm>
            <a:off x="482607" y="3465279"/>
            <a:ext cx="8316921" cy="830997"/>
          </a:xfrm>
          <a:prstGeom prst="rect">
            <a:avLst/>
          </a:prstGeom>
          <a:noFill/>
          <a:ln>
            <a:noFill/>
          </a:ln>
        </p:spPr>
        <p:txBody>
          <a:bodyPr wrap="square" lIns="0">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0"/>
              </a:spcBef>
              <a:spcAft>
                <a:spcPts val="0"/>
              </a:spcAft>
              <a:buSzPct val="75000"/>
              <a:buNone/>
              <a:defRPr/>
            </a:pPr>
            <a:r>
              <a:rPr lang="en-US" altLang="en-US" sz="1200" b="1" dirty="0">
                <a:latin typeface="+mn-lt"/>
                <a:ea typeface="Roboto" panose="02000000000000000000" pitchFamily="2" charset="0"/>
                <a:cs typeface="Calibri" panose="020F0502020204030204" pitchFamily="34" charset="0"/>
              </a:rPr>
              <a:t>Things to consider:</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Who will be covered under your plan?</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What are your medical needs?</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How and when do you want to pay for care? </a:t>
            </a:r>
          </a:p>
        </p:txBody>
      </p:sp>
      <p:sp>
        <p:nvSpPr>
          <p:cNvPr id="10" name="TextBox 6">
            <a:extLst>
              <a:ext uri="{FF2B5EF4-FFF2-40B4-BE49-F238E27FC236}">
                <a16:creationId xmlns:a16="http://schemas.microsoft.com/office/drawing/2014/main" id="{D50A1147-9493-442F-6D0B-4B4888572DE4}"/>
              </a:ext>
            </a:extLst>
          </p:cNvPr>
          <p:cNvSpPr txBox="1">
            <a:spLocks noChangeArrowheads="1"/>
          </p:cNvSpPr>
          <p:nvPr/>
        </p:nvSpPr>
        <p:spPr bwMode="auto">
          <a:xfrm>
            <a:off x="635679" y="4312323"/>
            <a:ext cx="8138160" cy="338554"/>
          </a:xfrm>
          <a:prstGeom prst="rect">
            <a:avLst/>
          </a:prstGeom>
          <a:solidFill>
            <a:schemeClr val="bg1"/>
          </a:solidFill>
          <a:ln w="9525">
            <a:solidFill>
              <a:srgbClr val="0085CA"/>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All plans cover preventive care in full – visit premera.com for information</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6510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E9CF-48E4-DC4D-A589-5CFAD2E4C0BA}"/>
              </a:ext>
            </a:extLst>
          </p:cNvPr>
          <p:cNvSpPr>
            <a:spLocks noGrp="1"/>
          </p:cNvSpPr>
          <p:nvPr>
            <p:ph type="ctrTitle"/>
          </p:nvPr>
        </p:nvSpPr>
        <p:spPr/>
        <p:txBody>
          <a:bodyPr/>
          <a:lstStyle/>
          <a:p>
            <a:r>
              <a:rPr lang="en-US" dirty="0">
                <a:highlight>
                  <a:srgbClr val="00FF00"/>
                </a:highlight>
                <a:latin typeface="Times New Roman" panose="02020603050405020304" pitchFamily="18" charset="0"/>
                <a:cs typeface="Times New Roman" panose="02020603050405020304" pitchFamily="18" charset="0"/>
              </a:rPr>
              <a:t>Group Name</a:t>
            </a:r>
          </a:p>
        </p:txBody>
      </p:sp>
      <p:sp>
        <p:nvSpPr>
          <p:cNvPr id="3" name="Subtitle 2">
            <a:extLst>
              <a:ext uri="{FF2B5EF4-FFF2-40B4-BE49-F238E27FC236}">
                <a16:creationId xmlns:a16="http://schemas.microsoft.com/office/drawing/2014/main" id="{0F30C9B4-6F7C-274A-B5A9-B3F443D7C55A}"/>
              </a:ext>
            </a:extLst>
          </p:cNvPr>
          <p:cNvSpPr>
            <a:spLocks noGrp="1"/>
          </p:cNvSpPr>
          <p:nvPr>
            <p:ph type="subTitle" idx="1"/>
          </p:nvPr>
        </p:nvSpPr>
        <p:spPr/>
        <p:txBody>
          <a:bodyPr/>
          <a:lstStyle/>
          <a:p>
            <a:r>
              <a:rPr lang="en-US" dirty="0">
                <a:highlight>
                  <a:srgbClr val="00FF00"/>
                </a:highlight>
                <a:latin typeface="+mj-lt"/>
              </a:rPr>
              <a:t>Open Enrollment</a:t>
            </a:r>
          </a:p>
          <a:p>
            <a:r>
              <a:rPr lang="en-US" dirty="0">
                <a:highlight>
                  <a:srgbClr val="00FF00"/>
                </a:highlight>
                <a:latin typeface="+mj-lt"/>
              </a:rPr>
              <a:t>Month Year</a:t>
            </a:r>
          </a:p>
        </p:txBody>
      </p:sp>
    </p:spTree>
    <p:extLst>
      <p:ext uri="{BB962C8B-B14F-4D97-AF65-F5344CB8AC3E}">
        <p14:creationId xmlns:p14="http://schemas.microsoft.com/office/powerpoint/2010/main" val="220117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Choosing the right plan</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479135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LARGE GROUP – Edit or delete as needed</a:t>
            </a:r>
          </a:p>
        </p:txBody>
      </p:sp>
      <p:graphicFrame>
        <p:nvGraphicFramePr>
          <p:cNvPr id="8" name="Table 3">
            <a:extLst>
              <a:ext uri="{FF2B5EF4-FFF2-40B4-BE49-F238E27FC236}">
                <a16:creationId xmlns:a16="http://schemas.microsoft.com/office/drawing/2014/main" id="{77C57378-D11B-EFBB-5106-F72B1DAC72D1}"/>
              </a:ext>
            </a:extLst>
          </p:cNvPr>
          <p:cNvGraphicFramePr>
            <a:graphicFrameLocks noGrp="1"/>
          </p:cNvGraphicFramePr>
          <p:nvPr>
            <p:extLst>
              <p:ext uri="{D42A27DB-BD31-4B8C-83A1-F6EECF244321}">
                <p14:modId xmlns:p14="http://schemas.microsoft.com/office/powerpoint/2010/main" val="1078118172"/>
              </p:ext>
            </p:extLst>
          </p:nvPr>
        </p:nvGraphicFramePr>
        <p:xfrm>
          <a:off x="457200" y="812464"/>
          <a:ext cx="8316640" cy="2712786"/>
        </p:xfrm>
        <a:graphic>
          <a:graphicData uri="http://schemas.openxmlformats.org/drawingml/2006/table">
            <a:tbl>
              <a:tblPr firstRow="1" bandRow="1">
                <a:tableStyleId>{5C22544A-7EE6-4342-B048-85BDC9FD1C3A}</a:tableStyleId>
              </a:tblPr>
              <a:tblGrid>
                <a:gridCol w="2133678">
                  <a:extLst>
                    <a:ext uri="{9D8B030D-6E8A-4147-A177-3AD203B41FA5}">
                      <a16:colId xmlns:a16="http://schemas.microsoft.com/office/drawing/2014/main" val="20000"/>
                    </a:ext>
                  </a:extLst>
                </a:gridCol>
                <a:gridCol w="2060987">
                  <a:extLst>
                    <a:ext uri="{9D8B030D-6E8A-4147-A177-3AD203B41FA5}">
                      <a16:colId xmlns:a16="http://schemas.microsoft.com/office/drawing/2014/main" val="20001"/>
                    </a:ext>
                  </a:extLst>
                </a:gridCol>
                <a:gridCol w="2060988">
                  <a:extLst>
                    <a:ext uri="{9D8B030D-6E8A-4147-A177-3AD203B41FA5}">
                      <a16:colId xmlns:a16="http://schemas.microsoft.com/office/drawing/2014/main" val="20003"/>
                    </a:ext>
                  </a:extLst>
                </a:gridCol>
                <a:gridCol w="2060987">
                  <a:extLst>
                    <a:ext uri="{9D8B030D-6E8A-4147-A177-3AD203B41FA5}">
                      <a16:colId xmlns:a16="http://schemas.microsoft.com/office/drawing/2014/main" val="20004"/>
                    </a:ext>
                  </a:extLst>
                </a:gridCol>
              </a:tblGrid>
              <a:tr h="457200">
                <a:tc>
                  <a:txBody>
                    <a:bodyPr/>
                    <a:lstStyle/>
                    <a:p>
                      <a:endParaRPr lang="en-US" sz="1400" dirty="0"/>
                    </a:p>
                  </a:txBody>
                  <a:tcPr marL="91480" marR="91480" marT="45753" marB="45753">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dirty="0"/>
                        <a:t>Premera Blue Cross HMO</a:t>
                      </a:r>
                    </a:p>
                    <a:p>
                      <a:pPr algn="ctr"/>
                      <a:r>
                        <a:rPr lang="en-US" sz="1400" dirty="0"/>
                        <a:t>HMO</a:t>
                      </a:r>
                      <a:r>
                        <a:rPr lang="en-US" sz="1400" baseline="30000" dirty="0"/>
                        <a:t>1</a:t>
                      </a:r>
                    </a:p>
                  </a:txBody>
                  <a:tcPr marL="91480" marR="91480" marT="45753" marB="45753" anchor="ctr">
                    <a:lnL w="12700" cap="flat" cmpd="sng" algn="ctr">
                      <a:solidFill>
                        <a:schemeClr val="tx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Premera Blue Cross </a:t>
                      </a:r>
                    </a:p>
                    <a:p>
                      <a:pPr algn="ctr"/>
                      <a:r>
                        <a:rPr lang="en-US" sz="1400" dirty="0"/>
                        <a:t>Standard PPO</a:t>
                      </a:r>
                      <a:r>
                        <a:rPr lang="en-US" sz="1400" baseline="30000" dirty="0"/>
                        <a:t>2</a:t>
                      </a:r>
                      <a:endParaRPr lang="en-US" sz="1400" dirty="0"/>
                    </a:p>
                  </a:txBody>
                  <a:tcPr marL="91480" marR="91480" marT="45753" marB="45753" anchor="ctr">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1400" dirty="0"/>
                        <a:t>Premera Blue Cross </a:t>
                      </a:r>
                    </a:p>
                    <a:p>
                      <a:pPr algn="ctr"/>
                      <a:r>
                        <a:rPr lang="en-US" sz="1400" dirty="0"/>
                        <a:t>HDHP PPO</a:t>
                      </a:r>
                      <a:r>
                        <a:rPr lang="en-US" sz="1400" baseline="30000" dirty="0"/>
                        <a:t>3</a:t>
                      </a:r>
                      <a:endParaRPr lang="en-US" sz="1400" dirty="0"/>
                    </a:p>
                  </a:txBody>
                  <a:tcPr marL="91480" marR="91480" marT="45753" marB="45753"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5760">
                <a:tc>
                  <a:txBody>
                    <a:bodyPr/>
                    <a:lstStyle/>
                    <a:p>
                      <a:r>
                        <a:rPr lang="en-US" sz="1400" b="0" i="0" dirty="0">
                          <a:latin typeface="+mn-lt"/>
                          <a:ea typeface="Roboto" panose="02000000000000000000" pitchFamily="2" charset="0"/>
                          <a:cs typeface="Calibri" panose="020F0502020204030204" pitchFamily="34" charset="0"/>
                        </a:rPr>
                        <a:t>Network</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1400" b="0" i="0" kern="1200" dirty="0">
                          <a:solidFill>
                            <a:schemeClr val="dk1"/>
                          </a:solidFill>
                          <a:highlight>
                            <a:srgbClr val="00FF00"/>
                          </a:highlight>
                          <a:latin typeface="+mn-lt"/>
                          <a:ea typeface="Roboto" panose="02000000000000000000" pitchFamily="2" charset="0"/>
                          <a:cs typeface="Calibri" panose="020F0502020204030204" pitchFamily="34" charset="0"/>
                        </a:rPr>
                        <a:t>Sherwood</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457200" rtl="0" eaLnBrk="1" latinLnBrk="0" hangingPunct="1"/>
                      <a:r>
                        <a:rPr lang="en-US" sz="1400" b="0" i="0" kern="1200" dirty="0">
                          <a:solidFill>
                            <a:schemeClr val="dk1"/>
                          </a:solidFill>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800">
                        <a:latin typeface="Roboto" panose="02000000000000000000" pitchFamily="2" charset="0"/>
                        <a:ea typeface="Roboto" panose="02000000000000000000" pitchFamily="2" charset="0"/>
                        <a:cs typeface="Roboto" panose="02000000000000000000" pitchFamily="2" charset="0"/>
                      </a:endParaRPr>
                    </a:p>
                  </a:txBody>
                  <a:tcPr marL="91459" marR="91459" marT="45734" marB="457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5760">
                <a:tc>
                  <a:txBody>
                    <a:bodyPr/>
                    <a:lstStyle/>
                    <a:p>
                      <a:r>
                        <a:rPr lang="en-US" sz="1400" b="0" i="0" dirty="0">
                          <a:latin typeface="+mn-lt"/>
                          <a:ea typeface="Roboto" panose="02000000000000000000" pitchFamily="2" charset="0"/>
                          <a:cs typeface="Calibri" panose="020F0502020204030204" pitchFamily="34" charset="0"/>
                        </a:rPr>
                        <a:t>Payroll deduction</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400" b="0" i="0" dirty="0">
                          <a:latin typeface="+mn-lt"/>
                          <a:ea typeface="Roboto" panose="02000000000000000000" pitchFamily="2" charset="0"/>
                          <a:cs typeface="Calibri" panose="020F0502020204030204" pitchFamily="34" charset="0"/>
                        </a:rPr>
                        <a:t>Coinsurance/copay</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400" b="0" i="0">
                          <a:latin typeface="+mn-lt"/>
                          <a:ea typeface="Roboto" panose="02000000000000000000" pitchFamily="2" charset="0"/>
                          <a:cs typeface="Calibri" panose="020F0502020204030204" pitchFamily="34" charset="0"/>
                        </a:rPr>
                        <a:t>Deductible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400" b="0" i="0">
                          <a:latin typeface="+mn-lt"/>
                          <a:ea typeface="Roboto" panose="02000000000000000000" pitchFamily="2" charset="0"/>
                          <a:cs typeface="Calibri" panose="020F0502020204030204" pitchFamily="34" charset="0"/>
                        </a:rPr>
                        <a:t>HSA eligible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400" b="0" i="0">
                          <a:latin typeface="+mn-lt"/>
                          <a:ea typeface="Roboto" panose="02000000000000000000" pitchFamily="2" charset="0"/>
                          <a:cs typeface="Calibri" panose="020F0502020204030204" pitchFamily="34" charset="0"/>
                        </a:rPr>
                        <a:t>Tax benefits</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285750" algn="ctr" defTabSz="457200" rtl="0" eaLnBrk="1" latinLnBrk="0" hangingPunct="1">
                        <a:buFont typeface="Wingdings" panose="05000000000000000000" pitchFamily="2" charset="2"/>
                        <a:buChar char="ü"/>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85750" algn="ctr" defTabSz="457200" rtl="0" eaLnBrk="1" latinLnBrk="0" hangingPunct="1">
                        <a:buFont typeface="Wingdings" panose="05000000000000000000" pitchFamily="2" charset="2"/>
                        <a:buChar char="ü"/>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TextBox 6">
            <a:extLst>
              <a:ext uri="{FF2B5EF4-FFF2-40B4-BE49-F238E27FC236}">
                <a16:creationId xmlns:a16="http://schemas.microsoft.com/office/drawing/2014/main" id="{07D9E900-ACAA-3278-D792-4550CCA6F90C}"/>
              </a:ext>
            </a:extLst>
          </p:cNvPr>
          <p:cNvSpPr txBox="1">
            <a:spLocks noChangeArrowheads="1"/>
          </p:cNvSpPr>
          <p:nvPr/>
        </p:nvSpPr>
        <p:spPr bwMode="auto">
          <a:xfrm>
            <a:off x="526127" y="3487468"/>
            <a:ext cx="4089393" cy="830997"/>
          </a:xfrm>
          <a:prstGeom prst="rect">
            <a:avLst/>
          </a:prstGeom>
          <a:noFill/>
          <a:ln>
            <a:noFill/>
          </a:ln>
        </p:spPr>
        <p:txBody>
          <a:bodyPr wrap="square" lIns="0">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0"/>
              </a:spcBef>
              <a:spcAft>
                <a:spcPts val="0"/>
              </a:spcAft>
              <a:buSzPct val="75000"/>
              <a:buNone/>
              <a:defRPr/>
            </a:pPr>
            <a:r>
              <a:rPr lang="en-US" altLang="en-US" sz="1200" b="1" dirty="0">
                <a:latin typeface="+mn-lt"/>
                <a:ea typeface="Roboto" panose="02000000000000000000" pitchFamily="2" charset="0"/>
                <a:cs typeface="Calibri" panose="020F0502020204030204" pitchFamily="34" charset="0"/>
              </a:rPr>
              <a:t>Things to consider:</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Who will be covered under your plan?</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What are your medical needs?</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How and when do you want to pay for care? </a:t>
            </a:r>
          </a:p>
        </p:txBody>
      </p:sp>
      <p:sp>
        <p:nvSpPr>
          <p:cNvPr id="10" name="TextBox 6">
            <a:extLst>
              <a:ext uri="{FF2B5EF4-FFF2-40B4-BE49-F238E27FC236}">
                <a16:creationId xmlns:a16="http://schemas.microsoft.com/office/drawing/2014/main" id="{D50A1147-9493-442F-6D0B-4B4888572DE4}"/>
              </a:ext>
            </a:extLst>
          </p:cNvPr>
          <p:cNvSpPr txBox="1">
            <a:spLocks noChangeArrowheads="1"/>
          </p:cNvSpPr>
          <p:nvPr/>
        </p:nvSpPr>
        <p:spPr bwMode="auto">
          <a:xfrm>
            <a:off x="635679" y="4312323"/>
            <a:ext cx="8138160" cy="338554"/>
          </a:xfrm>
          <a:prstGeom prst="rect">
            <a:avLst/>
          </a:prstGeom>
          <a:solidFill>
            <a:schemeClr val="bg1"/>
          </a:solidFill>
          <a:ln w="9525">
            <a:solidFill>
              <a:srgbClr val="0085CA"/>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All plans cover preventive care in full – visit premera.com for information</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
        <p:nvSpPr>
          <p:cNvPr id="2" name="TextBox 6">
            <a:extLst>
              <a:ext uri="{FF2B5EF4-FFF2-40B4-BE49-F238E27FC236}">
                <a16:creationId xmlns:a16="http://schemas.microsoft.com/office/drawing/2014/main" id="{E41DD29D-B279-C6A9-8B90-71C88D436003}"/>
              </a:ext>
            </a:extLst>
          </p:cNvPr>
          <p:cNvSpPr txBox="1">
            <a:spLocks noChangeArrowheads="1"/>
          </p:cNvSpPr>
          <p:nvPr/>
        </p:nvSpPr>
        <p:spPr bwMode="auto">
          <a:xfrm>
            <a:off x="6504464" y="3579800"/>
            <a:ext cx="2269375" cy="646331"/>
          </a:xfrm>
          <a:prstGeom prst="rect">
            <a:avLst/>
          </a:prstGeom>
          <a:noFill/>
          <a:ln>
            <a:noFill/>
          </a:ln>
        </p:spPr>
        <p:txBody>
          <a:bodyPr wrap="square" lIns="0">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0"/>
              </a:spcBef>
              <a:spcAft>
                <a:spcPts val="0"/>
              </a:spcAft>
              <a:buSzPct val="75000"/>
              <a:buNone/>
              <a:defRPr/>
            </a:pPr>
            <a:r>
              <a:rPr lang="en-US" altLang="en-US" sz="1200" baseline="30000" dirty="0">
                <a:latin typeface="+mn-lt"/>
                <a:ea typeface="Roboto" panose="02000000000000000000" pitchFamily="2" charset="0"/>
                <a:cs typeface="Calibri" panose="020F0502020204030204" pitchFamily="34" charset="0"/>
              </a:rPr>
              <a:t>1 </a:t>
            </a:r>
            <a:r>
              <a:rPr lang="en-US" altLang="en-US" sz="1200" dirty="0">
                <a:latin typeface="+mn-lt"/>
                <a:ea typeface="Roboto" panose="02000000000000000000" pitchFamily="2" charset="0"/>
                <a:cs typeface="Calibri" panose="020F0502020204030204" pitchFamily="34" charset="0"/>
              </a:rPr>
              <a:t>Health Maintenance Organization</a:t>
            </a:r>
          </a:p>
          <a:p>
            <a:pPr marL="0" indent="0" eaLnBrk="1" hangingPunct="1">
              <a:spcBef>
                <a:spcPts val="0"/>
              </a:spcBef>
              <a:spcAft>
                <a:spcPts val="0"/>
              </a:spcAft>
              <a:buSzPct val="75000"/>
              <a:buNone/>
              <a:defRPr/>
            </a:pPr>
            <a:r>
              <a:rPr lang="en-US" altLang="en-US" sz="1200" baseline="30000" dirty="0">
                <a:latin typeface="+mn-lt"/>
                <a:ea typeface="Roboto" panose="02000000000000000000" pitchFamily="2" charset="0"/>
                <a:cs typeface="Calibri" panose="020F0502020204030204" pitchFamily="34" charset="0"/>
              </a:rPr>
              <a:t>2 </a:t>
            </a:r>
            <a:r>
              <a:rPr lang="en-US" altLang="en-US" sz="1200" dirty="0">
                <a:latin typeface="+mn-lt"/>
                <a:ea typeface="Roboto" panose="02000000000000000000" pitchFamily="2" charset="0"/>
                <a:cs typeface="Calibri" panose="020F0502020204030204" pitchFamily="34" charset="0"/>
              </a:rPr>
              <a:t>Preferred Provider Organization</a:t>
            </a:r>
          </a:p>
          <a:p>
            <a:pPr marL="0" indent="0" eaLnBrk="1" hangingPunct="1">
              <a:spcBef>
                <a:spcPts val="0"/>
              </a:spcBef>
              <a:spcAft>
                <a:spcPts val="0"/>
              </a:spcAft>
              <a:buSzPct val="75000"/>
              <a:buNone/>
              <a:defRPr/>
            </a:pPr>
            <a:r>
              <a:rPr lang="en-US" altLang="en-US" sz="1200" baseline="30000" dirty="0">
                <a:latin typeface="+mn-lt"/>
                <a:ea typeface="Roboto" panose="02000000000000000000" pitchFamily="2" charset="0"/>
                <a:cs typeface="Calibri" panose="020F0502020204030204" pitchFamily="34" charset="0"/>
              </a:rPr>
              <a:t>3 </a:t>
            </a:r>
            <a:r>
              <a:rPr lang="en-US" altLang="en-US" sz="1200" dirty="0">
                <a:latin typeface="+mn-lt"/>
                <a:ea typeface="Roboto" panose="02000000000000000000" pitchFamily="2" charset="0"/>
                <a:cs typeface="Calibri" panose="020F0502020204030204" pitchFamily="34" charset="0"/>
              </a:rPr>
              <a:t>High Deductible Health Plan </a:t>
            </a:r>
            <a:endParaRPr lang="en-US" altLang="en-US" sz="1200" dirty="0">
              <a:latin typeface="Calibri Light" panose="020F0302020204030204" pitchFamily="34" charset="0"/>
              <a:ea typeface="Roboto"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282696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Dental</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1203145"/>
            <a:ext cx="5482463"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fontAlgn="base">
              <a:spcBef>
                <a:spcPct val="0"/>
              </a:spcBef>
              <a:spcAft>
                <a:spcPts val="1200"/>
              </a:spcAft>
              <a:buNone/>
              <a:defRPr/>
            </a:pPr>
            <a:r>
              <a:rPr lang="en-US" altLang="en-US" sz="1600" b="1" dirty="0">
                <a:solidFill>
                  <a:prstClr val="black"/>
                </a:solidFill>
                <a:latin typeface="Calibri"/>
                <a:ea typeface="Roboto Light" panose="02000000000000000000" pitchFamily="2" charset="0"/>
                <a:cs typeface="Calibri Light" panose="020F0302020204030204" pitchFamily="34" charset="0"/>
              </a:rPr>
              <a:t>The Dental Choice provider network includes:</a:t>
            </a:r>
          </a:p>
          <a:p>
            <a:pPr marL="285737" indent="-285737" eaLnBrk="1" hangingPunct="1">
              <a:spcBef>
                <a:spcPts val="0"/>
              </a:spcBef>
              <a:spcAft>
                <a:spcPts val="600"/>
              </a:spcAft>
              <a:buSzPct val="100000"/>
              <a:buFont typeface="Arial" panose="020B0604020202020204" pitchFamily="34" charset="0"/>
              <a:buChar char="•"/>
              <a:defRPr/>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3,500+ dentists in Washington</a:t>
            </a:r>
          </a:p>
          <a:p>
            <a:pPr marL="285737" indent="-285737" eaLnBrk="1" hangingPunct="1">
              <a:spcBef>
                <a:spcPts val="0"/>
              </a:spcBef>
              <a:spcAft>
                <a:spcPts val="600"/>
              </a:spcAft>
              <a:buSzPct val="100000"/>
              <a:buFont typeface="Arial" panose="020B0604020202020204" pitchFamily="34" charset="0"/>
              <a:buChar char="•"/>
              <a:defRPr/>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60,000+ dentists nationwide</a:t>
            </a:r>
          </a:p>
          <a:p>
            <a:pPr marL="0" indent="0">
              <a:spcAft>
                <a:spcPts val="1200"/>
              </a:spcAft>
              <a:buClr>
                <a:srgbClr val="0085CA"/>
              </a:buClr>
              <a:buNone/>
              <a:defRPr/>
            </a:pPr>
            <a:r>
              <a:rPr lang="en-US" sz="1600" b="1" dirty="0">
                <a:ea typeface="Roboto Light" panose="02000000000000000000" pitchFamily="2" charset="0"/>
                <a:cs typeface="Calibri Light" panose="020F0302020204030204" pitchFamily="34" charset="0"/>
              </a:rPr>
              <a:t>What’s included</a:t>
            </a:r>
          </a:p>
          <a:p>
            <a:pPr marL="285737" indent="-285737">
              <a:spcBef>
                <a:spcPts val="0"/>
              </a:spcBef>
              <a:spcAft>
                <a:spcPts val="600"/>
              </a:spcAft>
              <a:buSzPct val="100000"/>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Comprehensive care that covers common dental needs</a:t>
            </a:r>
          </a:p>
          <a:p>
            <a:pPr marL="285737" indent="-285737">
              <a:spcBef>
                <a:spcPts val="0"/>
              </a:spcBef>
              <a:spcAft>
                <a:spcPts val="600"/>
              </a:spcAft>
              <a:buSzPct val="100000"/>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Waivable deductible for preventive care</a:t>
            </a:r>
          </a:p>
          <a:p>
            <a:pPr marL="0" indent="0">
              <a:spcBef>
                <a:spcPts val="0"/>
              </a:spcBef>
              <a:spcAft>
                <a:spcPts val="600"/>
              </a:spcAft>
              <a:buClr>
                <a:srgbClr val="0085CA"/>
              </a:buClr>
              <a:buSzPct val="10000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A dental plan’s annual maximum is different from that of medical plans, which have an out-of-pocket maximum. A dental annual maximum is the total your dental plan will pay toward your care during any one plan year. </a:t>
            </a:r>
          </a:p>
          <a:p>
            <a:pPr marL="285737" indent="-285737" eaLnBrk="1" hangingPunct="1">
              <a:spcAft>
                <a:spcPts val="1200"/>
              </a:spcAft>
              <a:buClr>
                <a:srgbClr val="0085CA"/>
              </a:buClr>
              <a:buSzPct val="100000"/>
              <a:buFont typeface="Arial" panose="020B0604020202020204" pitchFamily="34" charset="0"/>
              <a:buChar char="•"/>
              <a:defRPr/>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5">
            <a:extLst>
              <a:ext uri="{FF2B5EF4-FFF2-40B4-BE49-F238E27FC236}">
                <a16:creationId xmlns:a16="http://schemas.microsoft.com/office/drawing/2014/main" id="{2FA6E473-342C-69E3-EAEB-90647AC173CA}"/>
              </a:ext>
            </a:extLst>
          </p:cNvPr>
          <p:cNvSpPr>
            <a:spLocks noGrp="1"/>
          </p:cNvSpPr>
          <p:nvPr>
            <p:ph type="body" sz="quarter" idx="12"/>
          </p:nvPr>
        </p:nvSpPr>
        <p:spPr>
          <a:xfrm>
            <a:off x="457198" y="775115"/>
            <a:ext cx="5482463" cy="292100"/>
          </a:xfrm>
        </p:spPr>
        <p:txBody>
          <a:bodyPr>
            <a:noAutofit/>
          </a:bodyPr>
          <a:lstStyle/>
          <a:p>
            <a:r>
              <a:rPr lang="en-US" altLang="en-US" dirty="0">
                <a:latin typeface="+mj-lt"/>
                <a:ea typeface="Roboto" panose="02000000000000000000" pitchFamily="2" charset="0"/>
                <a:cs typeface="Calibri Light" panose="020F0302020204030204" pitchFamily="34" charset="0"/>
              </a:rPr>
              <a:t>Healthy oral habits are linked to overall health</a:t>
            </a:r>
          </a:p>
          <a:p>
            <a:endParaRPr lang="en-US" dirty="0">
              <a:latin typeface="+mj-lt"/>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2"/>
          <a:srcRect l="46241" r="7362"/>
          <a:stretch/>
        </p:blipFill>
        <p:spPr>
          <a:xfrm>
            <a:off x="5870448" y="0"/>
            <a:ext cx="3273552" cy="4700016"/>
          </a:xfrm>
          <a:prstGeom prst="rect">
            <a:avLst/>
          </a:prstGeom>
        </p:spPr>
      </p:pic>
      <p:sp>
        <p:nvSpPr>
          <p:cNvPr id="13" name="TextBox 6">
            <a:extLst>
              <a:ext uri="{FF2B5EF4-FFF2-40B4-BE49-F238E27FC236}">
                <a16:creationId xmlns:a16="http://schemas.microsoft.com/office/drawing/2014/main" id="{39164974-87DD-8652-88DE-3368204A07E7}"/>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Visit premera.com/dentalhealth to find a dentist and get cost estimates</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151045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Pharmacy</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79568" y="1141178"/>
            <a:ext cx="5316114"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288"/>
              </a:spcBef>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When you fill a prescription at the pharmacy, you pay a designated copay or coinsurance (the fixed amount you pay at the time of service). Your copay or coinsurance depends on which tier, or level, the drug is assigned to. </a:t>
            </a:r>
          </a:p>
          <a:p>
            <a:pPr marL="0" indent="0">
              <a:spcBef>
                <a:spcPts val="144"/>
              </a:spcBef>
              <a:buNone/>
              <a:defRPr/>
            </a:pPr>
            <a:r>
              <a:rPr lang="en-US" sz="1400" b="1" dirty="0">
                <a:latin typeface="+mn-lt"/>
                <a:ea typeface="Roboto Light" panose="02000000000000000000" pitchFamily="2" charset="0"/>
                <a:cs typeface="Calibri Light" panose="020F0302020204030204" pitchFamily="34" charset="0"/>
              </a:rPr>
              <a:t>Ways you can save</a:t>
            </a:r>
          </a:p>
          <a:p>
            <a:pPr marL="342900" indent="-342900">
              <a:spcBef>
                <a:spcPts val="144"/>
              </a:spcBef>
              <a:buFont typeface="+mj-lt"/>
              <a:buAutoNum type="arabicPeriod"/>
              <a:defRPr/>
            </a:pPr>
            <a:r>
              <a:rPr lang="en-US" sz="1400" b="1" dirty="0">
                <a:latin typeface="+mn-lt"/>
                <a:ea typeface="Roboto Light" panose="02000000000000000000" pitchFamily="2" charset="0"/>
                <a:cs typeface="Calibri Light" panose="020F0302020204030204" pitchFamily="34" charset="0"/>
              </a:rPr>
              <a:t>Go generic – </a:t>
            </a:r>
            <a:r>
              <a:rPr lang="en-US" sz="1400" dirty="0">
                <a:latin typeface="Calibri Light" panose="020F0302020204030204" pitchFamily="34" charset="0"/>
                <a:ea typeface="Roboto Light" panose="02000000000000000000" pitchFamily="2" charset="0"/>
                <a:cs typeface="Calibri Light" panose="020F0302020204030204" pitchFamily="34" charset="0"/>
              </a:rPr>
              <a:t>Ask your doctor or pharmacy about equally effective alternatives.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Your plan compares </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discount card prices to the regular plan price on certain generic drugs—and you get the lowest cost. </a:t>
            </a:r>
            <a:r>
              <a:rPr lang="en-US" sz="1400" kern="0" dirty="0">
                <a:solidFill>
                  <a:srgbClr val="000000"/>
                </a:solidFill>
                <a:highlight>
                  <a:srgbClr val="00FF00"/>
                </a:highlight>
                <a:latin typeface="Calibri Light" panose="020F0302020204030204" pitchFamily="34" charset="0"/>
                <a:ea typeface="Calibri" panose="020F0502020204030204" pitchFamily="34" charset="0"/>
                <a:cs typeface="Calibri Light" panose="020F0302020204030204" pitchFamily="34" charset="0"/>
              </a:rPr>
              <a:t>P</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ayment applies toward your annual deductible and out-of-pocket maximum. </a:t>
            </a:r>
            <a:r>
              <a:rPr lang="en-US" sz="1400" kern="0" dirty="0">
                <a:solidFill>
                  <a:srgbClr val="000000"/>
                </a:solidFill>
                <a:highlight>
                  <a:srgbClr val="00FF00"/>
                </a:highlight>
                <a:latin typeface="Calibri Light" panose="020F0302020204030204" pitchFamily="34" charset="0"/>
                <a:ea typeface="Calibri" panose="020F0502020204030204" pitchFamily="34" charset="0"/>
                <a:cs typeface="Calibri Light" panose="020F0302020204030204" pitchFamily="34" charset="0"/>
              </a:rPr>
              <a:t>N</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o need to sign up. Discount applied automatically. </a:t>
            </a:r>
            <a:endPar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endParaRPr>
          </a:p>
          <a:p>
            <a:pPr marL="342900" indent="-342900">
              <a:spcBef>
                <a:spcPts val="144"/>
              </a:spcBef>
              <a:buFont typeface="+mj-lt"/>
              <a:buAutoNum type="arabicPeriod"/>
              <a:defRPr/>
            </a:pPr>
            <a:r>
              <a:rPr lang="en-US" sz="1400" b="1" dirty="0">
                <a:latin typeface="+mn-lt"/>
                <a:ea typeface="Roboto Light" panose="02000000000000000000" pitchFamily="2" charset="0"/>
                <a:cs typeface="Calibri Light" panose="020F0302020204030204" pitchFamily="34" charset="0"/>
              </a:rPr>
              <a:t>Use mail order – </a:t>
            </a:r>
            <a:r>
              <a:rPr lang="en-US" sz="1400" dirty="0">
                <a:latin typeface="Calibri Light" panose="020F0302020204030204" pitchFamily="34" charset="0"/>
                <a:ea typeface="Roboto Light" panose="02000000000000000000" pitchFamily="2" charset="0"/>
                <a:cs typeface="Calibri Light" panose="020F0302020204030204" pitchFamily="34" charset="0"/>
              </a:rPr>
              <a:t>Skip the line at the pharmacy and get a 90-day supply delivered to your home from Express Scripts Pharmacy.</a:t>
            </a:r>
          </a:p>
          <a:p>
            <a:pPr marL="342900" indent="-342900">
              <a:spcBef>
                <a:spcPts val="144"/>
              </a:spcBef>
              <a:buFont typeface="+mj-lt"/>
              <a:buAutoNum type="arabicPeriod"/>
              <a:defRPr/>
            </a:pPr>
            <a:r>
              <a:rPr lang="en-US" sz="1400" b="1" dirty="0">
                <a:highlight>
                  <a:srgbClr val="00FF00"/>
                </a:highlight>
                <a:latin typeface="+mn-lt"/>
                <a:ea typeface="Roboto Light" panose="02000000000000000000" pitchFamily="2" charset="0"/>
                <a:cs typeface="Calibri Light" panose="020F0302020204030204" pitchFamily="34" charset="0"/>
              </a:rPr>
              <a:t>Rx Savings Solutions –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Get alerts when you’re spending too much on prescriptions and compare drug costs.</a:t>
            </a:r>
            <a:endParaRPr lang="en-US" alt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5">
            <a:extLst>
              <a:ext uri="{FF2B5EF4-FFF2-40B4-BE49-F238E27FC236}">
                <a16:creationId xmlns:a16="http://schemas.microsoft.com/office/drawing/2014/main" id="{2FA6E473-342C-69E3-EAEB-90647AC173CA}"/>
              </a:ext>
            </a:extLst>
          </p:cNvPr>
          <p:cNvSpPr>
            <a:spLocks noGrp="1"/>
          </p:cNvSpPr>
          <p:nvPr>
            <p:ph type="body" sz="quarter" idx="12"/>
          </p:nvPr>
        </p:nvSpPr>
        <p:spPr>
          <a:xfrm>
            <a:off x="457200" y="776946"/>
            <a:ext cx="5482463" cy="292100"/>
          </a:xfrm>
        </p:spPr>
        <p:txBody>
          <a:bodyPr>
            <a:noAutofit/>
          </a:bodyPr>
          <a:lstStyle/>
          <a:p>
            <a:pPr>
              <a:spcBef>
                <a:spcPct val="0"/>
              </a:spcBef>
              <a:spcAft>
                <a:spcPts val="1200"/>
              </a:spcAft>
              <a:buNone/>
            </a:pPr>
            <a:r>
              <a:rPr lang="en-US" altLang="en-US" sz="1600" dirty="0">
                <a:latin typeface="+mn-lt"/>
                <a:ea typeface="Roboto Light" panose="02000000000000000000" pitchFamily="2" charset="0"/>
                <a:cs typeface="Calibri Light" panose="020F0302020204030204" pitchFamily="34" charset="0"/>
              </a:rPr>
              <a:t>Your health plan provides coverage for prescription medications </a:t>
            </a:r>
          </a:p>
          <a:p>
            <a:endParaRPr lang="en-US" dirty="0">
              <a:latin typeface="+mj-lt"/>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2"/>
          <a:srcRect l="28097" r="25505"/>
          <a:stretch/>
        </p:blipFill>
        <p:spPr>
          <a:xfrm>
            <a:off x="5870448" y="0"/>
            <a:ext cx="3273552" cy="4700016"/>
          </a:xfrm>
          <a:prstGeom prst="rect">
            <a:avLst/>
          </a:prstGeom>
        </p:spPr>
      </p:pic>
      <p:sp>
        <p:nvSpPr>
          <p:cNvPr id="13" name="TextBox 6">
            <a:extLst>
              <a:ext uri="{FF2B5EF4-FFF2-40B4-BE49-F238E27FC236}">
                <a16:creationId xmlns:a16="http://schemas.microsoft.com/office/drawing/2014/main" id="{39164974-87DD-8652-88DE-3368204A07E7}"/>
              </a:ext>
            </a:extLst>
          </p:cNvPr>
          <p:cNvSpPr txBox="1">
            <a:spLocks noChangeArrowheads="1"/>
          </p:cNvSpPr>
          <p:nvPr/>
        </p:nvSpPr>
        <p:spPr bwMode="auto">
          <a:xfrm>
            <a:off x="502920" y="438905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Check out our Pharmacy Benefit Guide on premera.com</a:t>
            </a:r>
            <a:endParaRPr lang="en-US" altLang="en-US" sz="1051" b="1" dirty="0">
              <a:solidFill>
                <a:srgbClr val="0085CA"/>
              </a:solidFill>
              <a:latin typeface="+mn-lt"/>
              <a:ea typeface="Roboto"/>
              <a:cs typeface="Calibri" panose="020F0502020204030204" pitchFamily="34" charset="0"/>
            </a:endParaRPr>
          </a:p>
        </p:txBody>
      </p:sp>
      <p:sp>
        <p:nvSpPr>
          <p:cNvPr id="5" name="TextBox 4">
            <a:extLst>
              <a:ext uri="{FF2B5EF4-FFF2-40B4-BE49-F238E27FC236}">
                <a16:creationId xmlns:a16="http://schemas.microsoft.com/office/drawing/2014/main" id="{C843CB24-37A6-6488-0785-459120273A5B}"/>
              </a:ext>
            </a:extLst>
          </p:cNvPr>
          <p:cNvSpPr txBox="1"/>
          <p:nvPr/>
        </p:nvSpPr>
        <p:spPr>
          <a:xfrm>
            <a:off x="403412" y="4212954"/>
            <a:ext cx="6447865" cy="230832"/>
          </a:xfrm>
          <a:prstGeom prst="rect">
            <a:avLst/>
          </a:prstGeom>
          <a:noFill/>
        </p:spPr>
        <p:txBody>
          <a:bodyPr wrap="square" rtlCol="0">
            <a:spAutoFit/>
          </a:bodyPr>
          <a:lstStyle/>
          <a:p>
            <a:r>
              <a:rPr lang="en-US" sz="900" dirty="0">
                <a:highlight>
                  <a:srgbClr val="00FF00"/>
                </a:highlight>
              </a:rPr>
              <a:t>Rx Savings Solutions is an independent company that provides prescription discount services on behalf of Premera B</a:t>
            </a:r>
            <a:r>
              <a:rPr lang="en-US" sz="900" dirty="0">
                <a:solidFill>
                  <a:srgbClr val="F8F8F8"/>
                </a:solidFill>
                <a:highlight>
                  <a:srgbClr val="00FF00"/>
                </a:highlight>
              </a:rPr>
              <a:t>lue Cross</a:t>
            </a:r>
            <a:r>
              <a:rPr lang="en-US" sz="900" dirty="0">
                <a:highlight>
                  <a:srgbClr val="00FF00"/>
                </a:highlight>
              </a:rPr>
              <a:t>.</a:t>
            </a:r>
          </a:p>
        </p:txBody>
      </p:sp>
    </p:spTree>
    <p:extLst>
      <p:ext uri="{BB962C8B-B14F-4D97-AF65-F5344CB8AC3E}">
        <p14:creationId xmlns:p14="http://schemas.microsoft.com/office/powerpoint/2010/main" val="549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Rx Savings Solutions</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79568" y="1141178"/>
            <a:ext cx="5316114"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288"/>
              </a:spcBef>
              <a:spcAft>
                <a:spcPts val="12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This free benefit helps you and others on your plan easily find the lowest-price option for prescription drugs. </a:t>
            </a:r>
          </a:p>
          <a:p>
            <a:pPr marL="0" indent="0">
              <a:spcBef>
                <a:spcPts val="288"/>
              </a:spcBef>
              <a:spcAft>
                <a:spcPts val="600"/>
              </a:spcAft>
              <a:buNone/>
              <a:defRPr/>
            </a:pPr>
            <a:r>
              <a:rPr lang="en-US" sz="1400" b="1" dirty="0">
                <a:latin typeface="+mn-lt"/>
                <a:ea typeface="Roboto Light" panose="02000000000000000000" pitchFamily="2" charset="0"/>
                <a:cs typeface="Calibri Light" panose="020F0302020204030204" pitchFamily="34" charset="0"/>
              </a:rPr>
              <a:t>How it works</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Check out what lower-cost prescriptions may be available under your health plan and compare prices at different pharmacies</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Rx Savings Solutions will handle everything with your doctor and pharmacy to switch your prescription to a lower-cost pharmacy.</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You’ll receive an email (or text message if you opt in to receive texts) any time you can spend less, taking the burden off you to find the lowest price on your medications.</a:t>
            </a: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5">
            <a:extLst>
              <a:ext uri="{FF2B5EF4-FFF2-40B4-BE49-F238E27FC236}">
                <a16:creationId xmlns:a16="http://schemas.microsoft.com/office/drawing/2014/main" id="{2FA6E473-342C-69E3-EAEB-90647AC173CA}"/>
              </a:ext>
            </a:extLst>
          </p:cNvPr>
          <p:cNvSpPr>
            <a:spLocks noGrp="1"/>
          </p:cNvSpPr>
          <p:nvPr>
            <p:ph type="body" sz="quarter" idx="12"/>
          </p:nvPr>
        </p:nvSpPr>
        <p:spPr>
          <a:xfrm>
            <a:off x="457200" y="776946"/>
            <a:ext cx="5482463" cy="292100"/>
          </a:xfrm>
        </p:spPr>
        <p:txBody>
          <a:bodyPr>
            <a:noAutofit/>
          </a:bodyPr>
          <a:lstStyle/>
          <a:p>
            <a:pPr>
              <a:spcBef>
                <a:spcPct val="0"/>
              </a:spcBef>
              <a:spcAft>
                <a:spcPts val="1200"/>
              </a:spcAft>
              <a:buNone/>
            </a:pPr>
            <a:r>
              <a:rPr lang="en-US" altLang="en-US" sz="1600" dirty="0">
                <a:latin typeface="+mn-lt"/>
                <a:ea typeface="Roboto Light" panose="02000000000000000000" pitchFamily="2" charset="0"/>
                <a:cs typeface="Calibri Light" panose="020F0302020204030204" pitchFamily="34" charset="0"/>
              </a:rPr>
              <a:t>Lower your prescription drug costs today</a:t>
            </a:r>
          </a:p>
          <a:p>
            <a:endParaRPr lang="en-US" dirty="0">
              <a:latin typeface="+mj-lt"/>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a:blip r:embed="rId2"/>
          <a:srcRect l="26801" r="26801"/>
          <a:stretch/>
        </p:blipFill>
        <p:spPr>
          <a:xfrm>
            <a:off x="5870448" y="0"/>
            <a:ext cx="3273552" cy="4700016"/>
          </a:xfrm>
          <a:prstGeom prst="rect">
            <a:avLst/>
          </a:prstGeom>
        </p:spPr>
      </p:pic>
      <p:sp>
        <p:nvSpPr>
          <p:cNvPr id="13" name="TextBox 6">
            <a:extLst>
              <a:ext uri="{FF2B5EF4-FFF2-40B4-BE49-F238E27FC236}">
                <a16:creationId xmlns:a16="http://schemas.microsoft.com/office/drawing/2014/main" id="{39164974-87DD-8652-88DE-3368204A07E7}"/>
              </a:ext>
            </a:extLst>
          </p:cNvPr>
          <p:cNvSpPr txBox="1">
            <a:spLocks noChangeArrowheads="1"/>
          </p:cNvSpPr>
          <p:nvPr/>
        </p:nvSpPr>
        <p:spPr bwMode="auto">
          <a:xfrm>
            <a:off x="479568" y="4329407"/>
            <a:ext cx="8138160" cy="338554"/>
          </a:xfrm>
          <a:prstGeom prst="rect">
            <a:avLst/>
          </a:prstGeom>
          <a:solidFill>
            <a:sysClr val="window" lastClr="FFFFFF"/>
          </a:solidFill>
          <a:ln w="9525">
            <a:solidFill>
              <a:srgbClr val="0085CA"/>
            </a:solidFill>
            <a:miter lim="800000"/>
            <a:headEnd/>
            <a:tailEnd/>
          </a:ln>
        </p:spPr>
        <p:txBody>
          <a:bodyPr wrap="square">
            <a:spAutoFit/>
          </a:bodyPr>
          <a:lstStyle>
            <a:defPPr>
              <a:defRPr lang="en-US"/>
            </a:defPPr>
            <a:lvl1pPr algn="ctr">
              <a:spcBef>
                <a:spcPct val="20000"/>
              </a:spcBef>
              <a:buFont typeface="Arial" panose="020B0604020202020204" pitchFamily="34" charset="0"/>
              <a:buNone/>
              <a:defRPr sz="1600" b="1">
                <a:solidFill>
                  <a:srgbClr val="0085CA"/>
                </a:solidFill>
                <a:ea typeface="Roboto"/>
                <a:cs typeface="Calibri" panose="020F0502020204030204" pitchFamily="34" charset="0"/>
              </a:defRPr>
            </a:lvl1pPr>
            <a:lvl2pPr marL="742950" indent="-1714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dirty="0">
                <a:hlinkClick r:id="rId3">
                  <a:extLst>
                    <a:ext uri="{A12FA001-AC4F-418D-AE19-62706E023703}">
                      <ahyp:hlinkClr xmlns:ahyp="http://schemas.microsoft.com/office/drawing/2018/hyperlinkcolor" val="tx"/>
                    </a:ext>
                  </a:extLst>
                </a:hlinkClick>
              </a:rPr>
              <a:t>Activate your account at myrxss.com/premera</a:t>
            </a:r>
            <a:endParaRPr lang="en-US" altLang="en-US" dirty="0"/>
          </a:p>
        </p:txBody>
      </p:sp>
      <p:sp>
        <p:nvSpPr>
          <p:cNvPr id="5" name="TextBox 4">
            <a:extLst>
              <a:ext uri="{FF2B5EF4-FFF2-40B4-BE49-F238E27FC236}">
                <a16:creationId xmlns:a16="http://schemas.microsoft.com/office/drawing/2014/main" id="{C843CB24-37A6-6488-0785-459120273A5B}"/>
              </a:ext>
            </a:extLst>
          </p:cNvPr>
          <p:cNvSpPr txBox="1"/>
          <p:nvPr/>
        </p:nvSpPr>
        <p:spPr>
          <a:xfrm>
            <a:off x="403410" y="4066520"/>
            <a:ext cx="6447865" cy="230832"/>
          </a:xfrm>
          <a:prstGeom prst="rect">
            <a:avLst/>
          </a:prstGeom>
          <a:noFill/>
        </p:spPr>
        <p:txBody>
          <a:bodyPr wrap="square" rtlCol="0">
            <a:spAutoFit/>
          </a:bodyPr>
          <a:lstStyle/>
          <a:p>
            <a:r>
              <a:rPr lang="en-US" sz="900" dirty="0"/>
              <a:t>Rx Savings Solutions is an independent company that provides prescription discount services on behalf of Premera B</a:t>
            </a:r>
            <a:r>
              <a:rPr lang="en-US" sz="900" dirty="0">
                <a:solidFill>
                  <a:srgbClr val="F8F8F8"/>
                </a:solidFill>
              </a:rPr>
              <a:t>lue Cross</a:t>
            </a:r>
            <a:r>
              <a:rPr lang="en-US" sz="900" dirty="0"/>
              <a:t>.</a:t>
            </a:r>
          </a:p>
        </p:txBody>
      </p:sp>
      <p:pic>
        <p:nvPicPr>
          <p:cNvPr id="8" name="Picture 7">
            <a:extLst>
              <a:ext uri="{FF2B5EF4-FFF2-40B4-BE49-F238E27FC236}">
                <a16:creationId xmlns:a16="http://schemas.microsoft.com/office/drawing/2014/main" id="{9C04892D-E94C-D10A-2E57-A0EB8809CC1F}"/>
              </a:ext>
            </a:extLst>
          </p:cNvPr>
          <p:cNvPicPr>
            <a:picLocks noChangeAspect="1"/>
          </p:cNvPicPr>
          <p:nvPr/>
        </p:nvPicPr>
        <p:blipFill>
          <a:blip r:embed="rId4"/>
          <a:stretch>
            <a:fillRect/>
          </a:stretch>
        </p:blipFill>
        <p:spPr>
          <a:xfrm>
            <a:off x="7226286" y="2840814"/>
            <a:ext cx="1391442" cy="1397464"/>
          </a:xfrm>
          <a:prstGeom prst="rect">
            <a:avLst/>
          </a:prstGeom>
        </p:spPr>
      </p:pic>
    </p:spTree>
    <p:extLst>
      <p:ext uri="{BB962C8B-B14F-4D97-AF65-F5344CB8AC3E}">
        <p14:creationId xmlns:p14="http://schemas.microsoft.com/office/powerpoint/2010/main" val="396181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Pharmacy glossary</a:t>
            </a:r>
            <a:endParaRPr lang="en-US" dirty="0">
              <a:highlight>
                <a:srgbClr val="00FF00"/>
              </a:highlight>
              <a:latin typeface="Times New Roman" panose="02020603050405020304" pitchFamily="18" charset="0"/>
              <a:cs typeface="Times New Roman" panose="02020603050405020304" pitchFamily="18" charset="0"/>
            </a:endParaRP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1167471"/>
            <a:ext cx="389479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Formulary: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list of covered drugs.</a:t>
            </a: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Nonformulary: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medications that aren’t on the preferred drug list, often due to efficacy and/or price.</a:t>
            </a:r>
            <a:endParaRPr lang="en-US" altLang="en-US" sz="1400" b="1"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Brand name: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patented prescription drug that is produced by a single manufacturer.</a:t>
            </a:r>
            <a:endParaRPr lang="en-US" altLang="en-US" sz="1400" b="1"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Generic: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chemically equivalent—but often less expensive—copy of a brand name drug for which the patent has expired.</a:t>
            </a: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Single-source drug: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drug that is patented and produced by a single manufacturer.</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Box 4">
            <a:extLst>
              <a:ext uri="{FF2B5EF4-FFF2-40B4-BE49-F238E27FC236}">
                <a16:creationId xmlns:a16="http://schemas.microsoft.com/office/drawing/2014/main" id="{33666225-A185-90FF-EE4D-D67A2F32FDCF}"/>
              </a:ext>
            </a:extLst>
          </p:cNvPr>
          <p:cNvSpPr txBox="1">
            <a:spLocks noChangeArrowheads="1"/>
          </p:cNvSpPr>
          <p:nvPr/>
        </p:nvSpPr>
        <p:spPr bwMode="auto">
          <a:xfrm>
            <a:off x="4936386" y="1167470"/>
            <a:ext cx="3894794" cy="28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panose="020B0604020202020204" pitchFamily="34" charset="0"/>
              <a:buChar char="•"/>
              <a:defRPr sz="3200" kern="1200">
                <a:solidFill>
                  <a:schemeClr val="tx1"/>
                </a:solidFill>
                <a:latin typeface="Calibri" panose="020F0502020204030204" pitchFamily="34" charset="0"/>
                <a:ea typeface="+mn-ea"/>
                <a:cs typeface="Roboto Light"/>
              </a:defRPr>
            </a:lvl1pPr>
            <a:lvl2pPr marL="742950" indent="-285750" algn="l" defTabSz="457200" rtl="0" eaLnBrk="1" latinLnBrk="0" hangingPunct="1">
              <a:spcBef>
                <a:spcPct val="20000"/>
              </a:spcBef>
              <a:buClr>
                <a:schemeClr val="tx2"/>
              </a:buClr>
              <a:buSzPct val="60000"/>
              <a:buFont typeface="Arial" panose="020B0604020202020204" pitchFamily="34" charset="0"/>
              <a:buChar char="–"/>
              <a:defRPr sz="2800" kern="1200">
                <a:solidFill>
                  <a:schemeClr val="tx1"/>
                </a:solidFill>
                <a:latin typeface="Calibri" panose="020F0502020204030204" pitchFamily="34" charset="0"/>
                <a:ea typeface="+mn-ea"/>
                <a:cs typeface="Roboto Light"/>
              </a:defRPr>
            </a:lvl2pPr>
            <a:lvl3pPr marL="1143000" indent="-228600" algn="l" defTabSz="457200" rtl="0" eaLnBrk="1" latinLnBrk="0" hangingPunct="1">
              <a:spcBef>
                <a:spcPct val="20000"/>
              </a:spcBef>
              <a:buClr>
                <a:schemeClr val="tx2"/>
              </a:buClr>
              <a:buSzPct val="75000"/>
              <a:buFont typeface="Arial" panose="020B0604020202020204" pitchFamily="34" charset="0"/>
              <a:buChar char="•"/>
              <a:defRPr sz="2400" kern="1200">
                <a:solidFill>
                  <a:schemeClr val="tx1"/>
                </a:solidFill>
                <a:latin typeface="Calibri" panose="020F0502020204030204" pitchFamily="34" charset="0"/>
                <a:ea typeface="+mn-ea"/>
                <a:cs typeface="Roboto Light"/>
              </a:defRPr>
            </a:lvl3pPr>
            <a:lvl4pPr marL="1600200" indent="-228600" algn="l" defTabSz="457200" rtl="0" eaLnBrk="1" latinLnBrk="0" hangingPunct="1">
              <a:spcBef>
                <a:spcPct val="20000"/>
              </a:spcBef>
              <a:buClr>
                <a:schemeClr val="accent6"/>
              </a:buClr>
              <a:buSzPct val="60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4pPr>
            <a:lvl5pPr marL="2057400" indent="-228600" algn="l" defTabSz="457200" rtl="0" eaLnBrk="1" latinLnBrk="0" hangingPunct="1">
              <a:spcBef>
                <a:spcPct val="20000"/>
              </a:spcBef>
              <a:buClr>
                <a:schemeClr val="accent6"/>
              </a:buClr>
              <a:buSzPct val="75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spcAft>
                <a:spcPts val="1200"/>
              </a:spcAft>
              <a:buNone/>
              <a:defRPr/>
            </a:pPr>
            <a:r>
              <a:rPr lang="en-US" altLang="en-US" sz="1400" b="1" dirty="0">
                <a:latin typeface="+mn-lt"/>
                <a:ea typeface="Roboto Light" panose="02000000000000000000" pitchFamily="2" charset="0"/>
                <a:cs typeface="Calibri Light" panose="020F0302020204030204" pitchFamily="34" charset="0"/>
              </a:rPr>
              <a:t>Over-the-counter drug: </a:t>
            </a:r>
            <a:r>
              <a:rPr lang="en-US" alt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a retail drug product that does not require a prescription under federal or state law, often called OTC.</a:t>
            </a:r>
          </a:p>
          <a:p>
            <a:pPr marL="0" indent="0">
              <a:spcAft>
                <a:spcPts val="1200"/>
              </a:spcAft>
              <a:buNone/>
              <a:defRPr/>
            </a:pPr>
            <a:r>
              <a:rPr lang="en-US" altLang="en-US" sz="1400" b="1" dirty="0">
                <a:latin typeface="+mn-lt"/>
                <a:ea typeface="Roboto Light" panose="02000000000000000000" pitchFamily="2" charset="0"/>
                <a:cs typeface="Calibri Light" panose="020F0302020204030204" pitchFamily="34" charset="0"/>
              </a:rPr>
              <a:t>Mail-order drugs: </a:t>
            </a:r>
            <a:r>
              <a:rPr lang="en-US" alt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programs that deliver your maintenance drugs directly to you by mail for a reduced cost</a:t>
            </a:r>
          </a:p>
          <a:p>
            <a:pPr marL="0" indent="0">
              <a:spcAft>
                <a:spcPts val="1200"/>
              </a:spcAft>
              <a:buNone/>
            </a:pPr>
            <a:r>
              <a:rPr lang="en-US" altLang="en-US" sz="1400" b="1" dirty="0">
                <a:latin typeface="+mn-lt"/>
                <a:ea typeface="Roboto Light" panose="02000000000000000000" pitchFamily="2" charset="0"/>
                <a:cs typeface="Calibri Light" panose="020F0302020204030204" pitchFamily="34" charset="0"/>
              </a:rPr>
              <a:t>Tiers: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drug coverage levels that determine what you pay out of pocket for your prescriptions. These commonly include generic drugs, brand-name drugs, non-preferred/low-value drugs, and/or specialty drugs.</a:t>
            </a:r>
          </a:p>
        </p:txBody>
      </p:sp>
      <p:cxnSp>
        <p:nvCxnSpPr>
          <p:cNvPr id="6" name="Straight Connector 5">
            <a:extLst>
              <a:ext uri="{FF2B5EF4-FFF2-40B4-BE49-F238E27FC236}">
                <a16:creationId xmlns:a16="http://schemas.microsoft.com/office/drawing/2014/main" id="{692D30D1-85D8-94FA-31F0-208AE1B6A171}"/>
              </a:ext>
            </a:extLst>
          </p:cNvPr>
          <p:cNvCxnSpPr>
            <a:cxnSpLocks/>
          </p:cNvCxnSpPr>
          <p:nvPr/>
        </p:nvCxnSpPr>
        <p:spPr>
          <a:xfrm>
            <a:off x="4541727" y="1052688"/>
            <a:ext cx="0" cy="3484936"/>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43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Vision</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199" y="1241808"/>
            <a:ext cx="5413249"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spcAft>
                <a:spcPts val="1200"/>
              </a:spcAft>
              <a:buNone/>
            </a:pPr>
            <a:r>
              <a:rPr lang="en-US" altLang="en-US" sz="1600" dirty="0">
                <a:latin typeface="Calibri Light"/>
                <a:ea typeface="Roboto Light"/>
                <a:cs typeface="Calibri Light"/>
              </a:rPr>
              <a:t>Annual preventive vision exams are covered in full when you see an in-network provider. And if you need contacts, eyewear, or other low-vision devices, those are covered, too.</a:t>
            </a:r>
          </a:p>
          <a:p>
            <a:pPr>
              <a:spcBef>
                <a:spcPct val="0"/>
              </a:spcBef>
              <a:spcAft>
                <a:spcPts val="1200"/>
              </a:spcAft>
              <a:buNone/>
            </a:pPr>
            <a:r>
              <a:rPr lang="en-US" altLang="en-US" sz="1800" b="1" dirty="0">
                <a:latin typeface="+mn-lt"/>
                <a:ea typeface="Roboto Light" panose="02000000000000000000" pitchFamily="2" charset="0"/>
                <a:cs typeface="Calibri Light" panose="020F0302020204030204" pitchFamily="34" charset="0"/>
              </a:rPr>
              <a:t>Your vision benefit</a:t>
            </a: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Exam copay: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&lt;copay&gt;</a:t>
            </a: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Your plan allows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&lt;number&gt;</a:t>
            </a: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 vision exam(s) every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&lt;frequency&gt;</a:t>
            </a:r>
            <a:endParaRPr lang="en-US" altLang="en-US" sz="1600" dirty="0">
              <a:latin typeface="Calibri Light" panose="020F0302020204030204" pitchFamily="34" charset="0"/>
              <a:ea typeface="Roboto Light" panose="02000000000000000000" pitchFamily="2" charset="0"/>
              <a:cs typeface="Calibri Light" panose="020F0302020204030204" pitchFamily="34" charset="0"/>
            </a:endParaRP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Hardware allowance: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&lt;dollar amount&gt;</a:t>
            </a: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 every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&lt;frequency&gt;</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285737" indent="-285737" eaLnBrk="1" hangingPunct="1">
              <a:spcAft>
                <a:spcPts val="1200"/>
              </a:spcAft>
              <a:buClr>
                <a:srgbClr val="0085CA"/>
              </a:buClr>
              <a:buSzPct val="100000"/>
              <a:buFont typeface="Arial" panose="020B0604020202020204" pitchFamily="34" charset="0"/>
              <a:buChar char="•"/>
              <a:defRPr/>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5">
            <a:extLst>
              <a:ext uri="{FF2B5EF4-FFF2-40B4-BE49-F238E27FC236}">
                <a16:creationId xmlns:a16="http://schemas.microsoft.com/office/drawing/2014/main" id="{2FA6E473-342C-69E3-EAEB-90647AC173CA}"/>
              </a:ext>
            </a:extLst>
          </p:cNvPr>
          <p:cNvSpPr>
            <a:spLocks noGrp="1"/>
          </p:cNvSpPr>
          <p:nvPr>
            <p:ph type="body" sz="quarter" idx="12"/>
          </p:nvPr>
        </p:nvSpPr>
        <p:spPr>
          <a:xfrm>
            <a:off x="457200" y="793340"/>
            <a:ext cx="5482463" cy="292100"/>
          </a:xfrm>
        </p:spPr>
        <p:txBody>
          <a:bodyPr>
            <a:noAutofit/>
          </a:bodyPr>
          <a:lstStyle/>
          <a:p>
            <a:r>
              <a:rPr lang="en-US" altLang="en-US" dirty="0">
                <a:latin typeface="+mj-lt"/>
                <a:ea typeface="Roboto" panose="02000000000000000000" pitchFamily="2" charset="0"/>
                <a:cs typeface="Calibri Light" panose="020F0302020204030204" pitchFamily="34" charset="0"/>
              </a:rPr>
              <a:t>Your health plan comes with a vision benefit</a:t>
            </a:r>
          </a:p>
          <a:p>
            <a:endParaRPr lang="en-US" dirty="0">
              <a:latin typeface="+mj-lt"/>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2"/>
          <a:srcRect l="52722" r="881"/>
          <a:stretch/>
        </p:blipFill>
        <p:spPr>
          <a:xfrm>
            <a:off x="5870448" y="0"/>
            <a:ext cx="3273552" cy="4700016"/>
          </a:xfrm>
          <a:prstGeom prst="rect">
            <a:avLst/>
          </a:prstGeom>
        </p:spPr>
      </p:pic>
      <p:sp>
        <p:nvSpPr>
          <p:cNvPr id="13" name="TextBox 6">
            <a:extLst>
              <a:ext uri="{FF2B5EF4-FFF2-40B4-BE49-F238E27FC236}">
                <a16:creationId xmlns:a16="http://schemas.microsoft.com/office/drawing/2014/main" id="{39164974-87DD-8652-88DE-3368204A07E7}"/>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To find an in-network provider, visit premera.com</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180418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BD95BE-7E25-3BAD-DAFD-3B978763550F}"/>
              </a:ext>
            </a:extLst>
          </p:cNvPr>
          <p:cNvPicPr>
            <a:picLocks noChangeAspect="1"/>
          </p:cNvPicPr>
          <p:nvPr/>
        </p:nvPicPr>
        <p:blipFill>
          <a:blip r:embed="rId3"/>
          <a:stretch>
            <a:fillRect/>
          </a:stretch>
        </p:blipFill>
        <p:spPr>
          <a:xfrm rot="5400000">
            <a:off x="3488367" y="1878417"/>
            <a:ext cx="4700018" cy="943185"/>
          </a:xfrm>
          <a:prstGeom prst="rect">
            <a:avLst/>
          </a:prstGeom>
        </p:spPr>
      </p:pic>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Premera Blue Cross HMO</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1" y="1146090"/>
            <a:ext cx="4711614" cy="285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68580" bIns="34290"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1200" b="1" dirty="0">
                <a:latin typeface="+mj-lt"/>
                <a:ea typeface="Roboto Light" panose="02000000000000000000" pitchFamily="2" charset="0"/>
                <a:cs typeface="Calibri Light" panose="020F0302020204030204" pitchFamily="34" charset="0"/>
              </a:rPr>
              <a:t>With the Premera HMO Core Plus plan, you’ll get:</a:t>
            </a:r>
          </a:p>
          <a:p>
            <a:pPr>
              <a:spcBef>
                <a:spcPts val="60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Whole-person care that integrates your mental, physical, social, and emotional needs for improved health outcomes</a:t>
            </a:r>
          </a:p>
          <a:p>
            <a:pPr>
              <a:spcBef>
                <a:spcPts val="60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Guided care through a primary care doctor</a:t>
            </a:r>
          </a:p>
          <a:p>
            <a:pPr>
              <a:spcBef>
                <a:spcPts val="60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Concierge-style customer service</a:t>
            </a:r>
          </a:p>
          <a:p>
            <a:pPr>
              <a:spcBef>
                <a:spcPts val="600"/>
              </a:spcBef>
              <a:spcAft>
                <a:spcPts val="600"/>
              </a:spcAft>
            </a:pPr>
            <a:r>
              <a:rPr lang="en-US" sz="1200" dirty="0">
                <a:latin typeface="Calibri Light" panose="020F0302020204030204" pitchFamily="34" charset="0"/>
                <a:ea typeface="Roboto Light" panose="02000000000000000000" pitchFamily="2" charset="0"/>
                <a:cs typeface="Calibri Light" panose="020F0302020204030204" pitchFamily="34" charset="0"/>
              </a:rPr>
              <a:t>Around-the-clock access to virtual care</a:t>
            </a:r>
          </a:p>
          <a:p>
            <a:pPr marL="0" indent="0">
              <a:buNone/>
            </a:pPr>
            <a:r>
              <a:rPr lang="en-US" sz="1200" b="1" dirty="0">
                <a:latin typeface="+mj-lt"/>
                <a:ea typeface="Roboto Light" panose="02000000000000000000" pitchFamily="2" charset="0"/>
                <a:cs typeface="Calibri Light" panose="020F0302020204030204" pitchFamily="34" charset="0"/>
              </a:rPr>
              <a:t>The HMO is offered in King, Pierce, Thurston, and Spokane counties and includes these providers in our growing Sherwood HMO network:</a:t>
            </a:r>
          </a:p>
          <a:p>
            <a:pPr marL="171446" indent="-171446"/>
            <a:r>
              <a:rPr lang="en-US" sz="1200" dirty="0">
                <a:latin typeface="Calibri Light" panose="020F0302020204030204" pitchFamily="34" charset="0"/>
                <a:ea typeface="Roboto Light" panose="02000000000000000000" pitchFamily="2" charset="0"/>
                <a:cs typeface="Calibri Light" panose="020F0302020204030204" pitchFamily="34" charset="0"/>
              </a:rPr>
              <a:t>MultiCare Health System</a:t>
            </a:r>
          </a:p>
          <a:p>
            <a:pPr marL="171446" indent="-171446"/>
            <a:r>
              <a:rPr lang="en-US" sz="1200" dirty="0">
                <a:latin typeface="Calibri Light" panose="020F0302020204030204" pitchFamily="34" charset="0"/>
                <a:ea typeface="Roboto Light" panose="02000000000000000000" pitchFamily="2" charset="0"/>
                <a:cs typeface="Calibri Light" panose="020F0302020204030204" pitchFamily="34" charset="0"/>
              </a:rPr>
              <a:t>Mary Bridge Children’s Hospital</a:t>
            </a:r>
          </a:p>
          <a:p>
            <a:pPr marL="171446" indent="-171446"/>
            <a:r>
              <a:rPr lang="en-US" sz="1200" dirty="0">
                <a:latin typeface="Calibri Light" panose="020F0302020204030204" pitchFamily="34" charset="0"/>
                <a:ea typeface="Roboto Light" panose="02000000000000000000" pitchFamily="2" charset="0"/>
                <a:cs typeface="Calibri Light" panose="020F0302020204030204" pitchFamily="34" charset="0"/>
              </a:rPr>
              <a:t>Seattle Children’s Hospital</a:t>
            </a:r>
          </a:p>
          <a:p>
            <a:pPr marL="171446" indent="-171446"/>
            <a:r>
              <a:rPr lang="en-US" sz="1200" dirty="0">
                <a:latin typeface="Calibri Light" panose="020F0302020204030204" pitchFamily="34" charset="0"/>
                <a:ea typeface="Roboto Light" panose="02000000000000000000" pitchFamily="2" charset="0"/>
                <a:cs typeface="Calibri Light" panose="020F0302020204030204" pitchFamily="34" charset="0"/>
              </a:rPr>
              <a:t>Kinwell primary care clinics</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5446503"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endParaRPr lang="en-US" altLang="en-US" sz="1800" dirty="0">
              <a:solidFill>
                <a:srgbClr val="FF0000"/>
              </a:solidFill>
              <a:highlight>
                <a:srgbClr val="FFFF00"/>
              </a:highlight>
              <a:latin typeface="Calibri"/>
              <a:ea typeface="Lora Regular"/>
              <a:cs typeface="Lora Regular"/>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4"/>
          <a:srcRect l="15139" r="43388"/>
          <a:stretch/>
        </p:blipFill>
        <p:spPr>
          <a:xfrm>
            <a:off x="6217920" y="0"/>
            <a:ext cx="2926080" cy="4700016"/>
          </a:xfrm>
          <a:prstGeom prst="rect">
            <a:avLst/>
          </a:prstGeom>
        </p:spPr>
      </p:pic>
      <p:sp>
        <p:nvSpPr>
          <p:cNvPr id="9" name="Text Placeholder 5">
            <a:extLst>
              <a:ext uri="{FF2B5EF4-FFF2-40B4-BE49-F238E27FC236}">
                <a16:creationId xmlns:a16="http://schemas.microsoft.com/office/drawing/2014/main" id="{898C793B-4278-CB8B-0DF3-DA48C11A63E1}"/>
              </a:ext>
            </a:extLst>
          </p:cNvPr>
          <p:cNvSpPr>
            <a:spLocks noGrp="1"/>
          </p:cNvSpPr>
          <p:nvPr>
            <p:ph type="body" sz="quarter" idx="12"/>
          </p:nvPr>
        </p:nvSpPr>
        <p:spPr>
          <a:xfrm>
            <a:off x="457201" y="775116"/>
            <a:ext cx="4717901" cy="292100"/>
          </a:xfrm>
        </p:spPr>
        <p:txBody>
          <a:bodyPr>
            <a:noAutofit/>
          </a:bodyPr>
          <a:lstStyle/>
          <a:p>
            <a:r>
              <a:rPr lang="en-US" dirty="0">
                <a:solidFill>
                  <a:srgbClr val="004053"/>
                </a:solidFill>
              </a:rPr>
              <a:t>A personalized healthcare plan for a healthier you</a:t>
            </a:r>
          </a:p>
          <a:p>
            <a:endParaRPr lang="en-US" dirty="0">
              <a:latin typeface="+mj-lt"/>
            </a:endParaRPr>
          </a:p>
        </p:txBody>
      </p:sp>
      <p:pic>
        <p:nvPicPr>
          <p:cNvPr id="5" name="Picture 4">
            <a:extLst>
              <a:ext uri="{FF2B5EF4-FFF2-40B4-BE49-F238E27FC236}">
                <a16:creationId xmlns:a16="http://schemas.microsoft.com/office/drawing/2014/main" id="{21B38225-4633-E30D-0D73-713E5061EDCE}"/>
              </a:ext>
            </a:extLst>
          </p:cNvPr>
          <p:cNvPicPr>
            <a:picLocks noChangeAspect="1"/>
          </p:cNvPicPr>
          <p:nvPr/>
        </p:nvPicPr>
        <p:blipFill>
          <a:blip r:embed="rId5"/>
          <a:stretch>
            <a:fillRect/>
          </a:stretch>
        </p:blipFill>
        <p:spPr>
          <a:xfrm>
            <a:off x="457201" y="4833308"/>
            <a:ext cx="1758462" cy="183940"/>
          </a:xfrm>
          <a:prstGeom prst="rect">
            <a:avLst/>
          </a:prstGeom>
        </p:spPr>
      </p:pic>
      <p:sp>
        <p:nvSpPr>
          <p:cNvPr id="7" name="TextBox 6">
            <a:extLst>
              <a:ext uri="{FF2B5EF4-FFF2-40B4-BE49-F238E27FC236}">
                <a16:creationId xmlns:a16="http://schemas.microsoft.com/office/drawing/2014/main" id="{53B7669D-664F-8F38-A8C9-B9643F817135}"/>
              </a:ext>
            </a:extLst>
          </p:cNvPr>
          <p:cNvSpPr txBox="1">
            <a:spLocks noChangeArrowheads="1"/>
          </p:cNvSpPr>
          <p:nvPr/>
        </p:nvSpPr>
        <p:spPr bwMode="auto">
          <a:xfrm>
            <a:off x="502920" y="4276495"/>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rPr>
              <a:t>For more information, visit hmo.premera.com</a:t>
            </a:r>
          </a:p>
        </p:txBody>
      </p:sp>
      <p:sp>
        <p:nvSpPr>
          <p:cNvPr id="8" name="TextBox 7">
            <a:extLst>
              <a:ext uri="{FF2B5EF4-FFF2-40B4-BE49-F238E27FC236}">
                <a16:creationId xmlns:a16="http://schemas.microsoft.com/office/drawing/2014/main" id="{9252A034-77B4-A4C7-9279-965020564ED2}"/>
              </a:ext>
            </a:extLst>
          </p:cNvPr>
          <p:cNvSpPr txBox="1"/>
          <p:nvPr/>
        </p:nvSpPr>
        <p:spPr>
          <a:xfrm>
            <a:off x="2725287" y="3154960"/>
            <a:ext cx="2443527" cy="723275"/>
          </a:xfrm>
          <a:prstGeom prst="rect">
            <a:avLst/>
          </a:prstGeom>
          <a:noFill/>
        </p:spPr>
        <p:txBody>
          <a:bodyPr wrap="square" rtlCol="0">
            <a:spAutoFit/>
          </a:bodyPr>
          <a:lstStyle/>
          <a:p>
            <a:pPr marL="171450" indent="-171450">
              <a:spcBef>
                <a:spcPts val="288"/>
              </a:spcBef>
              <a:buFont typeface="Arial" panose="020B0604020202020204" pitchFamily="34" charset="0"/>
              <a:buChar char="•"/>
            </a:pPr>
            <a:r>
              <a:rPr lang="en-US" sz="1200" dirty="0">
                <a:latin typeface="Calibri Light" panose="020F0302020204030204" pitchFamily="34" charset="0"/>
                <a:ea typeface="Roboto Light" panose="02000000000000000000" pitchFamily="2" charset="0"/>
                <a:cs typeface="Calibri Light" panose="020F0302020204030204" pitchFamily="34" charset="0"/>
              </a:rPr>
              <a:t>EvergreenHealth</a:t>
            </a:r>
          </a:p>
          <a:p>
            <a:pPr marL="171450" indent="-171450">
              <a:spcBef>
                <a:spcPts val="288"/>
              </a:spcBef>
              <a:buFont typeface="Arial" panose="020B0604020202020204" pitchFamily="34" charset="0"/>
              <a:buChar char="•"/>
            </a:pPr>
            <a:r>
              <a:rPr lang="en-US" sz="1200" dirty="0">
                <a:latin typeface="Calibri Light" panose="020F0302020204030204" pitchFamily="34" charset="0"/>
                <a:ea typeface="Roboto Light" panose="02000000000000000000" pitchFamily="2" charset="0"/>
                <a:cs typeface="Calibri Light" panose="020F0302020204030204" pitchFamily="34" charset="0"/>
              </a:rPr>
              <a:t>Virginia Mason *</a:t>
            </a:r>
          </a:p>
          <a:p>
            <a:pPr marL="171450" indent="-171450">
              <a:spcBef>
                <a:spcPts val="288"/>
              </a:spcBef>
              <a:buFont typeface="Arial" panose="020B0604020202020204" pitchFamily="34" charset="0"/>
              <a:buChar char="•"/>
            </a:pPr>
            <a:r>
              <a:rPr lang="en-US" sz="1200" dirty="0">
                <a:latin typeface="Calibri Light" panose="020F0302020204030204" pitchFamily="34" charset="0"/>
                <a:ea typeface="Roboto Light" panose="02000000000000000000" pitchFamily="2" charset="0"/>
                <a:cs typeface="Calibri Light" panose="020F0302020204030204" pitchFamily="34" charset="0"/>
              </a:rPr>
              <a:t>Optum Washington **</a:t>
            </a:r>
          </a:p>
        </p:txBody>
      </p:sp>
    </p:spTree>
    <p:extLst>
      <p:ext uri="{BB962C8B-B14F-4D97-AF65-F5344CB8AC3E}">
        <p14:creationId xmlns:p14="http://schemas.microsoft.com/office/powerpoint/2010/main" val="383699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ECEC56A-E88B-4168-E4C3-F90B5E349AF4}"/>
              </a:ext>
            </a:extLst>
          </p:cNvPr>
          <p:cNvSpPr txBox="1"/>
          <p:nvPr/>
        </p:nvSpPr>
        <p:spPr>
          <a:xfrm>
            <a:off x="4894955" y="1502141"/>
            <a:ext cx="1712017" cy="2031325"/>
          </a:xfrm>
          <a:prstGeom prst="rect">
            <a:avLst/>
          </a:prstGeom>
          <a:noFill/>
        </p:spPr>
        <p:txBody>
          <a:bodyPr wrap="square" numCol="1" rtlCol="0">
            <a:spAutoFit/>
          </a:bodyPr>
          <a:lstStyle/>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Bellingham</a:t>
            </a:r>
          </a:p>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East Wenatchee</a:t>
            </a:r>
          </a:p>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Federal Way</a:t>
            </a:r>
          </a:p>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Lynnwood</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Mill Creek</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Olympia</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Pasco</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Poulsbo</a:t>
            </a:r>
            <a:endParaRPr lang="en-US" sz="1400" b="1" dirty="0"/>
          </a:p>
          <a:p>
            <a:endParaRPr lang="en-US" sz="1400" dirty="0"/>
          </a:p>
        </p:txBody>
      </p:sp>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Kinwell</a:t>
            </a:r>
            <a:endParaRPr lang="en-US" dirty="0">
              <a:highlight>
                <a:srgbClr val="00FF00"/>
              </a:highlight>
              <a:latin typeface="Times New Roman" panose="02020603050405020304" pitchFamily="18" charset="0"/>
              <a:cs typeface="Times New Roman" panose="02020603050405020304" pitchFamily="18" charset="0"/>
            </a:endParaRP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3"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p>
        </p:txBody>
      </p:sp>
      <p:sp>
        <p:nvSpPr>
          <p:cNvPr id="8" name="Text Placeholder 7">
            <a:extLst>
              <a:ext uri="{FF2B5EF4-FFF2-40B4-BE49-F238E27FC236}">
                <a16:creationId xmlns:a16="http://schemas.microsoft.com/office/drawing/2014/main" id="{FEA2A056-C6E4-D41E-9EA9-A2FA88927367}"/>
              </a:ext>
            </a:extLst>
          </p:cNvPr>
          <p:cNvSpPr>
            <a:spLocks noGrp="1"/>
          </p:cNvSpPr>
          <p:nvPr>
            <p:ph type="body" sz="quarter" idx="11"/>
          </p:nvPr>
        </p:nvSpPr>
        <p:spPr>
          <a:xfrm>
            <a:off x="457199" y="1150284"/>
            <a:ext cx="4114802" cy="1926639"/>
          </a:xfrm>
        </p:spPr>
        <p:txBody>
          <a:bodyPr/>
          <a:lstStyle/>
          <a:p>
            <a:pPr marL="0" indent="0">
              <a:lnSpc>
                <a:spcPct val="150000"/>
              </a:lnSpc>
              <a:buNone/>
            </a:pPr>
            <a:r>
              <a:rPr lang="en-US" altLang="en-US" sz="1400" dirty="0">
                <a:latin typeface="Calibri bold" panose="020F0702030404030204" pitchFamily="34" charset="0"/>
                <a:ea typeface="Calibri bold" panose="020F0702030404030204" pitchFamily="34" charset="0"/>
                <a:cs typeface="Calibri bold" panose="020F0702030404030204" pitchFamily="34" charset="0"/>
              </a:rPr>
              <a:t>Advanced primary care at Kinwell includes:</a:t>
            </a:r>
          </a:p>
          <a:p>
            <a:r>
              <a:rPr lang="en-US" sz="1400" dirty="0">
                <a:effectLst/>
                <a:latin typeface="Calibri Light" panose="020F0302020204030204" pitchFamily="34" charset="0"/>
                <a:ea typeface="Calibri Light" panose="020F0302020204030204" pitchFamily="34" charset="0"/>
                <a:cs typeface="Calibri Light" panose="020F0302020204030204" pitchFamily="34" charset="0"/>
              </a:rPr>
              <a:t>A whole-person approach to patient well-being integrating primary care and behavioral health.</a:t>
            </a:r>
          </a:p>
          <a:p>
            <a:r>
              <a:rPr lang="en-US" sz="1400" dirty="0">
                <a:effectLst/>
                <a:latin typeface="Calibri Light" panose="020F0302020204030204" pitchFamily="34" charset="0"/>
                <a:ea typeface="Calibri Light" panose="020F0302020204030204" pitchFamily="34" charset="0"/>
                <a:cs typeface="Calibri Light" panose="020F0302020204030204" pitchFamily="34" charset="0"/>
              </a:rPr>
              <a:t>Longer appointment times to establish a better patient-provider relationship.</a:t>
            </a:r>
          </a:p>
          <a:p>
            <a:r>
              <a:rPr lang="en-US" sz="1400" dirty="0">
                <a:effectLst/>
                <a:latin typeface="Calibri Light" panose="020F0302020204030204" pitchFamily="34" charset="0"/>
                <a:ea typeface="Calibri Light" panose="020F0302020204030204" pitchFamily="34" charset="0"/>
                <a:cs typeface="Calibri Light" panose="020F0302020204030204" pitchFamily="34" charset="0"/>
              </a:rPr>
              <a:t>A focus on the prevention and treatment of chronic conditions through lifestyle medicine</a:t>
            </a:r>
          </a:p>
          <a:p>
            <a:r>
              <a:rPr lang="en-US" sz="1400" dirty="0">
                <a:effectLst/>
                <a:latin typeface="Calibri Light" panose="020F0302020204030204" pitchFamily="34" charset="0"/>
                <a:ea typeface="Calibri Light" panose="020F0302020204030204" pitchFamily="34" charset="0"/>
                <a:cs typeface="Calibri Light" panose="020F0302020204030204" pitchFamily="34" charset="0"/>
              </a:rPr>
              <a:t>Health coaching support for established patients at no additional cost.</a:t>
            </a:r>
          </a:p>
          <a:p>
            <a:r>
              <a:rPr lang="en-US" sz="1400" dirty="0">
                <a:effectLst/>
                <a:latin typeface="Calibri Light" panose="020F0302020204030204" pitchFamily="34" charset="0"/>
                <a:ea typeface="Calibri Light" panose="020F0302020204030204" pitchFamily="34" charset="0"/>
                <a:cs typeface="Calibri Light" panose="020F0302020204030204" pitchFamily="34" charset="0"/>
              </a:rPr>
              <a:t>Exclusive and convenient access to in-person and virtual care.</a:t>
            </a:r>
          </a:p>
        </p:txBody>
      </p:sp>
      <p:sp>
        <p:nvSpPr>
          <p:cNvPr id="9" name="Text Placeholder 5">
            <a:extLst>
              <a:ext uri="{FF2B5EF4-FFF2-40B4-BE49-F238E27FC236}">
                <a16:creationId xmlns:a16="http://schemas.microsoft.com/office/drawing/2014/main" id="{79C675CF-7E37-5462-6FBD-8C8EF779C453}"/>
              </a:ext>
            </a:extLst>
          </p:cNvPr>
          <p:cNvSpPr>
            <a:spLocks noGrp="1"/>
          </p:cNvSpPr>
          <p:nvPr>
            <p:ph type="body" sz="quarter" idx="12"/>
          </p:nvPr>
        </p:nvSpPr>
        <p:spPr>
          <a:xfrm>
            <a:off x="457199" y="798799"/>
            <a:ext cx="5295901" cy="292100"/>
          </a:xfrm>
        </p:spPr>
        <p:txBody>
          <a:bodyPr>
            <a:noAutofit/>
          </a:bodyPr>
          <a:lstStyle/>
          <a:p>
            <a:r>
              <a:rPr lang="en-US" altLang="en-US" dirty="0">
                <a:latin typeface="+mj-lt"/>
                <a:cs typeface="Calibri Light" panose="020F0302020204030204" pitchFamily="34" charset="0"/>
              </a:rPr>
              <a:t>Primary care services just for Premera Blue Cross members</a:t>
            </a:r>
          </a:p>
        </p:txBody>
      </p:sp>
      <p:sp>
        <p:nvSpPr>
          <p:cNvPr id="5" name="TextBox 5">
            <a:extLst>
              <a:ext uri="{FF2B5EF4-FFF2-40B4-BE49-F238E27FC236}">
                <a16:creationId xmlns:a16="http://schemas.microsoft.com/office/drawing/2014/main" id="{3A9543A6-4BC0-FE17-69BE-AB4EEA648DD7}"/>
              </a:ext>
            </a:extLst>
          </p:cNvPr>
          <p:cNvSpPr txBox="1">
            <a:spLocks noChangeArrowheads="1"/>
          </p:cNvSpPr>
          <p:nvPr/>
        </p:nvSpPr>
        <p:spPr bwMode="auto">
          <a:xfrm>
            <a:off x="354222" y="18225"/>
            <a:ext cx="5809055"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 – FOR MEMBERS IN WASHINGTON ONLY</a:t>
            </a:r>
          </a:p>
        </p:txBody>
      </p:sp>
      <p:sp>
        <p:nvSpPr>
          <p:cNvPr id="13" name="TextBox 12">
            <a:extLst>
              <a:ext uri="{FF2B5EF4-FFF2-40B4-BE49-F238E27FC236}">
                <a16:creationId xmlns:a16="http://schemas.microsoft.com/office/drawing/2014/main" id="{3907ED0E-B2F7-4B34-E3A6-4953F2304AD7}"/>
              </a:ext>
            </a:extLst>
          </p:cNvPr>
          <p:cNvSpPr txBox="1"/>
          <p:nvPr/>
        </p:nvSpPr>
        <p:spPr>
          <a:xfrm>
            <a:off x="457198" y="4344701"/>
            <a:ext cx="3724184" cy="276999"/>
          </a:xfrm>
          <a:prstGeom prst="rect">
            <a:avLst/>
          </a:prstGeom>
          <a:noFill/>
        </p:spPr>
        <p:txBody>
          <a:bodyPr wrap="square" lIns="0" rtlCol="0">
            <a:spAutoFit/>
          </a:bodyPr>
          <a:lstStyle/>
          <a:p>
            <a:pPr marL="55562" defTabSz="457189"/>
            <a:r>
              <a:rPr lang="en-US" sz="600" dirty="0">
                <a:solidFill>
                  <a:srgbClr val="484C56"/>
                </a:solidFill>
                <a:latin typeface="Calibri Light" panose="020F0302020204030204" pitchFamily="34" charset="0"/>
                <a:cs typeface="Calibri Light" panose="020F0302020204030204" pitchFamily="34" charset="0"/>
              </a:rPr>
              <a:t>Kinwell Medical Group is an independent organization that operates primary care clinics providing services exclusively for Premera members on behalf of Premera Blue Cross.</a:t>
            </a:r>
            <a:endParaRPr lang="en-US" altLang="en-US" sz="600" dirty="0">
              <a:solidFill>
                <a:prstClr val="black"/>
              </a:solidFill>
              <a:latin typeface="Calibri Light" panose="020F0302020204030204" pitchFamily="34" charset="0"/>
              <a:ea typeface="Roboto Light"/>
              <a:cs typeface="Calibri Light" panose="020F0302020204030204" pitchFamily="34" charset="0"/>
            </a:endParaRPr>
          </a:p>
        </p:txBody>
      </p:sp>
      <p:cxnSp>
        <p:nvCxnSpPr>
          <p:cNvPr id="14" name="Straight Connector 13">
            <a:extLst>
              <a:ext uri="{FF2B5EF4-FFF2-40B4-BE49-F238E27FC236}">
                <a16:creationId xmlns:a16="http://schemas.microsoft.com/office/drawing/2014/main" id="{E8A85F43-4CAB-F61A-56BB-8CE019184D13}"/>
              </a:ext>
            </a:extLst>
          </p:cNvPr>
          <p:cNvCxnSpPr>
            <a:cxnSpLocks/>
          </p:cNvCxnSpPr>
          <p:nvPr/>
        </p:nvCxnSpPr>
        <p:spPr>
          <a:xfrm>
            <a:off x="4715050" y="1204121"/>
            <a:ext cx="0" cy="327990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id="{7ABFBB98-20CB-BE43-5A5C-62CE1E40C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4785228"/>
            <a:ext cx="1148459" cy="296919"/>
          </a:xfrm>
          <a:prstGeom prst="rect">
            <a:avLst/>
          </a:prstGeom>
        </p:spPr>
      </p:pic>
      <p:pic>
        <p:nvPicPr>
          <p:cNvPr id="12" name="Picture 11">
            <a:extLst>
              <a:ext uri="{FF2B5EF4-FFF2-40B4-BE49-F238E27FC236}">
                <a16:creationId xmlns:a16="http://schemas.microsoft.com/office/drawing/2014/main" id="{2C2606C3-B58C-8EC9-06F2-A181B9EAD061}"/>
              </a:ext>
            </a:extLst>
          </p:cNvPr>
          <p:cNvPicPr>
            <a:picLocks noChangeAspect="1"/>
          </p:cNvPicPr>
          <p:nvPr/>
        </p:nvPicPr>
        <p:blipFill>
          <a:blip r:embed="rId3"/>
          <a:stretch>
            <a:fillRect/>
          </a:stretch>
        </p:blipFill>
        <p:spPr>
          <a:xfrm>
            <a:off x="6876392" y="3432288"/>
            <a:ext cx="1022396" cy="1022396"/>
          </a:xfrm>
          <a:prstGeom prst="rect">
            <a:avLst/>
          </a:prstGeom>
        </p:spPr>
      </p:pic>
      <p:sp>
        <p:nvSpPr>
          <p:cNvPr id="17" name="TextBox 16">
            <a:extLst>
              <a:ext uri="{FF2B5EF4-FFF2-40B4-BE49-F238E27FC236}">
                <a16:creationId xmlns:a16="http://schemas.microsoft.com/office/drawing/2014/main" id="{90CB3899-6444-8840-BB87-7C96A5DE556F}"/>
              </a:ext>
            </a:extLst>
          </p:cNvPr>
          <p:cNvSpPr txBox="1"/>
          <p:nvPr/>
        </p:nvSpPr>
        <p:spPr>
          <a:xfrm>
            <a:off x="5038005" y="3473824"/>
            <a:ext cx="1712016" cy="646331"/>
          </a:xfrm>
          <a:prstGeom prst="rect">
            <a:avLst/>
          </a:prstGeom>
          <a:noFill/>
        </p:spPr>
        <p:txBody>
          <a:bodyPr wrap="square" rtlCol="0">
            <a:spAutoFit/>
          </a:bodyPr>
          <a:lstStyle/>
          <a:p>
            <a:r>
              <a:rPr lang="en-US" sz="1200" b="1" dirty="0">
                <a:solidFill>
                  <a:srgbClr val="E04E39"/>
                </a:solidFill>
              </a:rPr>
              <a:t>Visit </a:t>
            </a:r>
            <a:r>
              <a:rPr lang="en-US" sz="1200" b="1" dirty="0">
                <a:solidFill>
                  <a:srgbClr val="E04E39"/>
                </a:solidFill>
                <a:hlinkClick r:id="rId4">
                  <a:extLst>
                    <a:ext uri="{A12FA001-AC4F-418D-AE19-62706E023703}">
                      <ahyp:hlinkClr xmlns:ahyp="http://schemas.microsoft.com/office/drawing/2018/hyperlinkcolor" val="tx"/>
                    </a:ext>
                  </a:extLst>
                </a:hlinkClick>
              </a:rPr>
              <a:t>kinwellhealth.com </a:t>
            </a:r>
            <a:r>
              <a:rPr lang="en-US" sz="1200" b="1" dirty="0">
                <a:solidFill>
                  <a:srgbClr val="E04E39"/>
                </a:solidFill>
              </a:rPr>
              <a:t>to schedule an appointment today!</a:t>
            </a:r>
          </a:p>
        </p:txBody>
      </p:sp>
      <p:sp>
        <p:nvSpPr>
          <p:cNvPr id="6" name="TextBox 5">
            <a:extLst>
              <a:ext uri="{FF2B5EF4-FFF2-40B4-BE49-F238E27FC236}">
                <a16:creationId xmlns:a16="http://schemas.microsoft.com/office/drawing/2014/main" id="{8F3CC06C-5096-2DAC-47A3-47371C8A97FA}"/>
              </a:ext>
            </a:extLst>
          </p:cNvPr>
          <p:cNvSpPr txBox="1"/>
          <p:nvPr/>
        </p:nvSpPr>
        <p:spPr>
          <a:xfrm>
            <a:off x="6432605" y="1502141"/>
            <a:ext cx="2711395" cy="1815882"/>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Redmond</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Renton</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Seattle (Ballard)</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Seattle (Denny Way)</a:t>
            </a:r>
          </a:p>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Seattle (Westlake)</a:t>
            </a:r>
          </a:p>
          <a:p>
            <a:pPr marL="214313" indent="-214313">
              <a:buFont typeface="Arial" panose="020B0604020202020204" pitchFamily="34" charset="0"/>
              <a:buChar char="•"/>
              <a:tabLst>
                <a:tab pos="1146175" algn="l"/>
              </a:tabLst>
            </a:pPr>
            <a:r>
              <a:rPr lang="en-US" sz="1400" dirty="0">
                <a:latin typeface="Calibri Light" panose="020F0302020204030204" pitchFamily="34" charset="0"/>
                <a:cs typeface="Calibri Light" panose="020F0302020204030204" pitchFamily="34" charset="0"/>
              </a:rPr>
              <a:t>Spokane (North Country Homes)</a:t>
            </a:r>
          </a:p>
          <a:p>
            <a:pPr marL="214313" indent="-214313">
              <a:buFont typeface="Arial" panose="020B0604020202020204" pitchFamily="34" charset="0"/>
              <a:buChar char="•"/>
              <a:tabLst>
                <a:tab pos="55563" algn="l"/>
                <a:tab pos="60325" algn="l"/>
                <a:tab pos="512763" algn="l"/>
              </a:tabLst>
            </a:pPr>
            <a:r>
              <a:rPr lang="en-US" sz="1400" dirty="0">
                <a:latin typeface="Calibri Light" panose="020F0302020204030204" pitchFamily="34" charset="0"/>
                <a:cs typeface="Calibri Light" panose="020F0302020204030204" pitchFamily="34" charset="0"/>
              </a:rPr>
              <a:t>Spokane Valley</a:t>
            </a:r>
          </a:p>
          <a:p>
            <a:pPr marL="214313" indent="-214313">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Spokane (6</a:t>
            </a:r>
            <a:r>
              <a:rPr lang="en-US" sz="1400" baseline="30000" dirty="0">
                <a:latin typeface="Calibri Light" panose="020F0302020204030204" pitchFamily="34" charset="0"/>
                <a:cs typeface="Calibri Light" panose="020F0302020204030204" pitchFamily="34" charset="0"/>
              </a:rPr>
              <a:t>th</a:t>
            </a:r>
            <a:r>
              <a:rPr lang="en-US" sz="1400" dirty="0">
                <a:latin typeface="Calibri Light" panose="020F0302020204030204" pitchFamily="34" charset="0"/>
                <a:cs typeface="Calibri Light" panose="020F0302020204030204" pitchFamily="34" charset="0"/>
              </a:rPr>
              <a:t> &amp; Washington)</a:t>
            </a:r>
          </a:p>
        </p:txBody>
      </p:sp>
      <p:sp>
        <p:nvSpPr>
          <p:cNvPr id="7" name="TextBox 6">
            <a:extLst>
              <a:ext uri="{FF2B5EF4-FFF2-40B4-BE49-F238E27FC236}">
                <a16:creationId xmlns:a16="http://schemas.microsoft.com/office/drawing/2014/main" id="{CFFB6A51-EC8D-6491-9D0B-85BFB04328F5}"/>
              </a:ext>
            </a:extLst>
          </p:cNvPr>
          <p:cNvSpPr txBox="1"/>
          <p:nvPr/>
        </p:nvSpPr>
        <p:spPr>
          <a:xfrm>
            <a:off x="5038005" y="1150284"/>
            <a:ext cx="3533501" cy="307777"/>
          </a:xfrm>
          <a:prstGeom prst="rect">
            <a:avLst/>
          </a:prstGeom>
          <a:noFill/>
        </p:spPr>
        <p:txBody>
          <a:bodyPr wrap="square" rtlCol="0">
            <a:spAutoFit/>
          </a:bodyPr>
          <a:lstStyle/>
          <a:p>
            <a:r>
              <a:rPr lang="en-US" sz="1400" dirty="0">
                <a:latin typeface="Calibri bold" panose="020F0702030404030204" pitchFamily="34" charset="0"/>
                <a:ea typeface="Roboto Light" panose="02000000000000000000" pitchFamily="2" charset="0"/>
                <a:cs typeface="Calibri bold" panose="020F0702030404030204" pitchFamily="34" charset="0"/>
              </a:rPr>
              <a:t>Visit a Kinwell clinic in:</a:t>
            </a:r>
            <a:endParaRPr lang="en-US" sz="1400" dirty="0"/>
          </a:p>
        </p:txBody>
      </p:sp>
    </p:spTree>
    <p:extLst>
      <p:ext uri="{BB962C8B-B14F-4D97-AF65-F5344CB8AC3E}">
        <p14:creationId xmlns:p14="http://schemas.microsoft.com/office/powerpoint/2010/main" val="205668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Kinwell Connect</a:t>
            </a:r>
            <a:endParaRPr lang="en-US" dirty="0">
              <a:highlight>
                <a:srgbClr val="00FF00"/>
              </a:highlight>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FEA2A056-C6E4-D41E-9EA9-A2FA88927367}"/>
              </a:ext>
            </a:extLst>
          </p:cNvPr>
          <p:cNvSpPr>
            <a:spLocks noGrp="1"/>
          </p:cNvSpPr>
          <p:nvPr>
            <p:ph type="body" sz="quarter" idx="11"/>
          </p:nvPr>
        </p:nvSpPr>
        <p:spPr>
          <a:xfrm>
            <a:off x="457200" y="1150284"/>
            <a:ext cx="3803373" cy="2330303"/>
          </a:xfrm>
        </p:spPr>
        <p:txBody>
          <a:bodyPr/>
          <a:lstStyle/>
          <a:p>
            <a:pPr marL="0" indent="0">
              <a:buNone/>
            </a:pPr>
            <a:r>
              <a:rPr lang="en-US" sz="1400" b="1" dirty="0">
                <a:latin typeface="Calibri bold" panose="020F0702030404030204" pitchFamily="34" charset="0"/>
                <a:ea typeface="Roboto Light" panose="02000000000000000000" pitchFamily="2" charset="0"/>
                <a:cs typeface="Calibri bold" panose="020F0702030404030204" pitchFamily="34" charset="0"/>
              </a:rPr>
              <a:t>At Kinwell, your experience includes:</a:t>
            </a:r>
          </a:p>
          <a:p>
            <a:pPr>
              <a:lnSpc>
                <a:spcPct val="150000"/>
              </a:lnSpc>
              <a:spcBef>
                <a:spcPts val="0"/>
              </a:spcBef>
            </a:pPr>
            <a:r>
              <a:rPr lang="en-US" sz="1400" dirty="0">
                <a:latin typeface="Calibri Light" panose="020F0302020204030204" pitchFamily="34" charset="0"/>
                <a:ea typeface="Roboto Light" panose="02000000000000000000" pitchFamily="2" charset="0"/>
                <a:cs typeface="Calibri Light" panose="020F0302020204030204" pitchFamily="34" charset="0"/>
              </a:rPr>
              <a:t>Timely appointments</a:t>
            </a:r>
          </a:p>
          <a:p>
            <a:pPr>
              <a:lnSpc>
                <a:spcPct val="150000"/>
              </a:lnSpc>
              <a:spcBef>
                <a:spcPts val="0"/>
              </a:spcBef>
            </a:pPr>
            <a:r>
              <a:rPr lang="en-US" sz="1400" dirty="0">
                <a:latin typeface="Calibri Light" panose="020F0302020204030204" pitchFamily="34" charset="0"/>
                <a:ea typeface="Roboto Light" panose="02000000000000000000" pitchFamily="2" charset="0"/>
                <a:cs typeface="Calibri Light" panose="020F0302020204030204" pitchFamily="34" charset="0"/>
              </a:rPr>
              <a:t>Integrated primary care and behavioral health </a:t>
            </a:r>
          </a:p>
          <a:p>
            <a:pPr>
              <a:lnSpc>
                <a:spcPct val="150000"/>
              </a:lnSpc>
              <a:spcBef>
                <a:spcPts val="0"/>
              </a:spcBef>
            </a:pPr>
            <a:r>
              <a:rPr lang="en-US" sz="1400" dirty="0">
                <a:latin typeface="Calibri Light" panose="020F0302020204030204" pitchFamily="34" charset="0"/>
                <a:ea typeface="Roboto Light" panose="02000000000000000000" pitchFamily="2" charset="0"/>
                <a:cs typeface="Calibri Light" panose="020F0302020204030204" pitchFamily="34" charset="0"/>
              </a:rPr>
              <a:t>Virtual or in-person appointments</a:t>
            </a:r>
          </a:p>
          <a:p>
            <a:pPr marL="0" indent="0">
              <a:lnSpc>
                <a:spcPct val="150000"/>
              </a:lnSpc>
              <a:buNone/>
            </a:pPr>
            <a:endParaRPr lang="en-US" sz="300" dirty="0">
              <a:latin typeface="Calibri Light" panose="020F0302020204030204" pitchFamily="34" charset="0"/>
              <a:ea typeface="Roboto Light" panose="02000000000000000000" pitchFamily="2" charset="0"/>
              <a:cs typeface="Calibri Light" panose="020F0302020204030204" pitchFamily="34" charset="0"/>
            </a:endParaRPr>
          </a:p>
          <a:p>
            <a:pPr marL="0" indent="0">
              <a:lnSpc>
                <a:spcPct val="150000"/>
              </a:lnSpc>
              <a:buNone/>
            </a:pPr>
            <a:r>
              <a:rPr lang="en-US" sz="1400" dirty="0">
                <a:solidFill>
                  <a:srgbClr val="E04E39"/>
                </a:solidFill>
                <a:latin typeface="Calibri bold" panose="020F0702030404030204" pitchFamily="34" charset="0"/>
                <a:ea typeface="Roboto Light" panose="02000000000000000000" pitchFamily="2" charset="0"/>
                <a:cs typeface="Calibri bold" panose="020F0702030404030204" pitchFamily="34" charset="0"/>
              </a:rPr>
              <a:t>Plus, you get exclusive benefits with Kinwell Connect:</a:t>
            </a:r>
          </a:p>
          <a:p>
            <a:pPr>
              <a:lnSpc>
                <a:spcPct val="150000"/>
              </a:lnSpc>
            </a:pPr>
            <a:r>
              <a:rPr lang="en-US" sz="1400" dirty="0">
                <a:solidFill>
                  <a:srgbClr val="E04E39"/>
                </a:solidFill>
                <a:latin typeface="Calibri Light" panose="020F0302020204030204" pitchFamily="34" charset="0"/>
                <a:ea typeface="Roboto Light" panose="02000000000000000000" pitchFamily="2" charset="0"/>
                <a:cs typeface="Calibri Light" panose="020F0302020204030204" pitchFamily="34" charset="0"/>
              </a:rPr>
              <a:t>$0 copays for most primary care services!* </a:t>
            </a:r>
          </a:p>
          <a:p>
            <a:pPr>
              <a:lnSpc>
                <a:spcPct val="150000"/>
              </a:lnSpc>
            </a:pPr>
            <a:r>
              <a:rPr lang="en-US" sz="1400" dirty="0">
                <a:solidFill>
                  <a:srgbClr val="E04E39"/>
                </a:solidFill>
                <a:latin typeface="Calibri Light" panose="020F0302020204030204" pitchFamily="34" charset="0"/>
                <a:ea typeface="Roboto Light" panose="02000000000000000000" pitchFamily="2" charset="0"/>
                <a:cs typeface="Calibri Light" panose="020F0302020204030204" pitchFamily="34" charset="0"/>
              </a:rPr>
              <a:t>Resources for scheduling support and help with benefit questions.</a:t>
            </a:r>
          </a:p>
        </p:txBody>
      </p:sp>
      <p:sp>
        <p:nvSpPr>
          <p:cNvPr id="9" name="Text Placeholder 5">
            <a:extLst>
              <a:ext uri="{FF2B5EF4-FFF2-40B4-BE49-F238E27FC236}">
                <a16:creationId xmlns:a16="http://schemas.microsoft.com/office/drawing/2014/main" id="{79C675CF-7E37-5462-6FBD-8C8EF779C453}"/>
              </a:ext>
            </a:extLst>
          </p:cNvPr>
          <p:cNvSpPr>
            <a:spLocks noGrp="1"/>
          </p:cNvSpPr>
          <p:nvPr>
            <p:ph type="body" sz="quarter" idx="12"/>
          </p:nvPr>
        </p:nvSpPr>
        <p:spPr>
          <a:xfrm>
            <a:off x="457199" y="775117"/>
            <a:ext cx="5295901" cy="292100"/>
          </a:xfrm>
        </p:spPr>
        <p:txBody>
          <a:bodyPr>
            <a:noAutofit/>
          </a:bodyPr>
          <a:lstStyle/>
          <a:p>
            <a:r>
              <a:rPr lang="en-US" altLang="en-US" sz="1598" dirty="0">
                <a:latin typeface="+mj-lt"/>
                <a:cs typeface="Calibri Light" panose="020F0302020204030204" pitchFamily="34" charset="0"/>
              </a:rPr>
              <a:t>Primary care services just for Premera Blue Cross members</a:t>
            </a:r>
          </a:p>
        </p:txBody>
      </p:sp>
      <p:sp>
        <p:nvSpPr>
          <p:cNvPr id="5" name="TextBox 5">
            <a:extLst>
              <a:ext uri="{FF2B5EF4-FFF2-40B4-BE49-F238E27FC236}">
                <a16:creationId xmlns:a16="http://schemas.microsoft.com/office/drawing/2014/main" id="{3A9543A6-4BC0-FE17-69BE-AB4EEA648DD7}"/>
              </a:ext>
            </a:extLst>
          </p:cNvPr>
          <p:cNvSpPr txBox="1">
            <a:spLocks noChangeArrowheads="1"/>
          </p:cNvSpPr>
          <p:nvPr/>
        </p:nvSpPr>
        <p:spPr bwMode="auto">
          <a:xfrm>
            <a:off x="354222" y="18225"/>
            <a:ext cx="39582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 – OVERLAY PRODUCT</a:t>
            </a:r>
          </a:p>
        </p:txBody>
      </p:sp>
      <p:sp>
        <p:nvSpPr>
          <p:cNvPr id="13" name="TextBox 12">
            <a:extLst>
              <a:ext uri="{FF2B5EF4-FFF2-40B4-BE49-F238E27FC236}">
                <a16:creationId xmlns:a16="http://schemas.microsoft.com/office/drawing/2014/main" id="{3907ED0E-B2F7-4B34-E3A6-4953F2304AD7}"/>
              </a:ext>
            </a:extLst>
          </p:cNvPr>
          <p:cNvSpPr txBox="1"/>
          <p:nvPr/>
        </p:nvSpPr>
        <p:spPr>
          <a:xfrm>
            <a:off x="4364444" y="4201794"/>
            <a:ext cx="3258483" cy="461665"/>
          </a:xfrm>
          <a:prstGeom prst="rect">
            <a:avLst/>
          </a:prstGeom>
          <a:noFill/>
        </p:spPr>
        <p:txBody>
          <a:bodyPr wrap="square" lIns="0" rIns="0" rtlCol="0">
            <a:spAutoFit/>
          </a:bodyPr>
          <a:lstStyle/>
          <a:p>
            <a:pPr marL="55562" defTabSz="457189"/>
            <a:r>
              <a:rPr lang="en-US" sz="600" dirty="0">
                <a:solidFill>
                  <a:srgbClr val="484C56"/>
                </a:solidFill>
                <a:latin typeface="Calibri Light" panose="020F0302020204030204" pitchFamily="34" charset="0"/>
                <a:cs typeface="Calibri Light" panose="020F0302020204030204" pitchFamily="34" charset="0"/>
              </a:rPr>
              <a:t>*Preventive care visits and screenings are always covered in full by your plan. </a:t>
            </a:r>
            <a:r>
              <a:rPr lang="en-US" sz="600" dirty="0">
                <a:solidFill>
                  <a:srgbClr val="484C56"/>
                </a:solidFill>
                <a:highlight>
                  <a:srgbClr val="FFFF00"/>
                </a:highlight>
                <a:latin typeface="Calibri Light" panose="020F0302020204030204" pitchFamily="34" charset="0"/>
                <a:cs typeface="Calibri Light" panose="020F0302020204030204" pitchFamily="34" charset="0"/>
              </a:rPr>
              <a:t>For high-deductible health plans, office visits are $0 after the deductible is met. </a:t>
            </a:r>
          </a:p>
          <a:p>
            <a:pPr marL="55562" defTabSz="457189"/>
            <a:r>
              <a:rPr lang="en-US" sz="600" dirty="0">
                <a:solidFill>
                  <a:srgbClr val="484C56"/>
                </a:solidFill>
                <a:latin typeface="Calibri Light" panose="020F0302020204030204" pitchFamily="34" charset="0"/>
                <a:cs typeface="Calibri Light" panose="020F0302020204030204" pitchFamily="34" charset="0"/>
              </a:rPr>
              <a:t>Kinwell Medical Group is an independent organization that operates primary care clinics providing services exclusively for Premera members on behalf of Premera Blue Cross.</a:t>
            </a:r>
            <a:endParaRPr lang="en-US" altLang="en-US" sz="600" dirty="0">
              <a:solidFill>
                <a:prstClr val="black"/>
              </a:solidFill>
              <a:latin typeface="Calibri Light" panose="020F0302020204030204" pitchFamily="34" charset="0"/>
              <a:ea typeface="Roboto Light"/>
              <a:cs typeface="Calibri Light" panose="020F0302020204030204" pitchFamily="34" charset="0"/>
            </a:endParaRPr>
          </a:p>
        </p:txBody>
      </p:sp>
      <p:cxnSp>
        <p:nvCxnSpPr>
          <p:cNvPr id="14" name="Straight Connector 13">
            <a:extLst>
              <a:ext uri="{FF2B5EF4-FFF2-40B4-BE49-F238E27FC236}">
                <a16:creationId xmlns:a16="http://schemas.microsoft.com/office/drawing/2014/main" id="{E8A85F43-4CAB-F61A-56BB-8CE019184D13}"/>
              </a:ext>
            </a:extLst>
          </p:cNvPr>
          <p:cNvCxnSpPr>
            <a:cxnSpLocks/>
          </p:cNvCxnSpPr>
          <p:nvPr/>
        </p:nvCxnSpPr>
        <p:spPr>
          <a:xfrm>
            <a:off x="4312508" y="1276180"/>
            <a:ext cx="0" cy="324281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a:extLst>
              <a:ext uri="{FF2B5EF4-FFF2-40B4-BE49-F238E27FC236}">
                <a16:creationId xmlns:a16="http://schemas.microsoft.com/office/drawing/2014/main" id="{51EF1A3E-465C-A57A-D035-A38B45B41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4757969"/>
            <a:ext cx="1148459" cy="296919"/>
          </a:xfrm>
          <a:prstGeom prst="rect">
            <a:avLst/>
          </a:prstGeom>
        </p:spPr>
      </p:pic>
      <p:pic>
        <p:nvPicPr>
          <p:cNvPr id="6" name="Picture 5">
            <a:extLst>
              <a:ext uri="{FF2B5EF4-FFF2-40B4-BE49-F238E27FC236}">
                <a16:creationId xmlns:a16="http://schemas.microsoft.com/office/drawing/2014/main" id="{A6549A29-3F20-7162-F7B6-D01915B67EA5}"/>
              </a:ext>
            </a:extLst>
          </p:cNvPr>
          <p:cNvPicPr>
            <a:picLocks noChangeAspect="1"/>
          </p:cNvPicPr>
          <p:nvPr/>
        </p:nvPicPr>
        <p:blipFill>
          <a:blip r:embed="rId3"/>
          <a:stretch>
            <a:fillRect/>
          </a:stretch>
        </p:blipFill>
        <p:spPr>
          <a:xfrm>
            <a:off x="7563722" y="3328732"/>
            <a:ext cx="1022396" cy="1022396"/>
          </a:xfrm>
          <a:prstGeom prst="rect">
            <a:avLst/>
          </a:prstGeom>
        </p:spPr>
      </p:pic>
      <p:sp>
        <p:nvSpPr>
          <p:cNvPr id="11" name="TextBox 10">
            <a:extLst>
              <a:ext uri="{FF2B5EF4-FFF2-40B4-BE49-F238E27FC236}">
                <a16:creationId xmlns:a16="http://schemas.microsoft.com/office/drawing/2014/main" id="{014EAC72-61A5-9D16-A3B2-62461ED2988F}"/>
              </a:ext>
            </a:extLst>
          </p:cNvPr>
          <p:cNvSpPr txBox="1"/>
          <p:nvPr/>
        </p:nvSpPr>
        <p:spPr>
          <a:xfrm>
            <a:off x="4980382" y="3328732"/>
            <a:ext cx="2583340" cy="461665"/>
          </a:xfrm>
          <a:prstGeom prst="rect">
            <a:avLst/>
          </a:prstGeom>
          <a:noFill/>
        </p:spPr>
        <p:txBody>
          <a:bodyPr wrap="square" rtlCol="0">
            <a:spAutoFit/>
          </a:bodyPr>
          <a:lstStyle/>
          <a:p>
            <a:r>
              <a:rPr lang="en-US" sz="1200" b="1" dirty="0">
                <a:solidFill>
                  <a:srgbClr val="E04E39"/>
                </a:solidFill>
              </a:rPr>
              <a:t>Visit </a:t>
            </a:r>
            <a:r>
              <a:rPr lang="en-US" sz="1200" b="1" dirty="0">
                <a:solidFill>
                  <a:srgbClr val="E04E39"/>
                </a:solidFill>
                <a:hlinkClick r:id="rId4">
                  <a:extLst>
                    <a:ext uri="{A12FA001-AC4F-418D-AE19-62706E023703}">
                      <ahyp:hlinkClr xmlns:ahyp="http://schemas.microsoft.com/office/drawing/2018/hyperlinkcolor" val="tx"/>
                    </a:ext>
                  </a:extLst>
                </a:hlinkClick>
              </a:rPr>
              <a:t>kinwellhealth.com </a:t>
            </a:r>
            <a:r>
              <a:rPr lang="en-US" sz="1200" b="1" dirty="0">
                <a:solidFill>
                  <a:srgbClr val="E04E39"/>
                </a:solidFill>
              </a:rPr>
              <a:t>to schedule an appointment today!</a:t>
            </a:r>
          </a:p>
        </p:txBody>
      </p:sp>
      <p:pic>
        <p:nvPicPr>
          <p:cNvPr id="3" name="Picture 2">
            <a:extLst>
              <a:ext uri="{FF2B5EF4-FFF2-40B4-BE49-F238E27FC236}">
                <a16:creationId xmlns:a16="http://schemas.microsoft.com/office/drawing/2014/main" id="{3A753223-8BAA-B8B1-4CDD-1F6E555DB464}"/>
              </a:ext>
            </a:extLst>
          </p:cNvPr>
          <p:cNvPicPr>
            <a:picLocks noChangeAspect="1"/>
          </p:cNvPicPr>
          <p:nvPr/>
        </p:nvPicPr>
        <p:blipFill>
          <a:blip r:embed="rId5"/>
          <a:stretch>
            <a:fillRect/>
          </a:stretch>
        </p:blipFill>
        <p:spPr>
          <a:xfrm>
            <a:off x="4572000" y="1162675"/>
            <a:ext cx="4183542" cy="2166057"/>
          </a:xfrm>
          <a:prstGeom prst="rect">
            <a:avLst/>
          </a:prstGeom>
        </p:spPr>
      </p:pic>
    </p:spTree>
    <p:extLst>
      <p:ext uri="{BB962C8B-B14F-4D97-AF65-F5344CB8AC3E}">
        <p14:creationId xmlns:p14="http://schemas.microsoft.com/office/powerpoint/2010/main" val="1469480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7000">
              <a:schemeClr val="accent2"/>
            </a:gs>
            <a:gs pos="100000">
              <a:schemeClr val="tx2"/>
            </a:gs>
          </a:gsLst>
          <a:lin ang="2400000" scaled="0"/>
        </a:gradFill>
        <a:effectLst/>
      </p:bgPr>
    </p:bg>
    <p:spTree>
      <p:nvGrpSpPr>
        <p:cNvPr id="1" name=""/>
        <p:cNvGrpSpPr/>
        <p:nvPr/>
      </p:nvGrpSpPr>
      <p:grpSpPr>
        <a:xfrm>
          <a:off x="0" y="0"/>
          <a:ext cx="0" cy="0"/>
          <a:chOff x="0" y="0"/>
          <a:chExt cx="0" cy="0"/>
        </a:xfrm>
      </p:grpSpPr>
      <p:pic>
        <p:nvPicPr>
          <p:cNvPr id="24579" name="Picture 14">
            <a:extLst>
              <a:ext uri="{FF2B5EF4-FFF2-40B4-BE49-F238E27FC236}">
                <a16:creationId xmlns:a16="http://schemas.microsoft.com/office/drawing/2014/main" id="{3E2A853A-C619-7C48-8176-D682A29AFBCD}"/>
              </a:ext>
            </a:extLst>
          </p:cNvPr>
          <p:cNvPicPr>
            <a:picLocks noChangeAspect="1"/>
          </p:cNvPicPr>
          <p:nvPr/>
        </p:nvPicPr>
        <p:blipFill>
          <a:blip r:embed="rId2"/>
          <a:srcRect t="4686" b="4686"/>
          <a:stretch/>
        </p:blipFill>
        <p:spPr bwMode="auto">
          <a:xfrm>
            <a:off x="0" y="0"/>
            <a:ext cx="3790903" cy="5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E8AFF737-765A-B04D-83C9-2E5D552CDA2A}"/>
              </a:ext>
            </a:extLst>
          </p:cNvPr>
          <p:cNvSpPr txBox="1">
            <a:spLocks noChangeArrowheads="1"/>
          </p:cNvSpPr>
          <p:nvPr/>
        </p:nvSpPr>
        <p:spPr bwMode="auto">
          <a:xfrm>
            <a:off x="4086094" y="1665028"/>
            <a:ext cx="35532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highlight>
                  <a:srgbClr val="00FF00"/>
                </a:highlight>
                <a:latin typeface="Times New Roman" panose="02020603050405020304" pitchFamily="18" charset="0"/>
                <a:cs typeface="Times New Roman" panose="02020603050405020304" pitchFamily="18" charset="0"/>
              </a:rPr>
              <a:t>Year</a:t>
            </a:r>
            <a:r>
              <a:rPr lang="en-US" altLang="en-US" sz="4000" dirty="0">
                <a:solidFill>
                  <a:schemeClr val="bg1"/>
                </a:solidFill>
                <a:latin typeface="Times New Roman" panose="02020603050405020304" pitchFamily="18" charset="0"/>
                <a:cs typeface="Times New Roman" panose="02020603050405020304" pitchFamily="18" charset="0"/>
              </a:rPr>
              <a:t> benefits</a:t>
            </a:r>
          </a:p>
        </p:txBody>
      </p:sp>
      <p:sp>
        <p:nvSpPr>
          <p:cNvPr id="10" name="TextBox 12">
            <a:extLst>
              <a:ext uri="{FF2B5EF4-FFF2-40B4-BE49-F238E27FC236}">
                <a16:creationId xmlns:a16="http://schemas.microsoft.com/office/drawing/2014/main" id="{78754083-F7FB-194C-B48A-60D97644B019}"/>
              </a:ext>
            </a:extLst>
          </p:cNvPr>
          <p:cNvSpPr txBox="1">
            <a:spLocks noChangeArrowheads="1"/>
          </p:cNvSpPr>
          <p:nvPr/>
        </p:nvSpPr>
        <p:spPr bwMode="auto">
          <a:xfrm>
            <a:off x="4086093" y="3029562"/>
            <a:ext cx="2614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latin typeface="Calibri Light" panose="020F0302020204030204" pitchFamily="34" charset="0"/>
                <a:cs typeface="Calibri Light" panose="020F0302020204030204" pitchFamily="34" charset="0"/>
              </a:rPr>
              <a:t>Your benefits and services</a:t>
            </a:r>
          </a:p>
        </p:txBody>
      </p:sp>
      <p:cxnSp>
        <p:nvCxnSpPr>
          <p:cNvPr id="11" name="Straight Connector 10">
            <a:extLst>
              <a:ext uri="{FF2B5EF4-FFF2-40B4-BE49-F238E27FC236}">
                <a16:creationId xmlns:a16="http://schemas.microsoft.com/office/drawing/2014/main" id="{3E1F0F14-473C-0443-8C8F-F4F3291013B7}"/>
              </a:ext>
            </a:extLst>
          </p:cNvPr>
          <p:cNvCxnSpPr>
            <a:cxnSpLocks/>
          </p:cNvCxnSpPr>
          <p:nvPr/>
        </p:nvCxnSpPr>
        <p:spPr>
          <a:xfrm>
            <a:off x="4164675" y="2715683"/>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0">
            <a:extLst>
              <a:ext uri="{FF2B5EF4-FFF2-40B4-BE49-F238E27FC236}">
                <a16:creationId xmlns:a16="http://schemas.microsoft.com/office/drawing/2014/main" id="{FAF3568D-83E6-3E72-199A-25B9E0CE86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1268" y="4351569"/>
            <a:ext cx="1608270" cy="45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18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highlight>
                  <a:srgbClr val="00FF00"/>
                </a:highlight>
                <a:latin typeface="Times New Roman" panose="02020603050405020304" pitchFamily="18" charset="0"/>
                <a:cs typeface="Times New Roman" panose="02020603050405020304" pitchFamily="18" charset="0"/>
              </a:rPr>
              <a:t>Agenda | Topics</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939800"/>
            <a:ext cx="84947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About Premera Blue Cross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Health plan basics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highlight>
                  <a:srgbClr val="00FF00"/>
                </a:highlight>
                <a:ea typeface="Roboto" panose="02000000000000000000" pitchFamily="2" charset="0"/>
                <a:cs typeface="Calibri" panose="020F0502020204030204" pitchFamily="34" charset="0"/>
              </a:rPr>
              <a:t>&lt;XXXX&gt;</a:t>
            </a:r>
            <a:r>
              <a:rPr lang="en-US" altLang="en-US" sz="1800" dirty="0">
                <a:ea typeface="Roboto" panose="02000000000000000000" pitchFamily="2" charset="0"/>
                <a:cs typeface="Calibri" panose="020F0502020204030204" pitchFamily="34" charset="0"/>
              </a:rPr>
              <a:t> plans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highlight>
                  <a:srgbClr val="00FF00"/>
                </a:highlight>
                <a:ea typeface="Roboto" panose="02000000000000000000" pitchFamily="2" charset="0"/>
                <a:cs typeface="Calibri" panose="020F0502020204030204" pitchFamily="34" charset="0"/>
              </a:rPr>
              <a:t>&lt;XXXX&gt;</a:t>
            </a:r>
            <a:r>
              <a:rPr lang="en-US" altLang="en-US" sz="1800" dirty="0">
                <a:ea typeface="Roboto" panose="02000000000000000000" pitchFamily="2" charset="0"/>
                <a:cs typeface="Calibri" panose="020F0502020204030204" pitchFamily="34" charset="0"/>
              </a:rPr>
              <a:t> benefits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Member experience</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Enroll now</a:t>
            </a:r>
          </a:p>
        </p:txBody>
      </p:sp>
    </p:spTree>
    <p:extLst>
      <p:ext uri="{BB962C8B-B14F-4D97-AF65-F5344CB8AC3E}">
        <p14:creationId xmlns:p14="http://schemas.microsoft.com/office/powerpoint/2010/main" val="1791315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A6537-B205-89D4-51DA-A86041C124C0}"/>
              </a:ext>
            </a:extLst>
          </p:cNvPr>
          <p:cNvPicPr preferRelativeResize="0">
            <a:picLocks/>
          </p:cNvPicPr>
          <p:nvPr/>
        </p:nvPicPr>
        <p:blipFill>
          <a:blip r:embed="rId2"/>
          <a:srcRect t="2178" b="2178"/>
          <a:stretch/>
        </p:blipFill>
        <p:spPr>
          <a:xfrm>
            <a:off x="5870448" y="0"/>
            <a:ext cx="3273552" cy="4700016"/>
          </a:xfrm>
          <a:prstGeom prst="rect">
            <a:avLst/>
          </a:prstGeom>
        </p:spPr>
      </p:pic>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Preventive care</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57200" y="1369490"/>
            <a:ext cx="5413248" cy="2404520"/>
          </a:xfrm>
        </p:spPr>
        <p:txBody>
          <a:bodyPr/>
          <a:lstStyle/>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Preventive care helps keep you healthy and can catch potential health issues while they are easier to treat. </a:t>
            </a: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lang="en-US" sz="1400" dirty="0">
                <a:solidFill>
                  <a:prstClr val="black"/>
                </a:solidFill>
                <a:latin typeface="Calibri Light" panose="020F0302020204030204" pitchFamily="34" charset="0"/>
                <a:cs typeface="Calibri Light" panose="020F0302020204030204" pitchFamily="34" charset="0"/>
              </a:rPr>
              <a:t>In-network preventive care is </a:t>
            </a:r>
            <a:r>
              <a:rPr lang="en-US" sz="1400" b="1" dirty="0">
                <a:solidFill>
                  <a:prstClr val="black"/>
                </a:solidFill>
                <a:latin typeface="+mj-lt"/>
                <a:cs typeface="Calibri Light" panose="020F0302020204030204" pitchFamily="34" charset="0"/>
              </a:rPr>
              <a:t>100% covered (free to you)</a:t>
            </a:r>
            <a:r>
              <a:rPr lang="en-US" sz="1400" dirty="0">
                <a:solidFill>
                  <a:prstClr val="black"/>
                </a:solidFill>
                <a:latin typeface="Calibri Light" panose="020F0302020204030204" pitchFamily="34" charset="0"/>
                <a:cs typeface="Calibri Light" panose="020F0302020204030204" pitchFamily="34" charset="0"/>
              </a:rPr>
              <a:t> and includes:</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Annual checkups with a primary care doctor</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Routine bloodwork</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Cancer screenings</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Vaccinations</a:t>
            </a:r>
          </a:p>
          <a:p>
            <a:pPr marL="0" indent="0" eaLnBrk="0" fontAlgn="base" hangingPunct="0">
              <a:spcBef>
                <a:spcPts val="0"/>
              </a:spcBef>
              <a:spcAft>
                <a:spcPts val="1200"/>
              </a:spcAft>
              <a:buSzTx/>
              <a:buNone/>
              <a:defRPr/>
            </a:pPr>
            <a:r>
              <a:rPr lang="en-US" sz="1400" dirty="0">
                <a:solidFill>
                  <a:prstClr val="black"/>
                </a:solidFill>
                <a:latin typeface="Calibri Light" panose="020F0302020204030204" pitchFamily="34" charset="0"/>
                <a:cs typeface="Calibri Light" panose="020F0302020204030204" pitchFamily="34" charset="0"/>
              </a:rPr>
              <a:t>Visits, screenings, or tests used to check out a sign, symptom, or health concern are considered diagnostic and are not covered as preventive. To avoid surprise costs, ask your doctor if the service is preventive.</a:t>
            </a:r>
          </a:p>
          <a:p>
            <a:pPr eaLnBrk="0" fontAlgn="base" hangingPunct="0">
              <a:spcBef>
                <a:spcPts val="0"/>
              </a:spcBef>
              <a:spcAft>
                <a:spcPts val="1200"/>
              </a:spcAft>
              <a:buSzTx/>
              <a:defRPr/>
            </a:pPr>
            <a:endParaRPr lang="en-US" sz="1400" dirty="0">
              <a:solidFill>
                <a:prstClr val="black"/>
              </a:solidFill>
              <a:latin typeface="Calibri Light" panose="020F0302020204030204" pitchFamily="34" charset="0"/>
              <a:cs typeface="Calibri Light" panose="020F0302020204030204" pitchFamily="34" charset="0"/>
            </a:endParaRP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endParaRPr lang="en-US" sz="1400"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75115"/>
            <a:ext cx="5261317" cy="292100"/>
          </a:xfrm>
        </p:spPr>
        <p:txBody>
          <a:bodyPr>
            <a:noAutofit/>
          </a:bodyPr>
          <a:lstStyle/>
          <a:p>
            <a:r>
              <a:rPr lang="en-US" dirty="0">
                <a:latin typeface="+mj-lt"/>
              </a:rPr>
              <a:t>Stay healthy with annual checkups and screenings for the whole family</a:t>
            </a:r>
          </a:p>
        </p:txBody>
      </p:sp>
      <p:sp>
        <p:nvSpPr>
          <p:cNvPr id="5" name="TextBox 6">
            <a:extLst>
              <a:ext uri="{FF2B5EF4-FFF2-40B4-BE49-F238E27FC236}">
                <a16:creationId xmlns:a16="http://schemas.microsoft.com/office/drawing/2014/main" id="{995F8F1E-C06B-C682-7C16-74776C19AC76}"/>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For more information about preventive care, visit premera.com</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369158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Preventive care</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80060" y="4065873"/>
            <a:ext cx="8573348" cy="183901"/>
          </a:xfrm>
        </p:spPr>
        <p:txBody>
          <a:bodyPr/>
          <a:lstStyle/>
          <a:p>
            <a:pPr marL="0" indent="0" algn="l">
              <a:buNone/>
            </a:pPr>
            <a:r>
              <a:rPr lang="en-US" sz="700" b="0" i="0" u="none" strike="noStrike" baseline="0" dirty="0">
                <a:solidFill>
                  <a:srgbClr val="4D4D4F"/>
                </a:solidFill>
                <a:latin typeface="Roboto-Light"/>
              </a:rPr>
              <a:t>* “The Value of Preventive Care.” The Washington Post, WP Company, 26 Jan. 2022, </a:t>
            </a:r>
            <a:r>
              <a:rPr lang="en-US" sz="700" b="0" i="0" u="none" strike="noStrike" baseline="0" dirty="0">
                <a:solidFill>
                  <a:srgbClr val="0085CA"/>
                </a:solidFill>
                <a:latin typeface="Roboto-Medium"/>
                <a:hlinkClick r:id="rId2">
                  <a:extLst>
                    <a:ext uri="{A12FA001-AC4F-418D-AE19-62706E023703}">
                      <ahyp:hlinkClr xmlns:ahyp="http://schemas.microsoft.com/office/drawing/2018/hyperlinkcolor" val="tx"/>
                    </a:ext>
                  </a:extLst>
                </a:hlinkClick>
              </a:rPr>
              <a:t>https://www.washingtonpost.com/brand-studio/wp/2019/11/25/feature/the-value-of-preventive-care/</a:t>
            </a:r>
            <a:endParaRPr lang="en-US" sz="700" b="1" dirty="0">
              <a:solidFill>
                <a:srgbClr val="0085CA"/>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75115"/>
            <a:ext cx="6562725" cy="292100"/>
          </a:xfrm>
        </p:spPr>
        <p:txBody>
          <a:bodyPr>
            <a:noAutofit/>
          </a:bodyPr>
          <a:lstStyle/>
          <a:p>
            <a:r>
              <a:rPr lang="en-US" dirty="0">
                <a:latin typeface="+mj-lt"/>
              </a:rPr>
              <a:t>According to the Centers for Disease Control and Prevention (CDC), preventive care services could save over 100,000 lives in the United States Every year.* Checkout these </a:t>
            </a:r>
            <a:r>
              <a:rPr lang="en-US" b="1" dirty="0">
                <a:latin typeface="+mj-lt"/>
              </a:rPr>
              <a:t>helpful videos </a:t>
            </a:r>
            <a:r>
              <a:rPr lang="en-US" dirty="0">
                <a:latin typeface="+mj-lt"/>
              </a:rPr>
              <a:t>about the value of preventive care.</a:t>
            </a:r>
          </a:p>
        </p:txBody>
      </p:sp>
      <p:sp>
        <p:nvSpPr>
          <p:cNvPr id="5" name="TextBox 6">
            <a:extLst>
              <a:ext uri="{FF2B5EF4-FFF2-40B4-BE49-F238E27FC236}">
                <a16:creationId xmlns:a16="http://schemas.microsoft.com/office/drawing/2014/main" id="{995F8F1E-C06B-C682-7C16-74776C19AC76}"/>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For more information about preventive care, visit premera.com</a:t>
            </a:r>
            <a:endParaRPr lang="en-US" altLang="en-US" sz="1051" b="1" dirty="0">
              <a:solidFill>
                <a:srgbClr val="0085CA"/>
              </a:solidFill>
              <a:latin typeface="+mn-lt"/>
              <a:ea typeface="Roboto"/>
              <a:cs typeface="Calibri" panose="020F0502020204030204" pitchFamily="34" charset="0"/>
            </a:endParaRPr>
          </a:p>
        </p:txBody>
      </p:sp>
      <p:pic>
        <p:nvPicPr>
          <p:cNvPr id="11" name="Picture 10">
            <a:hlinkClick r:id="rId4"/>
            <a:extLst>
              <a:ext uri="{FF2B5EF4-FFF2-40B4-BE49-F238E27FC236}">
                <a16:creationId xmlns:a16="http://schemas.microsoft.com/office/drawing/2014/main" id="{6F0EC995-D3C1-15DE-BE48-46F77BED0CEB}"/>
              </a:ext>
            </a:extLst>
          </p:cNvPr>
          <p:cNvPicPr>
            <a:picLocks noChangeAspect="1"/>
          </p:cNvPicPr>
          <p:nvPr/>
        </p:nvPicPr>
        <p:blipFill>
          <a:blip r:embed="rId5"/>
          <a:stretch>
            <a:fillRect/>
          </a:stretch>
        </p:blipFill>
        <p:spPr>
          <a:xfrm>
            <a:off x="178829" y="2457762"/>
            <a:ext cx="2818372" cy="1470134"/>
          </a:xfrm>
          <a:prstGeom prst="rect">
            <a:avLst/>
          </a:prstGeom>
        </p:spPr>
      </p:pic>
      <p:pic>
        <p:nvPicPr>
          <p:cNvPr id="13" name="Picture 12">
            <a:hlinkClick r:id="rId6"/>
            <a:extLst>
              <a:ext uri="{FF2B5EF4-FFF2-40B4-BE49-F238E27FC236}">
                <a16:creationId xmlns:a16="http://schemas.microsoft.com/office/drawing/2014/main" id="{2B7EA0D3-9605-E422-346F-AD33671C76A7}"/>
              </a:ext>
            </a:extLst>
          </p:cNvPr>
          <p:cNvPicPr>
            <a:picLocks noChangeAspect="1"/>
          </p:cNvPicPr>
          <p:nvPr/>
        </p:nvPicPr>
        <p:blipFill>
          <a:blip r:embed="rId7"/>
          <a:stretch>
            <a:fillRect/>
          </a:stretch>
        </p:blipFill>
        <p:spPr>
          <a:xfrm>
            <a:off x="3117914" y="2457762"/>
            <a:ext cx="2832606" cy="1470134"/>
          </a:xfrm>
          <a:prstGeom prst="rect">
            <a:avLst/>
          </a:prstGeom>
        </p:spPr>
      </p:pic>
      <p:pic>
        <p:nvPicPr>
          <p:cNvPr id="15" name="Picture 14">
            <a:hlinkClick r:id="rId8"/>
            <a:extLst>
              <a:ext uri="{FF2B5EF4-FFF2-40B4-BE49-F238E27FC236}">
                <a16:creationId xmlns:a16="http://schemas.microsoft.com/office/drawing/2014/main" id="{45FA82F5-5609-B632-D386-5FD608A43F32}"/>
              </a:ext>
            </a:extLst>
          </p:cNvPr>
          <p:cNvPicPr>
            <a:picLocks noChangeAspect="1"/>
          </p:cNvPicPr>
          <p:nvPr/>
        </p:nvPicPr>
        <p:blipFill>
          <a:blip r:embed="rId9"/>
          <a:stretch>
            <a:fillRect/>
          </a:stretch>
        </p:blipFill>
        <p:spPr>
          <a:xfrm>
            <a:off x="6071233" y="2471605"/>
            <a:ext cx="2881086" cy="1525280"/>
          </a:xfrm>
          <a:prstGeom prst="rect">
            <a:avLst/>
          </a:prstGeom>
        </p:spPr>
      </p:pic>
      <p:pic>
        <p:nvPicPr>
          <p:cNvPr id="19" name="Picture 18">
            <a:extLst>
              <a:ext uri="{FF2B5EF4-FFF2-40B4-BE49-F238E27FC236}">
                <a16:creationId xmlns:a16="http://schemas.microsoft.com/office/drawing/2014/main" id="{B24758BC-AF0A-0FD6-B0AF-8C31D77D9845}"/>
              </a:ext>
            </a:extLst>
          </p:cNvPr>
          <p:cNvPicPr>
            <a:picLocks noChangeAspect="1"/>
          </p:cNvPicPr>
          <p:nvPr/>
        </p:nvPicPr>
        <p:blipFill>
          <a:blip r:embed="rId10"/>
          <a:stretch>
            <a:fillRect/>
          </a:stretch>
        </p:blipFill>
        <p:spPr>
          <a:xfrm>
            <a:off x="3143977" y="1805381"/>
            <a:ext cx="777702" cy="791110"/>
          </a:xfrm>
          <a:prstGeom prst="rect">
            <a:avLst/>
          </a:prstGeom>
          <a:ln w="25400">
            <a:solidFill>
              <a:srgbClr val="0085CA"/>
            </a:solidFill>
          </a:ln>
        </p:spPr>
      </p:pic>
      <p:pic>
        <p:nvPicPr>
          <p:cNvPr id="21" name="Picture 20">
            <a:extLst>
              <a:ext uri="{FF2B5EF4-FFF2-40B4-BE49-F238E27FC236}">
                <a16:creationId xmlns:a16="http://schemas.microsoft.com/office/drawing/2014/main" id="{87B10A4F-201C-5BC0-1B4D-94D4953AC956}"/>
              </a:ext>
            </a:extLst>
          </p:cNvPr>
          <p:cNvPicPr>
            <a:picLocks noChangeAspect="1"/>
          </p:cNvPicPr>
          <p:nvPr/>
        </p:nvPicPr>
        <p:blipFill>
          <a:blip r:embed="rId11"/>
          <a:stretch>
            <a:fillRect/>
          </a:stretch>
        </p:blipFill>
        <p:spPr>
          <a:xfrm>
            <a:off x="6104895" y="1783950"/>
            <a:ext cx="784350" cy="791110"/>
          </a:xfrm>
          <a:prstGeom prst="rect">
            <a:avLst/>
          </a:prstGeom>
          <a:ln w="25400">
            <a:solidFill>
              <a:srgbClr val="0085CA"/>
            </a:solidFill>
          </a:ln>
        </p:spPr>
      </p:pic>
      <p:sp>
        <p:nvSpPr>
          <p:cNvPr id="22" name="TextBox 21">
            <a:extLst>
              <a:ext uri="{FF2B5EF4-FFF2-40B4-BE49-F238E27FC236}">
                <a16:creationId xmlns:a16="http://schemas.microsoft.com/office/drawing/2014/main" id="{E2457CA5-3393-FE53-D7ED-797DB9D18931}"/>
              </a:ext>
            </a:extLst>
          </p:cNvPr>
          <p:cNvSpPr txBox="1"/>
          <p:nvPr/>
        </p:nvSpPr>
        <p:spPr>
          <a:xfrm>
            <a:off x="952819" y="1966410"/>
            <a:ext cx="1719827" cy="523220"/>
          </a:xfrm>
          <a:prstGeom prst="rect">
            <a:avLst/>
          </a:prstGeom>
          <a:noFill/>
        </p:spPr>
        <p:txBody>
          <a:bodyPr wrap="square" rtlCol="0">
            <a:spAutoFit/>
          </a:bodyPr>
          <a:lstStyle/>
          <a:p>
            <a:r>
              <a:rPr lang="en-US" sz="1400" b="1" dirty="0">
                <a:solidFill>
                  <a:srgbClr val="0085CA"/>
                </a:solidFill>
                <a:hlinkClick r:id="rId4">
                  <a:extLst>
                    <a:ext uri="{A12FA001-AC4F-418D-AE19-62706E023703}">
                      <ahyp:hlinkClr xmlns:ahyp="http://schemas.microsoft.com/office/drawing/2018/hyperlinkcolor" val="tx"/>
                    </a:ext>
                  </a:extLst>
                </a:hlinkClick>
              </a:rPr>
              <a:t>Choose a primary care provider</a:t>
            </a:r>
            <a:endParaRPr lang="en-US" sz="1400" b="1" dirty="0">
              <a:solidFill>
                <a:srgbClr val="0085CA"/>
              </a:solidFill>
            </a:endParaRPr>
          </a:p>
        </p:txBody>
      </p:sp>
      <p:sp>
        <p:nvSpPr>
          <p:cNvPr id="23" name="TextBox 22">
            <a:extLst>
              <a:ext uri="{FF2B5EF4-FFF2-40B4-BE49-F238E27FC236}">
                <a16:creationId xmlns:a16="http://schemas.microsoft.com/office/drawing/2014/main" id="{E0756FE6-6C69-9AD6-7258-E58D6D16E5B8}"/>
              </a:ext>
            </a:extLst>
          </p:cNvPr>
          <p:cNvSpPr txBox="1"/>
          <p:nvPr/>
        </p:nvSpPr>
        <p:spPr>
          <a:xfrm>
            <a:off x="3906820" y="1970670"/>
            <a:ext cx="1719827" cy="523220"/>
          </a:xfrm>
          <a:prstGeom prst="rect">
            <a:avLst/>
          </a:prstGeom>
          <a:noFill/>
        </p:spPr>
        <p:txBody>
          <a:bodyPr wrap="square" rtlCol="0">
            <a:spAutoFit/>
          </a:bodyPr>
          <a:lstStyle/>
          <a:p>
            <a:r>
              <a:rPr lang="en-US" sz="1400" b="1" dirty="0">
                <a:solidFill>
                  <a:srgbClr val="0085CA"/>
                </a:solidFill>
                <a:hlinkClick r:id="rId6">
                  <a:extLst>
                    <a:ext uri="{A12FA001-AC4F-418D-AE19-62706E023703}">
                      <ahyp:hlinkClr xmlns:ahyp="http://schemas.microsoft.com/office/drawing/2018/hyperlinkcolor" val="tx"/>
                    </a:ext>
                  </a:extLst>
                </a:hlinkClick>
              </a:rPr>
              <a:t>Book a preventive care visit</a:t>
            </a:r>
            <a:endParaRPr lang="en-US" sz="1400" b="1" dirty="0">
              <a:solidFill>
                <a:srgbClr val="0085CA"/>
              </a:solidFill>
            </a:endParaRPr>
          </a:p>
        </p:txBody>
      </p:sp>
      <p:sp>
        <p:nvSpPr>
          <p:cNvPr id="24" name="TextBox 23">
            <a:extLst>
              <a:ext uri="{FF2B5EF4-FFF2-40B4-BE49-F238E27FC236}">
                <a16:creationId xmlns:a16="http://schemas.microsoft.com/office/drawing/2014/main" id="{73F73F0B-3AC5-DC6D-32B9-C6172F5F4AD2}"/>
              </a:ext>
            </a:extLst>
          </p:cNvPr>
          <p:cNvSpPr txBox="1"/>
          <p:nvPr/>
        </p:nvSpPr>
        <p:spPr>
          <a:xfrm>
            <a:off x="6866050" y="1975826"/>
            <a:ext cx="1887626" cy="523220"/>
          </a:xfrm>
          <a:prstGeom prst="rect">
            <a:avLst/>
          </a:prstGeom>
          <a:noFill/>
        </p:spPr>
        <p:txBody>
          <a:bodyPr wrap="square" rtlCol="0">
            <a:spAutoFit/>
          </a:bodyPr>
          <a:lstStyle/>
          <a:p>
            <a:r>
              <a:rPr lang="en-US" sz="1400" b="1" dirty="0">
                <a:solidFill>
                  <a:srgbClr val="0085CA"/>
                </a:solidFill>
                <a:hlinkClick r:id="rId8">
                  <a:extLst>
                    <a:ext uri="{A12FA001-AC4F-418D-AE19-62706E023703}">
                      <ahyp:hlinkClr xmlns:ahyp="http://schemas.microsoft.com/office/drawing/2018/hyperlinkcolor" val="tx"/>
                    </a:ext>
                  </a:extLst>
                </a:hlinkClick>
              </a:rPr>
              <a:t>Understand preventive care visits</a:t>
            </a:r>
            <a:endParaRPr lang="en-US" sz="1400" b="1" dirty="0">
              <a:solidFill>
                <a:srgbClr val="0085CA"/>
              </a:solidFill>
            </a:endParaRPr>
          </a:p>
        </p:txBody>
      </p:sp>
      <p:pic>
        <p:nvPicPr>
          <p:cNvPr id="26" name="Picture 25">
            <a:extLst>
              <a:ext uri="{FF2B5EF4-FFF2-40B4-BE49-F238E27FC236}">
                <a16:creationId xmlns:a16="http://schemas.microsoft.com/office/drawing/2014/main" id="{7672EAEE-D1FE-22A1-C6D9-02B4ACC8183B}"/>
              </a:ext>
            </a:extLst>
          </p:cNvPr>
          <p:cNvPicPr>
            <a:picLocks noChangeAspect="1"/>
          </p:cNvPicPr>
          <p:nvPr/>
        </p:nvPicPr>
        <p:blipFill>
          <a:blip r:embed="rId12"/>
          <a:stretch>
            <a:fillRect/>
          </a:stretch>
        </p:blipFill>
        <p:spPr>
          <a:xfrm>
            <a:off x="189520" y="1752136"/>
            <a:ext cx="807506" cy="814408"/>
          </a:xfrm>
          <a:prstGeom prst="rect">
            <a:avLst/>
          </a:prstGeom>
          <a:ln w="25400">
            <a:solidFill>
              <a:srgbClr val="0085CA"/>
            </a:solidFill>
          </a:ln>
        </p:spPr>
      </p:pic>
      <p:sp>
        <p:nvSpPr>
          <p:cNvPr id="27" name="TextBox 26">
            <a:extLst>
              <a:ext uri="{FF2B5EF4-FFF2-40B4-BE49-F238E27FC236}">
                <a16:creationId xmlns:a16="http://schemas.microsoft.com/office/drawing/2014/main" id="{5319FFCC-F7DF-0D25-B302-6F4593E02A21}"/>
              </a:ext>
            </a:extLst>
          </p:cNvPr>
          <p:cNvSpPr txBox="1"/>
          <p:nvPr/>
        </p:nvSpPr>
        <p:spPr>
          <a:xfrm>
            <a:off x="7214597" y="282385"/>
            <a:ext cx="1543050" cy="1569660"/>
          </a:xfrm>
          <a:prstGeom prst="rect">
            <a:avLst/>
          </a:prstGeom>
          <a:noFill/>
          <a:ln>
            <a:solidFill>
              <a:srgbClr val="0085CA"/>
            </a:solidFill>
          </a:ln>
        </p:spPr>
        <p:txBody>
          <a:bodyPr wrap="square" rtlCol="0">
            <a:spAutoFit/>
          </a:bodyPr>
          <a:lstStyle/>
          <a:p>
            <a:r>
              <a:rPr lang="en-US" sz="1200" dirty="0">
                <a:effectLst/>
                <a:latin typeface="Calibri" panose="020F0502020204030204" pitchFamily="34" charset="0"/>
                <a:ea typeface="Calibri" panose="020F0502020204030204" pitchFamily="34" charset="0"/>
              </a:rPr>
              <a:t>¡Explora </a:t>
            </a:r>
            <a:r>
              <a:rPr lang="en-US" sz="1200" dirty="0">
                <a:latin typeface="+mj-lt"/>
                <a:ea typeface="Roboto" panose="02000000000000000000" pitchFamily="2" charset="0"/>
              </a:rPr>
              <a:t>nuestra</a:t>
            </a:r>
            <a:r>
              <a:rPr lang="en-US" sz="1200" dirty="0">
                <a:effectLst/>
                <a:latin typeface="Calibri" panose="020F0502020204030204" pitchFamily="34" charset="0"/>
                <a:ea typeface="Calibri" panose="020F0502020204030204" pitchFamily="34" charset="0"/>
              </a:rPr>
              <a:t> </a:t>
            </a:r>
            <a:r>
              <a:rPr lang="en-US" sz="1200" dirty="0">
                <a:solidFill>
                  <a:srgbClr val="0085CA"/>
                </a:solidFill>
                <a:effectLst/>
                <a:latin typeface="Calibri" panose="020F0502020204030204" pitchFamily="34" charset="0"/>
                <a:ea typeface="Calibri" panose="020F0502020204030204" pitchFamily="34" charset="0"/>
                <a:hlinkClick r:id="rId13">
                  <a:extLst>
                    <a:ext uri="{A12FA001-AC4F-418D-AE19-62706E023703}">
                      <ahyp:hlinkClr xmlns:ahyp="http://schemas.microsoft.com/office/drawing/2018/hyperlinkcolor" val="tx"/>
                    </a:ext>
                  </a:extLst>
                </a:hlinkClick>
              </a:rPr>
              <a:t>página en español</a:t>
            </a:r>
            <a:r>
              <a:rPr lang="en-US" sz="1200" dirty="0">
                <a:effectLst/>
                <a:latin typeface="Calibri" panose="020F0502020204030204" pitchFamily="34" charset="0"/>
                <a:ea typeface="Calibri" panose="020F0502020204030204" pitchFamily="34" charset="0"/>
              </a:rPr>
              <a:t>! Encontrarás información acerca de sus beneficios, el cuidado preventivo y cómo aprovechar de su plan de salud.</a:t>
            </a:r>
            <a:endParaRPr lang="en-US" sz="1200" dirty="0"/>
          </a:p>
        </p:txBody>
      </p:sp>
    </p:spTree>
    <p:extLst>
      <p:ext uri="{BB962C8B-B14F-4D97-AF65-F5344CB8AC3E}">
        <p14:creationId xmlns:p14="http://schemas.microsoft.com/office/powerpoint/2010/main" val="183791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A6537-B205-89D4-51DA-A86041C124C0}"/>
              </a:ext>
            </a:extLst>
          </p:cNvPr>
          <p:cNvPicPr preferRelativeResize="0">
            <a:picLocks/>
          </p:cNvPicPr>
          <p:nvPr/>
        </p:nvPicPr>
        <p:blipFill rotWithShape="1">
          <a:blip r:embed="rId2"/>
          <a:srcRect l="24209" r="29393"/>
          <a:stretch/>
        </p:blipFill>
        <p:spPr>
          <a:xfrm>
            <a:off x="5870448" y="0"/>
            <a:ext cx="3273552" cy="4700016"/>
          </a:xfrm>
          <a:prstGeom prst="rect">
            <a:avLst/>
          </a:prstGeom>
        </p:spPr>
      </p:pic>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24-Hour NurseLine</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57200" y="1292294"/>
            <a:ext cx="4478867" cy="2404520"/>
          </a:xfrm>
        </p:spPr>
        <p:txBody>
          <a:bodyPr/>
          <a:lstStyle/>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It’s after hours, and you have pain, an injury, or a fever that just won’t go down. Who can help you decide what to do?</a:t>
            </a: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With the 24-Hour NurseLine, advice is just a phone call away—24 hours a day, 7 days a week, 365 days a year.</a:t>
            </a:r>
          </a:p>
          <a:p>
            <a:pPr marL="0" marR="0" lvl="0" indent="0" algn="l" defTabSz="4572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US" altLang="en-US" sz="1400" dirty="0">
                <a:solidFill>
                  <a:prstClr val="black"/>
                </a:solidFill>
                <a:latin typeface="Calibri Light" panose="020F0302020204030204" pitchFamily="34" charset="0"/>
                <a:cs typeface="Calibri Light" panose="020F0302020204030204" pitchFamily="34" charset="0"/>
              </a:rPr>
              <a:t>When you call the 24-Hour NurseLine:</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call is answered quickly by a registered nurse.</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nurse asks you the right questions and helps you decide what to do.</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call is </a:t>
            </a:r>
            <a:r>
              <a:rPr kumimoji="0" lang="en-US" altLang="en-US" sz="1400" b="1"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free</a:t>
            </a:r>
            <a:r>
              <a:rPr kumimoji="0" lang="en-US" altLang="en-US" sz="14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 </a:t>
            </a: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a:t>
            </a:r>
            <a:r>
              <a:rPr lang="en-US" altLang="en-US" sz="1400" b="1" dirty="0">
                <a:solidFill>
                  <a:prstClr val="black"/>
                </a:solidFill>
                <a:latin typeface="+mj-lt"/>
                <a:cs typeface="Calibri Light" panose="020F0302020204030204" pitchFamily="34" charset="0"/>
              </a:rPr>
              <a:t>confidential</a:t>
            </a:r>
            <a:endParaRPr lang="en-US" sz="1400"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p:txBody>
          <a:bodyPr>
            <a:noAutofit/>
          </a:bodyPr>
          <a:lstStyle/>
          <a:p>
            <a:r>
              <a:rPr lang="en-US" dirty="0">
                <a:latin typeface="+mj-lt"/>
              </a:rPr>
              <a:t>Healthcare advice is just a phone call away</a:t>
            </a:r>
          </a:p>
        </p:txBody>
      </p:sp>
      <p:sp>
        <p:nvSpPr>
          <p:cNvPr id="5" name="TextBox 6">
            <a:extLst>
              <a:ext uri="{FF2B5EF4-FFF2-40B4-BE49-F238E27FC236}">
                <a16:creationId xmlns:a16="http://schemas.microsoft.com/office/drawing/2014/main" id="{995F8F1E-C06B-C682-7C16-74776C19AC76}"/>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highlight>
                  <a:srgbClr val="FFFF00"/>
                </a:highlight>
                <a:latin typeface="+mn-lt"/>
                <a:ea typeface="Roboto"/>
                <a:cs typeface="Calibri" panose="020F0502020204030204" pitchFamily="34" charset="0"/>
              </a:rPr>
              <a:t>The phone number for the 24-Hour NurseLine is on the back of your ID card</a:t>
            </a:r>
            <a:endParaRPr lang="en-US" altLang="en-US" sz="1051" b="1" dirty="0">
              <a:solidFill>
                <a:srgbClr val="0085CA"/>
              </a:solidFill>
              <a:highlight>
                <a:srgbClr val="FFFF00"/>
              </a:highlight>
              <a:latin typeface="+mn-lt"/>
              <a:ea typeface="Roboto"/>
              <a:cs typeface="Calibri" panose="020F0502020204030204" pitchFamily="34" charset="0"/>
            </a:endParaRPr>
          </a:p>
        </p:txBody>
      </p:sp>
    </p:spTree>
    <p:extLst>
      <p:ext uri="{BB962C8B-B14F-4D97-AF65-F5344CB8AC3E}">
        <p14:creationId xmlns:p14="http://schemas.microsoft.com/office/powerpoint/2010/main" val="801819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A6537-B205-89D4-51DA-A86041C124C0}"/>
              </a:ext>
            </a:extLst>
          </p:cNvPr>
          <p:cNvPicPr preferRelativeResize="0">
            <a:picLocks/>
          </p:cNvPicPr>
          <p:nvPr/>
        </p:nvPicPr>
        <p:blipFill rotWithShape="1">
          <a:blip r:embed="rId2"/>
          <a:srcRect l="8758" r="44845"/>
          <a:stretch/>
        </p:blipFill>
        <p:spPr>
          <a:xfrm>
            <a:off x="5852160" y="0"/>
            <a:ext cx="3291840" cy="4700016"/>
          </a:xfrm>
          <a:prstGeom prst="rect">
            <a:avLst/>
          </a:prstGeom>
        </p:spPr>
      </p:pic>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Avoid the Emergency Room</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57200" y="1292294"/>
            <a:ext cx="5276155" cy="2404520"/>
          </a:xfrm>
        </p:spPr>
        <p:txBody>
          <a:bodyPr/>
          <a:lstStyle/>
          <a:p>
            <a:pPr marL="0" lvl="0" indent="0" eaLnBrk="0" fontAlgn="base" hangingPunct="0">
              <a:spcBef>
                <a:spcPts val="0"/>
              </a:spcBef>
              <a:spcAft>
                <a:spcPts val="1200"/>
              </a:spcAft>
              <a:buSzTx/>
              <a:buNone/>
              <a:defRPr/>
            </a:pPr>
            <a:r>
              <a:rPr lang="en-US" sz="11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24-Hour NurseLine: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If you need advice, quick answers, or help deciding if you need immediate care, call the free Premera 24-hour NurseLine at the number on the back of your ID card to speak with a registered nurse. </a:t>
            </a: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r>
              <a:rPr lang="en-US" sz="11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Virtual care: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Get quick access to convenient, high-quality medical care 24/7 via phone, text, or video from the comfort of home with the </a:t>
            </a:r>
            <a:r>
              <a:rPr lang="en-US" sz="11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Preme</a:t>
            </a:r>
            <a:r>
              <a:rPr lang="en-US" sz="1100" dirty="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ra MyCare app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now from </a:t>
            </a:r>
            <a:r>
              <a:rPr lang="en-US" sz="1100" u="sng"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3">
                  <a:extLst>
                    <a:ext uri="{A12FA001-AC4F-418D-AE19-62706E023703}">
                      <ahyp:hlinkClr xmlns:ahyp="http://schemas.microsoft.com/office/drawing/2018/hyperlinkcolor" val="tx"/>
                    </a:ext>
                  </a:extLst>
                </a:hlinkClick>
              </a:rPr>
              <a:t>Apple Store</a:t>
            </a:r>
            <a:r>
              <a:rPr lang="en-US" sz="1100"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rPr>
              <a:t>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or </a:t>
            </a:r>
            <a:r>
              <a:rPr lang="en-US" sz="1100" u="sng"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Google Play</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r>
              <a:rPr lang="en-US" sz="11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Urgent care: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Use Premera’s </a:t>
            </a:r>
            <a:r>
              <a:rPr lang="en-US" sz="1100" u="sng"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5">
                  <a:extLst>
                    <a:ext uri="{A12FA001-AC4F-418D-AE19-62706E023703}">
                      <ahyp:hlinkClr xmlns:ahyp="http://schemas.microsoft.com/office/drawing/2018/hyperlinkcolor" val="tx"/>
                    </a:ext>
                  </a:extLst>
                </a:hlinkClick>
              </a:rPr>
              <a:t>Find a Doctor</a:t>
            </a:r>
            <a:r>
              <a:rPr lang="en-US" sz="1100"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rPr>
              <a:t>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tool to locate an urgent care center close to your home or current location. Urgent care clinics offer care for health concerns like ear infections, flu symptoms, or injuries. </a:t>
            </a: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b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br>
            <a:r>
              <a:rPr lang="en-US" sz="11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DispatchHealth: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DispatchHealth arrives at your home with everything needed to treat your illness or injury. They can treat anything an urgent care center can, like urinary tract infections, pneumonia, dehydration, respiratory infections, sprains, strains, and more. To see if DispatchHealth is available near you, visit </a:t>
            </a:r>
            <a:r>
              <a:rPr lang="en-US" sz="1100" u="sng" dirty="0">
                <a:solidFill>
                  <a:srgbClr val="0085CA"/>
                </a:solidFill>
                <a:latin typeface="Roboto Light" panose="02000000000000000000" pitchFamily="2" charset="0"/>
                <a:ea typeface="Roboto Light" panose="02000000000000000000" pitchFamily="2" charset="0"/>
                <a:cs typeface="Roboto Light" panose="02000000000000000000" pitchFamily="2" charset="0"/>
                <a:hlinkClick r:id="rId6">
                  <a:extLst>
                    <a:ext uri="{A12FA001-AC4F-418D-AE19-62706E023703}">
                      <ahyp:hlinkClr xmlns:ahyp="http://schemas.microsoft.com/office/drawing/2018/hyperlinkcolor" val="tx"/>
                    </a:ext>
                  </a:extLst>
                </a:hlinkClick>
              </a:rPr>
              <a:t>dispatchhealth.com</a:t>
            </a:r>
            <a:r>
              <a:rPr lang="en-US" sz="1100"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rPr>
              <a:t> </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or call </a:t>
            </a:r>
            <a:r>
              <a:rPr lang="en-US" sz="1100" u="sng" dirty="0">
                <a:solidFill>
                  <a:srgbClr val="0085CA"/>
                </a:solidFill>
                <a:latin typeface="Roboto Light" panose="02000000000000000000" pitchFamily="2" charset="0"/>
                <a:ea typeface="Roboto Light" panose="02000000000000000000" pitchFamily="2" charset="0"/>
                <a:cs typeface="Roboto Light" panose="02000000000000000000" pitchFamily="2" charset="0"/>
              </a:rPr>
              <a:t>855-354-8961</a:t>
            </a:r>
            <a:r>
              <a:rPr lang="en-US" sz="11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0" lvl="0" indent="0" eaLnBrk="0" fontAlgn="base" hangingPunct="0">
              <a:spcBef>
                <a:spcPts val="0"/>
              </a:spcBef>
              <a:spcAft>
                <a:spcPts val="1200"/>
              </a:spcAft>
              <a:buSzTx/>
              <a:buNone/>
              <a:defRPr/>
            </a:pPr>
            <a:r>
              <a:rPr lang="en-US" sz="100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If your condition is life-threatening, call 911 or head to your nearest emergency room.</a:t>
            </a:r>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endParaRPr lang="en-US" sz="600" dirty="0">
              <a:solidFill>
                <a:srgbClr val="0085CA"/>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p:txBody>
          <a:bodyPr>
            <a:noAutofit/>
          </a:bodyPr>
          <a:lstStyle/>
          <a:p>
            <a:r>
              <a:rPr lang="en-US" dirty="0">
                <a:latin typeface="+mj-lt"/>
              </a:rPr>
              <a:t>Your plan covers convenient and affordable alternatives</a:t>
            </a:r>
          </a:p>
        </p:txBody>
      </p:sp>
    </p:spTree>
    <p:extLst>
      <p:ext uri="{BB962C8B-B14F-4D97-AF65-F5344CB8AC3E}">
        <p14:creationId xmlns:p14="http://schemas.microsoft.com/office/powerpoint/2010/main" val="1394005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Personal Health Support</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57200" y="1326786"/>
            <a:ext cx="5283200" cy="3951851"/>
          </a:xfrm>
          <a:prstGeom prst="rect">
            <a:avLst/>
          </a:prstGeom>
          <a:noFill/>
        </p:spPr>
        <p:txBody>
          <a:bodyPr wrap="square" lIns="0">
            <a:spAutoFit/>
          </a:bodyPr>
          <a:lstStyle/>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If you or a family member is diagnosed with a serious illness or condition, or suffers from a serious injury, the personal health support program can provide extra support at no extra cost.</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Personal health support can:</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Find resources for your health and recovery</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Coordinate care and services to help get the best treatment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Navigate the complex healthcare system</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A team of registered nurses, certified dieticians, and licensed mental health professionals are ready to help.</a:t>
            </a: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4" name="Picture 3">
            <a:extLst>
              <a:ext uri="{FF2B5EF4-FFF2-40B4-BE49-F238E27FC236}">
                <a16:creationId xmlns:a16="http://schemas.microsoft.com/office/drawing/2014/main" id="{73469D9E-CFF8-014D-FE3B-556471C099AC}"/>
              </a:ext>
            </a:extLst>
          </p:cNvPr>
          <p:cNvPicPr preferRelativeResize="0">
            <a:picLocks/>
          </p:cNvPicPr>
          <p:nvPr/>
        </p:nvPicPr>
        <p:blipFill rotWithShape="1">
          <a:blip r:embed="rId2"/>
          <a:srcRect l="47538" r="6065"/>
          <a:stretch/>
        </p:blipFill>
        <p:spPr>
          <a:xfrm>
            <a:off x="5870448" y="0"/>
            <a:ext cx="3273552" cy="4700016"/>
          </a:xfrm>
          <a:prstGeom prst="rect">
            <a:avLst/>
          </a:prstGeom>
        </p:spPr>
      </p:pic>
      <p:sp>
        <p:nvSpPr>
          <p:cNvPr id="8" name="Text Placeholder 3">
            <a:extLst>
              <a:ext uri="{FF2B5EF4-FFF2-40B4-BE49-F238E27FC236}">
                <a16:creationId xmlns:a16="http://schemas.microsoft.com/office/drawing/2014/main" id="{91AA2210-EE6A-4F54-B09B-2EADDACB9A44}"/>
              </a:ext>
            </a:extLst>
          </p:cNvPr>
          <p:cNvSpPr>
            <a:spLocks noGrp="1"/>
          </p:cNvSpPr>
          <p:nvPr>
            <p:ph type="body" sz="quarter" idx="12"/>
          </p:nvPr>
        </p:nvSpPr>
        <p:spPr>
          <a:xfrm>
            <a:off x="457200" y="883740"/>
            <a:ext cx="8229600" cy="292100"/>
          </a:xfrm>
        </p:spPr>
        <p:txBody>
          <a:bodyPr>
            <a:noAutofit/>
          </a:bodyPr>
          <a:lstStyle/>
          <a:p>
            <a:r>
              <a:rPr lang="en-US" dirty="0">
                <a:latin typeface="+mj-lt"/>
              </a:rPr>
              <a:t>Free guidance and support</a:t>
            </a:r>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rPr>
              <a:t>Call Personal Health Support at </a:t>
            </a:r>
            <a:r>
              <a:rPr lang="en-US" altLang="en-US" sz="1600" b="1" dirty="0">
                <a:solidFill>
                  <a:schemeClr val="tx2"/>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888-742-1479</a:t>
            </a:r>
            <a:r>
              <a:rPr lang="en-US" altLang="en-US" sz="1600" b="1" dirty="0">
                <a:solidFill>
                  <a:schemeClr val="tx2"/>
                </a:solidFill>
                <a:latin typeface="+mn-lt"/>
                <a:ea typeface="Roboto"/>
                <a:cs typeface="Calibri" panose="020F0502020204030204" pitchFamily="34" charset="0"/>
              </a:rPr>
              <a:t> (TTY: 711)</a:t>
            </a:r>
          </a:p>
        </p:txBody>
      </p:sp>
    </p:spTree>
    <p:extLst>
      <p:ext uri="{BB962C8B-B14F-4D97-AF65-F5344CB8AC3E}">
        <p14:creationId xmlns:p14="http://schemas.microsoft.com/office/powerpoint/2010/main" val="338920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a:xfrm>
            <a:off x="457200" y="0"/>
            <a:ext cx="5352757" cy="775115"/>
          </a:xfrm>
        </p:spPr>
        <p:txBody>
          <a:bodyPr/>
          <a:lstStyle/>
          <a:p>
            <a:r>
              <a:rPr lang="en-US" dirty="0" err="1">
                <a:latin typeface="Times New Roman" panose="02020603050405020304" pitchFamily="18" charset="0"/>
                <a:cs typeface="Times New Roman" panose="02020603050405020304" pitchFamily="18" charset="0"/>
              </a:rPr>
              <a:t>Wellframe</a:t>
            </a:r>
            <a:endParaRPr lang="en-US"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75841" y="1091116"/>
            <a:ext cx="3386136" cy="3705630"/>
          </a:xfrm>
          <a:prstGeom prst="rect">
            <a:avLst/>
          </a:prstGeom>
          <a:noFill/>
        </p:spPr>
        <p:txBody>
          <a:bodyPr wrap="square" lIns="0">
            <a:spAutoFit/>
          </a:bodyPr>
          <a:lstStyle/>
          <a:p>
            <a:pPr marL="0" indent="0">
              <a:spcBef>
                <a:spcPts val="0"/>
              </a:spcBef>
              <a:buNone/>
              <a:defRPr/>
            </a:pPr>
            <a:r>
              <a:rPr lang="en-US" sz="1200" b="1" dirty="0">
                <a:latin typeface="+mj-lt"/>
                <a:ea typeface="Roboto Light" panose="02000000000000000000" pitchFamily="2" charset="0"/>
                <a:cs typeface="Calibri Light" panose="020F0302020204030204" pitchFamily="34" charset="0"/>
              </a:rPr>
              <a:t>The mobile health program includes:</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Help navigating the healthcare system</a:t>
            </a:r>
          </a:p>
          <a:p>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Mental health support</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Medication and pain </a:t>
            </a:r>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management</a:t>
            </a:r>
          </a:p>
          <a:p>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Exercise and sleep trackers</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Nutrition guidance</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And more</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If you have a chronic condition, such as diabetes, a heart condition, or mental health condition, a personal support clinician will connect with you through the app to help you manage a new diagnosis or reach your health goals.</a:t>
            </a:r>
          </a:p>
          <a:p>
            <a:pPr marL="0" indent="0" algn="l">
              <a:buNone/>
            </a:pPr>
            <a:endPar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endParaRP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This </a:t>
            </a:r>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benefit is included with your health plan at no extra cost. </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Download </a:t>
            </a:r>
            <a:r>
              <a:rPr lang="en-US" sz="1200" b="0" i="0" dirty="0" err="1">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Wellframe</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 now. </a:t>
            </a:r>
          </a:p>
          <a:p>
            <a:pPr marL="0" indent="0">
              <a:buNone/>
            </a:pPr>
            <a:br>
              <a:rPr lang="en-US" sz="1600" dirty="0"/>
            </a:b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8" name="Text Placeholder 3">
            <a:extLst>
              <a:ext uri="{FF2B5EF4-FFF2-40B4-BE49-F238E27FC236}">
                <a16:creationId xmlns:a16="http://schemas.microsoft.com/office/drawing/2014/main" id="{91AA2210-EE6A-4F54-B09B-2EADDACB9A44}"/>
              </a:ext>
            </a:extLst>
          </p:cNvPr>
          <p:cNvSpPr>
            <a:spLocks noGrp="1"/>
          </p:cNvSpPr>
          <p:nvPr>
            <p:ph type="body" sz="quarter" idx="12"/>
          </p:nvPr>
        </p:nvSpPr>
        <p:spPr>
          <a:xfrm>
            <a:off x="382555" y="746150"/>
            <a:ext cx="5782956" cy="312723"/>
          </a:xfrm>
        </p:spPr>
        <p:txBody>
          <a:bodyPr>
            <a:noAutofit/>
          </a:bodyPr>
          <a:lstStyle/>
          <a:p>
            <a:r>
              <a:rPr lang="en-US" dirty="0">
                <a:latin typeface="+mj-lt"/>
              </a:rPr>
              <a:t>A free digital resource to help you achieve your health goals</a:t>
            </a:r>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529999" y="4311081"/>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For more information, visit wellframe.com/members</a:t>
            </a:r>
            <a:endParaRPr lang="en-US" altLang="en-US" sz="1600" b="1" dirty="0">
              <a:solidFill>
                <a:srgbClr val="0085CA"/>
              </a:solidFill>
              <a:latin typeface="+mn-lt"/>
              <a:ea typeface="Roboto"/>
              <a:cs typeface="Calibri" panose="020F0502020204030204" pitchFamily="34" charset="0"/>
            </a:endParaRPr>
          </a:p>
        </p:txBody>
      </p:sp>
      <p:pic>
        <p:nvPicPr>
          <p:cNvPr id="1026" name="Picture 2" descr="Download from Apple app store">
            <a:hlinkClick r:id="rId3"/>
            <a:extLst>
              <a:ext uri="{FF2B5EF4-FFF2-40B4-BE49-F238E27FC236}">
                <a16:creationId xmlns:a16="http://schemas.microsoft.com/office/drawing/2014/main" id="{EFB26A96-7468-E6FA-86FB-ACF04DCA9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302" y="3861812"/>
            <a:ext cx="971792" cy="292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from GooglePlay">
            <a:hlinkClick r:id="rId5"/>
            <a:extLst>
              <a:ext uri="{FF2B5EF4-FFF2-40B4-BE49-F238E27FC236}">
                <a16:creationId xmlns:a16="http://schemas.microsoft.com/office/drawing/2014/main" id="{F99BBB98-31FE-725D-E312-05259DD61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997" y="3859777"/>
            <a:ext cx="880852" cy="30895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65A0599-CB0B-11DF-0FC8-6D8ECEFF1A33}"/>
              </a:ext>
            </a:extLst>
          </p:cNvPr>
          <p:cNvCxnSpPr>
            <a:cxnSpLocks/>
          </p:cNvCxnSpPr>
          <p:nvPr/>
        </p:nvCxnSpPr>
        <p:spPr>
          <a:xfrm>
            <a:off x="3975984" y="1091116"/>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C2CB701-6EF3-8530-1799-CFEACA76B989}"/>
              </a:ext>
            </a:extLst>
          </p:cNvPr>
          <p:cNvSpPr txBox="1"/>
          <p:nvPr/>
        </p:nvSpPr>
        <p:spPr>
          <a:xfrm>
            <a:off x="4163925" y="1058873"/>
            <a:ext cx="2414377" cy="1985159"/>
          </a:xfrm>
          <a:prstGeom prst="rect">
            <a:avLst/>
          </a:prstGeom>
          <a:noFill/>
        </p:spPr>
        <p:txBody>
          <a:bodyPr wrap="square" rtlCol="0">
            <a:spAutoFit/>
          </a:bodyPr>
          <a:lstStyle/>
          <a:p>
            <a:pPr marL="0" indent="0">
              <a:buNone/>
              <a:defRPr/>
            </a:pPr>
            <a:r>
              <a:rPr lang="en-US" sz="1200" b="1" dirty="0">
                <a:latin typeface="+mj-lt"/>
                <a:ea typeface="Roboto Light" panose="02000000000000000000" pitchFamily="2" charset="0"/>
                <a:cs typeface="Calibri Light" panose="020F0302020204030204" pitchFamily="34" charset="0"/>
              </a:rPr>
              <a:t>Download the </a:t>
            </a:r>
            <a:r>
              <a:rPr lang="en-US" sz="1200" b="1" dirty="0" err="1">
                <a:latin typeface="+mj-lt"/>
                <a:ea typeface="Roboto Light" panose="02000000000000000000" pitchFamily="2" charset="0"/>
                <a:cs typeface="Calibri Light" panose="020F0302020204030204" pitchFamily="34" charset="0"/>
              </a:rPr>
              <a:t>Wellframe</a:t>
            </a:r>
            <a:r>
              <a:rPr lang="en-US" sz="1200" b="1" dirty="0">
                <a:latin typeface="+mj-lt"/>
                <a:ea typeface="Roboto Light" panose="02000000000000000000" pitchFamily="2" charset="0"/>
                <a:cs typeface="Calibri Light" panose="020F0302020204030204" pitchFamily="34" charset="0"/>
              </a:rPr>
              <a:t> app</a:t>
            </a: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Scan the QR code to download the app from the App Store or Google Play.</a:t>
            </a:r>
          </a:p>
          <a:p>
            <a:pPr marL="171450" indent="-171450" algn="l">
              <a:buFont typeface="Arial" panose="020B0604020202020204" pitchFamily="34" charset="0"/>
              <a:buChar char="•"/>
            </a:pP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Enter code: </a:t>
            </a:r>
            <a:r>
              <a:rPr lang="en-US" sz="1100" b="1" dirty="0" err="1">
                <a:solidFill>
                  <a:srgbClr val="292931"/>
                </a:solidFill>
                <a:latin typeface="Roboto Light" panose="02000000000000000000" pitchFamily="2" charset="0"/>
                <a:ea typeface="Roboto Light" panose="02000000000000000000" pitchFamily="2" charset="0"/>
                <a:cs typeface="Roboto Light" panose="02000000000000000000" pitchFamily="2" charset="0"/>
              </a:rPr>
              <a:t>helpwellpbc</a:t>
            </a: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 if the access code doesn’t autofill.</a:t>
            </a:r>
            <a:endPar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Enter your Premera member ID number found on your ID card.</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Follow the instructions to complete your registration.</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5" name="Picture 4" descr="A cellphone with a group of people&#10;&#10;Description automatically generated">
            <a:extLst>
              <a:ext uri="{FF2B5EF4-FFF2-40B4-BE49-F238E27FC236}">
                <a16:creationId xmlns:a16="http://schemas.microsoft.com/office/drawing/2014/main" id="{249881AB-06AA-F6CC-F677-EF35C96C331B}"/>
              </a:ext>
            </a:extLst>
          </p:cNvPr>
          <p:cNvPicPr>
            <a:picLocks noChangeAspect="1"/>
          </p:cNvPicPr>
          <p:nvPr/>
        </p:nvPicPr>
        <p:blipFill>
          <a:blip r:embed="rId7"/>
          <a:stretch>
            <a:fillRect/>
          </a:stretch>
        </p:blipFill>
        <p:spPr>
          <a:xfrm>
            <a:off x="6667719" y="133568"/>
            <a:ext cx="1156208" cy="2338873"/>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98CAEE01-4241-D973-C3DC-61F5C19A90C2}"/>
              </a:ext>
            </a:extLst>
          </p:cNvPr>
          <p:cNvPicPr>
            <a:picLocks noChangeAspect="1"/>
          </p:cNvPicPr>
          <p:nvPr/>
        </p:nvPicPr>
        <p:blipFill>
          <a:blip r:embed="rId8"/>
          <a:stretch>
            <a:fillRect/>
          </a:stretch>
        </p:blipFill>
        <p:spPr>
          <a:xfrm>
            <a:off x="7692997" y="1128983"/>
            <a:ext cx="1156208" cy="2338873"/>
          </a:xfrm>
          <a:prstGeom prst="rect">
            <a:avLst/>
          </a:prstGeom>
        </p:spPr>
      </p:pic>
      <p:pic>
        <p:nvPicPr>
          <p:cNvPr id="16" name="Picture 15" descr="A qr code with black squares&#10;&#10;Description automatically generated">
            <a:extLst>
              <a:ext uri="{FF2B5EF4-FFF2-40B4-BE49-F238E27FC236}">
                <a16:creationId xmlns:a16="http://schemas.microsoft.com/office/drawing/2014/main" id="{21860C20-9EE2-C910-F8CB-09E6D95DD7B0}"/>
              </a:ext>
            </a:extLst>
          </p:cNvPr>
          <p:cNvPicPr>
            <a:picLocks noChangeAspect="1"/>
          </p:cNvPicPr>
          <p:nvPr/>
        </p:nvPicPr>
        <p:blipFill>
          <a:blip r:embed="rId9"/>
          <a:stretch>
            <a:fillRect/>
          </a:stretch>
        </p:blipFill>
        <p:spPr>
          <a:xfrm>
            <a:off x="6297585" y="2509233"/>
            <a:ext cx="1281404" cy="1281404"/>
          </a:xfrm>
          <a:prstGeom prst="rect">
            <a:avLst/>
          </a:prstGeom>
        </p:spPr>
      </p:pic>
      <p:sp>
        <p:nvSpPr>
          <p:cNvPr id="3" name="TextBox 5">
            <a:extLst>
              <a:ext uri="{FF2B5EF4-FFF2-40B4-BE49-F238E27FC236}">
                <a16:creationId xmlns:a16="http://schemas.microsoft.com/office/drawing/2014/main" id="{17AFE591-1DD1-FB9B-54CD-23336EF4AF4A}"/>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3931558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a:xfrm>
            <a:off x="457200" y="0"/>
            <a:ext cx="5352757" cy="775115"/>
          </a:xfrm>
        </p:spPr>
        <p:txBody>
          <a:bodyPr/>
          <a:lstStyle/>
          <a:p>
            <a:r>
              <a:rPr lang="en-US" dirty="0">
                <a:latin typeface="Times New Roman" panose="02020603050405020304" pitchFamily="18" charset="0"/>
                <a:cs typeface="Times New Roman" panose="02020603050405020304" pitchFamily="18" charset="0"/>
              </a:rPr>
              <a:t>BestBeginnings</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75841" y="1091116"/>
            <a:ext cx="3386136" cy="3705630"/>
          </a:xfrm>
          <a:prstGeom prst="rect">
            <a:avLst/>
          </a:prstGeom>
          <a:noFill/>
        </p:spPr>
        <p:txBody>
          <a:bodyPr wrap="square" lIns="0">
            <a:spAutoFit/>
          </a:bodyPr>
          <a:lstStyle/>
          <a:p>
            <a:pPr marL="0" indent="0">
              <a:spcBef>
                <a:spcPts val="0"/>
              </a:spcBef>
              <a:buNone/>
              <a:defRPr/>
            </a:pPr>
            <a:r>
              <a:rPr lang="en-US" sz="1200" b="1" dirty="0">
                <a:latin typeface="+mj-lt"/>
                <a:ea typeface="Roboto Light" panose="02000000000000000000" pitchFamily="2" charset="0"/>
                <a:cs typeface="Calibri Light" panose="020F0302020204030204" pitchFamily="34" charset="0"/>
              </a:rPr>
              <a:t>Extra clinical support from your health plan</a:t>
            </a:r>
          </a:p>
          <a:p>
            <a:pPr marL="0" indent="0" algn="ctr">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You may be eligible for some extra support if you:</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Are expecting multiples</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Have had a premature baby</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Are over 35</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Have other pregnancy risk factors</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Our maternity specialists are licensed clinicians who know your health plan and can answer pregnancy questions.</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Contact a maternity specialist at </a:t>
            </a:r>
            <a:r>
              <a:rPr lang="en-US" sz="1200" b="0" i="0" u="none" strike="noStrike"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2">
                  <a:extLst>
                    <a:ext uri="{A12FA001-AC4F-418D-AE19-62706E023703}">
                      <ahyp:hlinkClr xmlns:ahyp="http://schemas.microsoft.com/office/drawing/2018/hyperlinkcolor" val="tx"/>
                    </a:ext>
                  </a:extLst>
                </a:hlinkClick>
              </a:rPr>
              <a:t>855-756-0797</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For helpful information about pregnancy and childbirth, you have two online resources from Premera:</a:t>
            </a:r>
          </a:p>
          <a:p>
            <a:pPr marL="0" indent="0" algn="l">
              <a:buNone/>
            </a:pPr>
            <a:r>
              <a:rPr lang="en-US" sz="1200" b="0" i="0" u="none" strike="noStrike"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3">
                  <a:extLst>
                    <a:ext uri="{A12FA001-AC4F-418D-AE19-62706E023703}">
                      <ahyp:hlinkClr xmlns:ahyp="http://schemas.microsoft.com/office/drawing/2018/hyperlinkcolor" val="tx"/>
                    </a:ext>
                  </a:extLst>
                </a:hlinkClick>
              </a:rPr>
              <a:t>Healthsource blog</a:t>
            </a:r>
            <a:br>
              <a:rPr lang="en-US" sz="1200" b="0" i="0"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rPr>
            </a:br>
            <a:r>
              <a:rPr lang="en-US" sz="1200" b="0" i="0" u="none" strike="noStrike"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Guide to care decisions</a:t>
            </a:r>
            <a:endParaRPr lang="en-US" sz="1200" b="0" i="0" dirty="0">
              <a:solidFill>
                <a:srgbClr val="0085CA"/>
              </a:solidFill>
              <a:effectLst/>
              <a:latin typeface="Roboto Light" panose="02000000000000000000" pitchFamily="2" charset="0"/>
              <a:ea typeface="Roboto Light" panose="02000000000000000000" pitchFamily="2" charset="0"/>
              <a:cs typeface="Roboto Light" panose="02000000000000000000" pitchFamily="2" charset="0"/>
            </a:endParaRPr>
          </a:p>
          <a:p>
            <a:br>
              <a:rPr lang="en-US" sz="1600" dirty="0"/>
            </a:b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8" name="Text Placeholder 3">
            <a:extLst>
              <a:ext uri="{FF2B5EF4-FFF2-40B4-BE49-F238E27FC236}">
                <a16:creationId xmlns:a16="http://schemas.microsoft.com/office/drawing/2014/main" id="{91AA2210-EE6A-4F54-B09B-2EADDACB9A44}"/>
              </a:ext>
            </a:extLst>
          </p:cNvPr>
          <p:cNvSpPr>
            <a:spLocks noGrp="1"/>
          </p:cNvSpPr>
          <p:nvPr>
            <p:ph type="body" sz="quarter" idx="12"/>
          </p:nvPr>
        </p:nvSpPr>
        <p:spPr>
          <a:xfrm>
            <a:off x="457200" y="734733"/>
            <a:ext cx="5782962" cy="170843"/>
          </a:xfrm>
        </p:spPr>
        <p:txBody>
          <a:bodyPr>
            <a:noAutofit/>
          </a:bodyPr>
          <a:lstStyle/>
          <a:p>
            <a:r>
              <a:rPr lang="en-US" dirty="0">
                <a:latin typeface="+mj-lt"/>
              </a:rPr>
              <a:t>Support for pregnancy, delivery, postpartum care, and newborn care</a:t>
            </a:r>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For more information about fertility and pregnancy benefits, visit premera.com</a:t>
            </a:r>
            <a:endParaRPr lang="en-US" altLang="en-US" sz="1600" b="1" dirty="0">
              <a:solidFill>
                <a:srgbClr val="0085CA"/>
              </a:solidFill>
              <a:latin typeface="+mn-lt"/>
              <a:ea typeface="Roboto"/>
              <a:cs typeface="Calibri" panose="020F0502020204030204" pitchFamily="34" charset="0"/>
            </a:endParaRPr>
          </a:p>
        </p:txBody>
      </p:sp>
      <p:sp>
        <p:nvSpPr>
          <p:cNvPr id="3" name="TextBox 5">
            <a:extLst>
              <a:ext uri="{FF2B5EF4-FFF2-40B4-BE49-F238E27FC236}">
                <a16:creationId xmlns:a16="http://schemas.microsoft.com/office/drawing/2014/main" id="{39C7B951-B8C8-F288-F538-901130BCB3D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12" name="Picture 11">
            <a:extLst>
              <a:ext uri="{FF2B5EF4-FFF2-40B4-BE49-F238E27FC236}">
                <a16:creationId xmlns:a16="http://schemas.microsoft.com/office/drawing/2014/main" id="{1C10F0D5-7493-803E-6652-A1C7E38CE396}"/>
              </a:ext>
            </a:extLst>
          </p:cNvPr>
          <p:cNvPicPr>
            <a:picLocks noChangeAspect="1"/>
          </p:cNvPicPr>
          <p:nvPr/>
        </p:nvPicPr>
        <p:blipFill>
          <a:blip r:embed="rId6"/>
          <a:stretch>
            <a:fillRect/>
          </a:stretch>
        </p:blipFill>
        <p:spPr>
          <a:xfrm>
            <a:off x="6672336" y="493865"/>
            <a:ext cx="2014462" cy="2823134"/>
          </a:xfrm>
          <a:prstGeom prst="rect">
            <a:avLst/>
          </a:prstGeom>
        </p:spPr>
      </p:pic>
      <p:pic>
        <p:nvPicPr>
          <p:cNvPr id="1026" name="Picture 2" descr="Download from Apple app store">
            <a:hlinkClick r:id="rId7"/>
            <a:extLst>
              <a:ext uri="{FF2B5EF4-FFF2-40B4-BE49-F238E27FC236}">
                <a16:creationId xmlns:a16="http://schemas.microsoft.com/office/drawing/2014/main" id="{EFB26A96-7468-E6FA-86FB-ACF04DCA97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8302" y="3861812"/>
            <a:ext cx="971792" cy="292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from GooglePlay">
            <a:hlinkClick r:id="rId9"/>
            <a:extLst>
              <a:ext uri="{FF2B5EF4-FFF2-40B4-BE49-F238E27FC236}">
                <a16:creationId xmlns:a16="http://schemas.microsoft.com/office/drawing/2014/main" id="{F99BBB98-31FE-725D-E312-05259DD61E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2997" y="3859777"/>
            <a:ext cx="880852" cy="308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2A76F28-2F0C-E922-907A-3C17E08F8C8B}"/>
              </a:ext>
            </a:extLst>
          </p:cNvPr>
          <p:cNvPicPr>
            <a:picLocks noChangeAspect="1"/>
          </p:cNvPicPr>
          <p:nvPr/>
        </p:nvPicPr>
        <p:blipFill>
          <a:blip r:embed="rId11"/>
          <a:stretch>
            <a:fillRect/>
          </a:stretch>
        </p:blipFill>
        <p:spPr>
          <a:xfrm>
            <a:off x="6672336" y="2645649"/>
            <a:ext cx="1085704" cy="1085702"/>
          </a:xfrm>
          <a:prstGeom prst="rect">
            <a:avLst/>
          </a:prstGeom>
          <a:ln>
            <a:solidFill>
              <a:schemeClr val="tx1"/>
            </a:solidFill>
          </a:ln>
        </p:spPr>
      </p:pic>
      <p:cxnSp>
        <p:nvCxnSpPr>
          <p:cNvPr id="14" name="Straight Connector 13">
            <a:extLst>
              <a:ext uri="{FF2B5EF4-FFF2-40B4-BE49-F238E27FC236}">
                <a16:creationId xmlns:a16="http://schemas.microsoft.com/office/drawing/2014/main" id="{165A0599-CB0B-11DF-0FC8-6D8ECEFF1A33}"/>
              </a:ext>
            </a:extLst>
          </p:cNvPr>
          <p:cNvCxnSpPr>
            <a:cxnSpLocks/>
          </p:cNvCxnSpPr>
          <p:nvPr/>
        </p:nvCxnSpPr>
        <p:spPr>
          <a:xfrm>
            <a:off x="3975984" y="1091116"/>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C2CB701-6EF3-8530-1799-CFEACA76B989}"/>
              </a:ext>
            </a:extLst>
          </p:cNvPr>
          <p:cNvSpPr txBox="1"/>
          <p:nvPr/>
        </p:nvSpPr>
        <p:spPr>
          <a:xfrm>
            <a:off x="4163925" y="1058873"/>
            <a:ext cx="2414377" cy="3170099"/>
          </a:xfrm>
          <a:prstGeom prst="rect">
            <a:avLst/>
          </a:prstGeom>
          <a:noFill/>
        </p:spPr>
        <p:txBody>
          <a:bodyPr wrap="square" rtlCol="0">
            <a:spAutoFit/>
          </a:bodyPr>
          <a:lstStyle/>
          <a:p>
            <a:pPr marL="0" indent="0">
              <a:buNone/>
              <a:defRPr/>
            </a:pPr>
            <a:r>
              <a:rPr lang="en-US" sz="1200" b="1" dirty="0">
                <a:latin typeface="+mj-lt"/>
                <a:ea typeface="Roboto Light" panose="02000000000000000000" pitchFamily="2" charset="0"/>
                <a:cs typeface="Calibri Light" panose="020F0302020204030204" pitchFamily="34" charset="0"/>
              </a:rPr>
              <a:t>The BestBeginnings app</a:t>
            </a: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Supports you through your family planning and fertility journey</a:t>
            </a:r>
          </a:p>
          <a:p>
            <a:pPr marL="171450" indent="-171450" algn="l">
              <a:buFont typeface="Arial" panose="020B0604020202020204" pitchFamily="34" charset="0"/>
              <a:buChar char="•"/>
            </a:pP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T</a:t>
            </a: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racks pregnancy and early childhood milestones up to age 2</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Prep questions for your doctor visits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Log your health history and test results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Discover Premera benefits and resources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Find out more about important symptoms and issues during pregnancy</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Stay organized with trackers for diaper changes and feeding after your baby arrives</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3172217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Total joint replacement surgery benefit</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53681" y="1035581"/>
            <a:ext cx="4211281" cy="1009060"/>
          </a:xfrm>
        </p:spPr>
        <p:txBody>
          <a:bodyPr/>
          <a:lstStyle/>
          <a:p>
            <a:pPr marL="0" indent="0">
              <a:buNone/>
            </a:pPr>
            <a:r>
              <a:rPr lang="en-US" sz="1400" dirty="0">
                <a:latin typeface="Calibri Light" panose="020F0302020204030204" pitchFamily="34" charset="0"/>
                <a:cs typeface="Calibri Light" panose="020F0302020204030204" pitchFamily="34" charset="0"/>
              </a:rPr>
              <a:t>This health plan offers low- to no-cost surgeries from select surgeons at designated hospitals for </a:t>
            </a:r>
            <a:r>
              <a:rPr lang="en-US" sz="1400" b="1" dirty="0">
                <a:latin typeface="+mj-lt"/>
                <a:cs typeface="Calibri Light" panose="020F0302020204030204" pitchFamily="34" charset="0"/>
              </a:rPr>
              <a:t>certain high-cost specialty procedures</a:t>
            </a:r>
            <a:r>
              <a:rPr lang="en-US" sz="1400" dirty="0">
                <a:latin typeface="Calibri Light" panose="020F0302020204030204" pitchFamily="34" charset="0"/>
                <a:cs typeface="Calibri Light" panose="020F0302020204030204" pitchFamily="34" charset="0"/>
              </a:rPr>
              <a:t>.</a:t>
            </a:r>
          </a:p>
          <a:p>
            <a:pPr marL="0" indent="0">
              <a:buNone/>
            </a:pPr>
            <a:r>
              <a:rPr lang="en-US" sz="1400" dirty="0">
                <a:latin typeface="Calibri Light" panose="020F0302020204030204" pitchFamily="34" charset="0"/>
                <a:cs typeface="Calibri Light" panose="020F0302020204030204" pitchFamily="34" charset="0"/>
              </a:rPr>
              <a:t>Exclusive benefits:</a:t>
            </a:r>
          </a:p>
          <a:p>
            <a:pPr marL="285750" indent="-285750">
              <a:buFont typeface="Arial" panose="020B0604020202020204" pitchFamily="34" charset="0"/>
              <a:buChar char="•"/>
            </a:pPr>
            <a:r>
              <a:rPr lang="en-US" sz="1400" b="1" dirty="0">
                <a:latin typeface="+mn-lt"/>
                <a:cs typeface="Calibri Light" panose="020F0302020204030204" pitchFamily="34" charset="0"/>
              </a:rPr>
              <a:t>You pay </a:t>
            </a:r>
            <a:r>
              <a:rPr lang="en-US" sz="1400" b="1" dirty="0">
                <a:highlight>
                  <a:srgbClr val="00FF00"/>
                </a:highlight>
                <a:latin typeface="+mn-lt"/>
                <a:cs typeface="Calibri Light" panose="020F0302020204030204" pitchFamily="34" charset="0"/>
              </a:rPr>
              <a:t>$XX </a:t>
            </a:r>
            <a:r>
              <a:rPr lang="en-US" sz="1400" dirty="0">
                <a:latin typeface="Calibri Light" panose="020F0302020204030204" pitchFamily="34" charset="0"/>
                <a:cs typeface="Calibri Light" panose="020F0302020204030204" pitchFamily="34" charset="0"/>
              </a:rPr>
              <a:t>toward the cost of care when your deductible is met.</a:t>
            </a:r>
          </a:p>
          <a:p>
            <a:pPr marL="285750" indent="-285750">
              <a:buFont typeface="Arial" panose="020B0604020202020204" pitchFamily="34" charset="0"/>
              <a:buChar char="•"/>
            </a:pPr>
            <a:r>
              <a:rPr lang="en-US" sz="1400" b="1" dirty="0">
                <a:latin typeface="+mn-lt"/>
                <a:cs typeface="Calibri Light" panose="020F0302020204030204" pitchFamily="34" charset="0"/>
              </a:rPr>
              <a:t>Travel expenses are covered</a:t>
            </a:r>
            <a:r>
              <a:rPr lang="en-US" sz="1400" dirty="0">
                <a:latin typeface="Calibri Light" panose="020F0302020204030204" pitchFamily="34" charset="0"/>
                <a:cs typeface="Calibri Light" panose="020F0302020204030204" pitchFamily="34" charset="0"/>
              </a:rPr>
              <a:t> for you and a care companion when you travel to one of our Premera-Designated Centers of Excellence (COE) that is over 50 miles from your home.*</a:t>
            </a:r>
          </a:p>
          <a:p>
            <a:pPr marL="285750" indent="-285750">
              <a:buFont typeface="Arial" panose="020B0604020202020204" pitchFamily="34" charset="0"/>
              <a:buChar char="•"/>
            </a:pPr>
            <a:r>
              <a:rPr lang="en-US" sz="1400" b="1" dirty="0">
                <a:latin typeface="+mn-lt"/>
                <a:cs typeface="Calibri Light" panose="020F0302020204030204" pitchFamily="34" charset="0"/>
              </a:rPr>
              <a:t>Your appointments are scheduled </a:t>
            </a:r>
            <a:r>
              <a:rPr lang="en-US" sz="1400" dirty="0">
                <a:latin typeface="Calibri Light" panose="020F0302020204030204" pitchFamily="34" charset="0"/>
                <a:cs typeface="Calibri Light" panose="020F0302020204030204" pitchFamily="34" charset="0"/>
              </a:rPr>
              <a:t>by our concierge service. They will also transfer your medical records and make your travel arrangements.</a:t>
            </a:r>
          </a:p>
          <a:p>
            <a:pPr marL="0" indent="0">
              <a:buNone/>
            </a:pPr>
            <a:endParaRPr lang="en-US" sz="1400"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Premera-Designated Centers of Excellence</a:t>
            </a:r>
          </a:p>
        </p:txBody>
      </p:sp>
      <p:sp>
        <p:nvSpPr>
          <p:cNvPr id="7" name="Rectangle 6">
            <a:extLst>
              <a:ext uri="{FF2B5EF4-FFF2-40B4-BE49-F238E27FC236}">
                <a16:creationId xmlns:a16="http://schemas.microsoft.com/office/drawing/2014/main" id="{CC61D7F2-75FA-FF0C-0B3D-309A4B37078A}"/>
              </a:ext>
            </a:extLst>
          </p:cNvPr>
          <p:cNvSpPr>
            <a:spLocks noChangeArrowheads="1"/>
          </p:cNvSpPr>
          <p:nvPr/>
        </p:nvSpPr>
        <p:spPr bwMode="auto">
          <a:xfrm>
            <a:off x="460719" y="4121261"/>
            <a:ext cx="4603650" cy="138499"/>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Calibri Light" panose="020F0302020204030204" pitchFamily="34" charset="0"/>
                <a:ea typeface="Calibri" panose="020F0502020204030204" pitchFamily="34" charset="0"/>
                <a:cs typeface="Calibri Light" panose="020F0302020204030204" pitchFamily="34" charset="0"/>
              </a:rPr>
              <a:t>*Available on select Premera plans; benefit may vary. Travel expenses in excess of IRS limits may result in taxable interest to you.</a:t>
            </a: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E04E39"/>
                </a:solidFill>
                <a:latin typeface="+mn-lt"/>
                <a:ea typeface="Roboto"/>
                <a:cs typeface="Calibri" panose="020F0502020204030204" pitchFamily="34" charset="0"/>
              </a:rPr>
              <a:t>To see if you qualify, call Personal Health Support at </a:t>
            </a:r>
            <a:r>
              <a:rPr lang="en-US" altLang="en-US" sz="1600" b="1" dirty="0">
                <a:solidFill>
                  <a:srgbClr val="E04E39"/>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888-742-1479</a:t>
            </a:r>
            <a:r>
              <a:rPr lang="en-US" altLang="en-US" sz="1600" b="1" dirty="0">
                <a:solidFill>
                  <a:srgbClr val="E04E39"/>
                </a:solidFill>
                <a:latin typeface="+mn-lt"/>
                <a:ea typeface="Roboto"/>
                <a:cs typeface="Calibri" panose="020F0502020204030204" pitchFamily="34" charset="0"/>
              </a:rPr>
              <a:t> (TTY: 711)</a:t>
            </a:r>
            <a:endParaRPr lang="en-US" altLang="en-US" sz="1051" b="1" dirty="0">
              <a:solidFill>
                <a:srgbClr val="E04E39"/>
              </a:solidFill>
              <a:latin typeface="+mn-lt"/>
              <a:ea typeface="Roboto"/>
              <a:cs typeface="Calibri" panose="020F0502020204030204" pitchFamily="34" charset="0"/>
            </a:endParaRPr>
          </a:p>
        </p:txBody>
      </p:sp>
      <p:sp>
        <p:nvSpPr>
          <p:cNvPr id="10" name="TextBox 9">
            <a:extLst>
              <a:ext uri="{FF2B5EF4-FFF2-40B4-BE49-F238E27FC236}">
                <a16:creationId xmlns:a16="http://schemas.microsoft.com/office/drawing/2014/main" id="{3DA6616B-00B8-D41B-D570-165C300A51AA}"/>
              </a:ext>
            </a:extLst>
          </p:cNvPr>
          <p:cNvSpPr txBox="1"/>
          <p:nvPr/>
        </p:nvSpPr>
        <p:spPr>
          <a:xfrm>
            <a:off x="4890055" y="1078804"/>
            <a:ext cx="3779114" cy="2332946"/>
          </a:xfrm>
          <a:prstGeom prst="rect">
            <a:avLst/>
          </a:prstGeom>
          <a:noFill/>
        </p:spPr>
        <p:txBody>
          <a:bodyPr wrap="square" rtlCol="0">
            <a:spAutoFit/>
          </a:bodyPr>
          <a:lstStyle/>
          <a:p>
            <a:pPr>
              <a:spcBef>
                <a:spcPct val="20000"/>
              </a:spcBef>
              <a:buSzPct val="75000"/>
            </a:pPr>
            <a:r>
              <a:rPr lang="en-US" sz="1400" dirty="0">
                <a:latin typeface="Calibri Light" panose="020F0302020204030204" pitchFamily="34" charset="0"/>
                <a:cs typeface="Calibri Light" panose="020F0302020204030204" pitchFamily="34" charset="0"/>
              </a:rPr>
              <a:t>Each hospital has a proven record of exceptional patient experience and surgical outcomes for:</a:t>
            </a:r>
          </a:p>
          <a:p>
            <a:pPr>
              <a:spcBef>
                <a:spcPct val="20000"/>
              </a:spcBef>
              <a:buSzPct val="75000"/>
            </a:pPr>
            <a:r>
              <a:rPr lang="en-US" sz="1400" dirty="0">
                <a:latin typeface="Calibri Light" panose="020F0302020204030204" pitchFamily="34" charset="0"/>
                <a:cs typeface="Calibri Light" panose="020F0302020204030204" pitchFamily="34" charset="0"/>
              </a:rPr>
              <a:t> </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Bariatric surgery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Cancer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Cardiac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Cellular immunotherapy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Fertility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Gene therapy</a:t>
            </a:r>
          </a:p>
        </p:txBody>
      </p:sp>
      <p:cxnSp>
        <p:nvCxnSpPr>
          <p:cNvPr id="11" name="Straight Connector 10">
            <a:extLst>
              <a:ext uri="{FF2B5EF4-FFF2-40B4-BE49-F238E27FC236}">
                <a16:creationId xmlns:a16="http://schemas.microsoft.com/office/drawing/2014/main" id="{FB211C6D-BD6D-707A-C7BD-4A7705CEC668}"/>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2" name="TextBox 5">
            <a:extLst>
              <a:ext uri="{FF2B5EF4-FFF2-40B4-BE49-F238E27FC236}">
                <a16:creationId xmlns:a16="http://schemas.microsoft.com/office/drawing/2014/main" id="{6D455998-A758-A1BA-9457-8FFF8EE4635D}"/>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SELF FUNDED LARGE GROUP with travel benefit</a:t>
            </a:r>
          </a:p>
        </p:txBody>
      </p:sp>
      <p:sp>
        <p:nvSpPr>
          <p:cNvPr id="5" name="TextBox 4">
            <a:extLst>
              <a:ext uri="{FF2B5EF4-FFF2-40B4-BE49-F238E27FC236}">
                <a16:creationId xmlns:a16="http://schemas.microsoft.com/office/drawing/2014/main" id="{FEEBDA9F-21BA-A0D4-5596-F69CA4E273B1}"/>
              </a:ext>
            </a:extLst>
          </p:cNvPr>
          <p:cNvSpPr txBox="1"/>
          <p:nvPr/>
        </p:nvSpPr>
        <p:spPr>
          <a:xfrm>
            <a:off x="6876020" y="1786568"/>
            <a:ext cx="2434271" cy="1815882"/>
          </a:xfrm>
          <a:prstGeom prst="rect">
            <a:avLst/>
          </a:prstGeom>
          <a:noFill/>
        </p:spPr>
        <p:txBody>
          <a:bodyPr wrap="square" rtlCol="0">
            <a:spAutoFit/>
          </a:bodyPr>
          <a:lstStyle/>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Maternity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Spine surgery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Substance use treatment and recovery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hip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knee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Transplants</a:t>
            </a:r>
          </a:p>
        </p:txBody>
      </p:sp>
    </p:spTree>
    <p:extLst>
      <p:ext uri="{BB962C8B-B14F-4D97-AF65-F5344CB8AC3E}">
        <p14:creationId xmlns:p14="http://schemas.microsoft.com/office/powerpoint/2010/main" val="244523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Total joint replacement surgery benefit</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53681" y="1193712"/>
            <a:ext cx="4211281" cy="1009060"/>
          </a:xfrm>
        </p:spPr>
        <p:txBody>
          <a:bodyPr/>
          <a:lstStyle/>
          <a:p>
            <a:pPr marL="0" indent="0">
              <a:buNone/>
            </a:pPr>
            <a:r>
              <a:rPr lang="en-US" sz="1400" dirty="0">
                <a:latin typeface="Calibri Light" panose="020F0302020204030204" pitchFamily="34" charset="0"/>
                <a:cs typeface="Calibri Light" panose="020F0302020204030204" pitchFamily="34" charset="0"/>
              </a:rPr>
              <a:t>This health plan offers low- to no-cost surgeries from select surgeons at designated hospitals for </a:t>
            </a:r>
            <a:r>
              <a:rPr lang="en-US" sz="1400" b="1" dirty="0">
                <a:latin typeface="+mj-lt"/>
                <a:cs typeface="Calibri Light" panose="020F0302020204030204" pitchFamily="34" charset="0"/>
              </a:rPr>
              <a:t>certain high-cost specialty procedures</a:t>
            </a:r>
            <a:r>
              <a:rPr lang="en-US" sz="1400" dirty="0">
                <a:latin typeface="Calibri Light" panose="020F0302020204030204" pitchFamily="34" charset="0"/>
                <a:cs typeface="Calibri Light" panose="020F0302020204030204" pitchFamily="34" charset="0"/>
              </a:rPr>
              <a:t>.</a:t>
            </a: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Exclusive benefits:</a:t>
            </a:r>
          </a:p>
          <a:p>
            <a:pPr marL="285750" indent="-285750">
              <a:buFont typeface="Arial" panose="020B0604020202020204" pitchFamily="34" charset="0"/>
              <a:buChar char="•"/>
            </a:pPr>
            <a:r>
              <a:rPr lang="en-US" sz="1400" b="1" dirty="0">
                <a:latin typeface="+mn-lt"/>
                <a:cs typeface="Calibri Light" panose="020F0302020204030204" pitchFamily="34" charset="0"/>
              </a:rPr>
              <a:t>You pay </a:t>
            </a:r>
            <a:r>
              <a:rPr lang="en-US" sz="1400" b="1" dirty="0">
                <a:highlight>
                  <a:srgbClr val="00FF00"/>
                </a:highlight>
                <a:latin typeface="+mn-lt"/>
                <a:cs typeface="Calibri Light" panose="020F0302020204030204" pitchFamily="34" charset="0"/>
              </a:rPr>
              <a:t>$XX </a:t>
            </a:r>
            <a:r>
              <a:rPr lang="en-US" sz="1400" dirty="0">
                <a:latin typeface="Calibri Light" panose="020F0302020204030204" pitchFamily="34" charset="0"/>
                <a:cs typeface="Calibri Light" panose="020F0302020204030204" pitchFamily="34" charset="0"/>
              </a:rPr>
              <a:t>toward the cost of care when your deductible is met.</a:t>
            </a:r>
          </a:p>
          <a:p>
            <a:pPr marL="285750" indent="-285750">
              <a:buFont typeface="Arial" panose="020B0604020202020204" pitchFamily="34" charset="0"/>
              <a:buChar char="•"/>
            </a:pPr>
            <a:r>
              <a:rPr lang="en-US" sz="1400" b="1" dirty="0">
                <a:latin typeface="+mn-lt"/>
                <a:cs typeface="Calibri Light" panose="020F0302020204030204" pitchFamily="34" charset="0"/>
              </a:rPr>
              <a:t>Your appointments are scheduled </a:t>
            </a:r>
            <a:r>
              <a:rPr lang="en-US" sz="1400" dirty="0">
                <a:latin typeface="Calibri Light" panose="020F0302020204030204" pitchFamily="34" charset="0"/>
                <a:cs typeface="Calibri Light" panose="020F0302020204030204" pitchFamily="34" charset="0"/>
              </a:rPr>
              <a:t>by our concierge service. They will also transfer your medical records and make your travel arrangements.</a:t>
            </a:r>
          </a:p>
          <a:p>
            <a:pPr marL="0" indent="0">
              <a:buNone/>
            </a:pPr>
            <a:endParaRPr lang="en-US" sz="1400"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Premera-Designated Centers of Excellence</a:t>
            </a:r>
          </a:p>
        </p:txBody>
      </p:sp>
      <p:sp>
        <p:nvSpPr>
          <p:cNvPr id="7" name="Rectangle 6">
            <a:extLst>
              <a:ext uri="{FF2B5EF4-FFF2-40B4-BE49-F238E27FC236}">
                <a16:creationId xmlns:a16="http://schemas.microsoft.com/office/drawing/2014/main" id="{CC61D7F2-75FA-FF0C-0B3D-309A4B37078A}"/>
              </a:ext>
            </a:extLst>
          </p:cNvPr>
          <p:cNvSpPr>
            <a:spLocks noChangeArrowheads="1"/>
          </p:cNvSpPr>
          <p:nvPr/>
        </p:nvSpPr>
        <p:spPr bwMode="auto">
          <a:xfrm>
            <a:off x="460719" y="4121261"/>
            <a:ext cx="4603650" cy="138499"/>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Calibri Light" panose="020F0302020204030204" pitchFamily="34" charset="0"/>
                <a:ea typeface="Calibri" panose="020F0502020204030204" pitchFamily="34" charset="0"/>
                <a:cs typeface="Calibri Light" panose="020F0302020204030204" pitchFamily="34" charset="0"/>
              </a:rPr>
              <a:t>*Available on select Premera plans; benefit may vary. Travel expenses in excess of IRS limits may result in taxable interest to you.</a:t>
            </a: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E04E39"/>
                </a:solidFill>
                <a:latin typeface="+mn-lt"/>
                <a:ea typeface="Roboto"/>
                <a:cs typeface="Calibri" panose="020F0502020204030204" pitchFamily="34" charset="0"/>
              </a:rPr>
              <a:t>To see if you qualify, call Personal Health Support at </a:t>
            </a:r>
            <a:r>
              <a:rPr lang="en-US" altLang="en-US" sz="1600" b="1" dirty="0">
                <a:solidFill>
                  <a:srgbClr val="E04E39"/>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888-742-1479</a:t>
            </a:r>
            <a:r>
              <a:rPr lang="en-US" altLang="en-US" sz="1600" b="1" dirty="0">
                <a:solidFill>
                  <a:srgbClr val="E04E39"/>
                </a:solidFill>
                <a:latin typeface="+mn-lt"/>
                <a:ea typeface="Roboto"/>
                <a:cs typeface="Calibri" panose="020F0502020204030204" pitchFamily="34" charset="0"/>
              </a:rPr>
              <a:t> (TTY: 711)</a:t>
            </a:r>
            <a:endParaRPr lang="en-US" altLang="en-US" sz="1051" b="1" dirty="0">
              <a:solidFill>
                <a:srgbClr val="E04E39"/>
              </a:solidFill>
              <a:latin typeface="+mn-lt"/>
              <a:ea typeface="Roboto"/>
              <a:cs typeface="Calibri" panose="020F0502020204030204" pitchFamily="34" charset="0"/>
            </a:endParaRPr>
          </a:p>
        </p:txBody>
      </p:sp>
      <p:sp>
        <p:nvSpPr>
          <p:cNvPr id="10" name="TextBox 9">
            <a:extLst>
              <a:ext uri="{FF2B5EF4-FFF2-40B4-BE49-F238E27FC236}">
                <a16:creationId xmlns:a16="http://schemas.microsoft.com/office/drawing/2014/main" id="{3DA6616B-00B8-D41B-D570-165C300A51AA}"/>
              </a:ext>
            </a:extLst>
          </p:cNvPr>
          <p:cNvSpPr txBox="1"/>
          <p:nvPr/>
        </p:nvSpPr>
        <p:spPr>
          <a:xfrm>
            <a:off x="4911205" y="1106330"/>
            <a:ext cx="3779114" cy="2505301"/>
          </a:xfrm>
          <a:prstGeom prst="rect">
            <a:avLst/>
          </a:prstGeom>
          <a:noFill/>
        </p:spPr>
        <p:txBody>
          <a:bodyPr wrap="square" rtlCol="0">
            <a:spAutoFit/>
          </a:bodyPr>
          <a:lstStyle/>
          <a:p>
            <a:pPr>
              <a:spcBef>
                <a:spcPct val="20000"/>
              </a:spcBef>
              <a:buSzPct val="75000"/>
            </a:pPr>
            <a:r>
              <a:rPr lang="en-US" sz="1400" dirty="0">
                <a:latin typeface="Calibri Light" panose="020F0302020204030204" pitchFamily="34" charset="0"/>
                <a:cs typeface="Calibri Light" panose="020F0302020204030204" pitchFamily="34" charset="0"/>
              </a:rPr>
              <a:t>Each hospital has a proven record of exceptional patient experience and surgical outcomes for: </a:t>
            </a:r>
            <a:br>
              <a:rPr lang="en-US" sz="1400" dirty="0">
                <a:latin typeface="Calibri Light" panose="020F0302020204030204" pitchFamily="34" charset="0"/>
                <a:cs typeface="Calibri Light" panose="020F0302020204030204" pitchFamily="34" charset="0"/>
              </a:rPr>
            </a:br>
            <a:endParaRPr lang="en-US" sz="1400" dirty="0">
              <a:latin typeface="Calibri Light" panose="020F0302020204030204" pitchFamily="34" charset="0"/>
              <a:cs typeface="Calibri Light" panose="020F0302020204030204" pitchFamily="34" charset="0"/>
            </a:endParaRP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Bariatric surgery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Cancer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Cardiac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Cellular </a:t>
            </a:r>
            <a:br>
              <a:rPr lang="en-US" sz="1400" dirty="0">
                <a:highlight>
                  <a:srgbClr val="00FF00"/>
                </a:highlight>
                <a:latin typeface="Calibri Light" panose="020F0302020204030204" pitchFamily="34" charset="0"/>
                <a:cs typeface="Calibri Light" panose="020F0302020204030204" pitchFamily="34" charset="0"/>
              </a:rPr>
            </a:br>
            <a:r>
              <a:rPr lang="en-US" sz="1400" dirty="0">
                <a:highlight>
                  <a:srgbClr val="00FF00"/>
                </a:highlight>
                <a:latin typeface="Calibri Light" panose="020F0302020204030204" pitchFamily="34" charset="0"/>
                <a:cs typeface="Calibri Light" panose="020F0302020204030204" pitchFamily="34" charset="0"/>
              </a:rPr>
              <a:t>immunotherapy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Fertility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Gene therapy</a:t>
            </a:r>
          </a:p>
        </p:txBody>
      </p:sp>
      <p:cxnSp>
        <p:nvCxnSpPr>
          <p:cNvPr id="11" name="Straight Connector 10">
            <a:extLst>
              <a:ext uri="{FF2B5EF4-FFF2-40B4-BE49-F238E27FC236}">
                <a16:creationId xmlns:a16="http://schemas.microsoft.com/office/drawing/2014/main" id="{FB211C6D-BD6D-707A-C7BD-4A7705CEC668}"/>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2" name="TextBox 5">
            <a:extLst>
              <a:ext uri="{FF2B5EF4-FFF2-40B4-BE49-F238E27FC236}">
                <a16:creationId xmlns:a16="http://schemas.microsoft.com/office/drawing/2014/main" id="{6D455998-A758-A1BA-9457-8FFF8EE4635D}"/>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SELF FUNDED LARGE GROUP no travel benefit</a:t>
            </a:r>
          </a:p>
        </p:txBody>
      </p:sp>
      <p:sp>
        <p:nvSpPr>
          <p:cNvPr id="5" name="TextBox 4">
            <a:extLst>
              <a:ext uri="{FF2B5EF4-FFF2-40B4-BE49-F238E27FC236}">
                <a16:creationId xmlns:a16="http://schemas.microsoft.com/office/drawing/2014/main" id="{AC939427-84E0-1606-D86A-E2D6594575B6}"/>
              </a:ext>
            </a:extLst>
          </p:cNvPr>
          <p:cNvSpPr txBox="1"/>
          <p:nvPr/>
        </p:nvSpPr>
        <p:spPr>
          <a:xfrm>
            <a:off x="6800762" y="1784170"/>
            <a:ext cx="2378383" cy="1815882"/>
          </a:xfrm>
          <a:prstGeom prst="rect">
            <a:avLst/>
          </a:prstGeom>
          <a:noFill/>
        </p:spPr>
        <p:txBody>
          <a:bodyPr wrap="square" rtlCol="0">
            <a:spAutoFit/>
          </a:bodyPr>
          <a:lstStyle/>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Maternity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Spine surgery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Substance use treatment and recovery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hip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knee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Transplants</a:t>
            </a:r>
          </a:p>
        </p:txBody>
      </p:sp>
    </p:spTree>
    <p:extLst>
      <p:ext uri="{BB962C8B-B14F-4D97-AF65-F5344CB8AC3E}">
        <p14:creationId xmlns:p14="http://schemas.microsoft.com/office/powerpoint/2010/main" val="505112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Travel benefits for gender-affirming care</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93478" y="1193712"/>
            <a:ext cx="4211281" cy="2781991"/>
          </a:xfrm>
        </p:spPr>
        <p:txBody>
          <a:bodyPr/>
          <a:lstStyle/>
          <a:p>
            <a:pPr marL="0" indent="0">
              <a:spcAft>
                <a:spcPts val="600"/>
              </a:spcAft>
              <a:buNone/>
            </a:pPr>
            <a:r>
              <a:rPr lang="en-US" sz="1400" dirty="0">
                <a:latin typeface="Calibri Light" panose="020F0302020204030204" pitchFamily="34" charset="0"/>
                <a:cs typeface="Calibri Light" panose="020F0302020204030204" pitchFamily="34" charset="0"/>
              </a:rPr>
              <a:t>Wanting to seek gender-affirming care but live in a state where services are restricted? Find out about how we put your health first by covering travel to states where you can get the care you need.</a:t>
            </a:r>
          </a:p>
          <a:p>
            <a:pPr marL="0" indent="0">
              <a:buNone/>
            </a:pPr>
            <a:r>
              <a:rPr lang="en-US" sz="1400" b="1" dirty="0">
                <a:latin typeface="+mj-lt"/>
                <a:cs typeface="Calibri Light" panose="020F0302020204030204" pitchFamily="34" charset="0"/>
              </a:rPr>
              <a:t>Who is eligible</a:t>
            </a:r>
          </a:p>
          <a:p>
            <a:pPr marL="0" indent="0">
              <a:buNone/>
            </a:pPr>
            <a:r>
              <a:rPr lang="en-US" sz="1400" dirty="0">
                <a:latin typeface="Calibri Light" panose="020F0302020204030204" pitchFamily="34" charset="0"/>
                <a:cs typeface="Calibri Light" panose="020F0302020204030204" pitchFamily="34" charset="0"/>
              </a:rPr>
              <a:t>You can be reimbursed for travel to get gender-affirming care if you:</a:t>
            </a:r>
          </a:p>
          <a:p>
            <a:r>
              <a:rPr lang="en-US" sz="1400" dirty="0">
                <a:latin typeface="Calibri Light" panose="020F0302020204030204" pitchFamily="34" charset="0"/>
                <a:cs typeface="Calibri Light" panose="020F0302020204030204" pitchFamily="34" charset="0"/>
              </a:rPr>
              <a:t>Are covered by a participating Premera Blue Cross health plan</a:t>
            </a:r>
          </a:p>
          <a:p>
            <a:r>
              <a:rPr lang="en-US" sz="1400" dirty="0">
                <a:latin typeface="Calibri Light" panose="020F0302020204030204" pitchFamily="34" charset="0"/>
                <a:cs typeface="Calibri Light" panose="020F0302020204030204" pitchFamily="34" charset="0"/>
              </a:rPr>
              <a:t>Live in a state that restricts these services at the time care is needed</a:t>
            </a: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Making healthcare possible when you need it</a:t>
            </a:r>
          </a:p>
        </p:txBody>
      </p:sp>
      <p:sp>
        <p:nvSpPr>
          <p:cNvPr id="7" name="Rectangle 6">
            <a:extLst>
              <a:ext uri="{FF2B5EF4-FFF2-40B4-BE49-F238E27FC236}">
                <a16:creationId xmlns:a16="http://schemas.microsoft.com/office/drawing/2014/main" id="{CC61D7F2-75FA-FF0C-0B3D-309A4B37078A}"/>
              </a:ext>
            </a:extLst>
          </p:cNvPr>
          <p:cNvSpPr>
            <a:spLocks noChangeArrowheads="1"/>
          </p:cNvSpPr>
          <p:nvPr/>
        </p:nvSpPr>
        <p:spPr bwMode="auto">
          <a:xfrm>
            <a:off x="460719" y="3908224"/>
            <a:ext cx="4603650" cy="477054"/>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a:spcBef>
                <a:spcPct val="20000"/>
              </a:spcBef>
              <a:buSzPct val="75000"/>
            </a:pPr>
            <a:r>
              <a:rPr lang="en-US" sz="1000" dirty="0">
                <a:latin typeface="Calibri Light" panose="020F0302020204030204" pitchFamily="34" charset="0"/>
                <a:cs typeface="Calibri Light" panose="020F0302020204030204" pitchFamily="34" charset="0"/>
              </a:rPr>
              <a:t>Note: Subscriber is responsible for expenses in excess of IRS limits.</a:t>
            </a:r>
          </a:p>
          <a:p>
            <a:pPr>
              <a:spcBef>
                <a:spcPct val="20000"/>
              </a:spcBef>
              <a:buSzPct val="75000"/>
            </a:pPr>
            <a:r>
              <a:rPr lang="en-US" sz="1000" dirty="0">
                <a:latin typeface="Calibri Light" panose="020F0302020204030204" pitchFamily="34" charset="0"/>
                <a:cs typeface="Calibri Light" panose="020F0302020204030204" pitchFamily="34" charset="0"/>
              </a:rPr>
              <a:t>For more information, go to </a:t>
            </a:r>
            <a:r>
              <a:rPr lang="en-US" sz="1000"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irs.gov/pub/irs-pdf/p502.pdf</a:t>
            </a:r>
            <a:r>
              <a:rPr lang="en-US" sz="1000" dirty="0">
                <a:latin typeface="Calibri Light" panose="020F0302020204030204" pitchFamily="34" charset="0"/>
                <a:cs typeface="Calibri Light" panose="020F0302020204030204" pitchFamily="34" charset="0"/>
              </a:rPr>
              <a:t>.</a:t>
            </a:r>
          </a:p>
          <a:p>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en-US" altLang="en-US" sz="1600" b="1" dirty="0">
                <a:solidFill>
                  <a:srgbClr val="0085CA"/>
                </a:solidFill>
                <a:latin typeface="+mj-lt"/>
                <a:ea typeface="Roboto"/>
                <a:cs typeface="Calibri" panose="020F0502020204030204" pitchFamily="34" charset="0"/>
              </a:rPr>
              <a:t>Call customer service at </a:t>
            </a:r>
            <a:r>
              <a:rPr lang="en-US" sz="1600" b="1" dirty="0">
                <a:solidFill>
                  <a:srgbClr val="0085CA"/>
                </a:solidFill>
                <a:highlight>
                  <a:srgbClr val="00FF00"/>
                </a:highlight>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800-722-1471</a:t>
            </a:r>
            <a:r>
              <a:rPr lang="en-US" sz="1600" b="1" dirty="0">
                <a:solidFill>
                  <a:srgbClr val="0085CA"/>
                </a:solidFill>
                <a:latin typeface="+mj-lt"/>
                <a:ea typeface="Roboto Light" panose="02000000000000000000" pitchFamily="2" charset="0"/>
                <a:cs typeface="Calibri Light" panose="020F0302020204030204" pitchFamily="34" charset="0"/>
              </a:rPr>
              <a:t> (TTY: 711) for more information</a:t>
            </a:r>
          </a:p>
        </p:txBody>
      </p:sp>
      <p:sp>
        <p:nvSpPr>
          <p:cNvPr id="10" name="TextBox 9">
            <a:extLst>
              <a:ext uri="{FF2B5EF4-FFF2-40B4-BE49-F238E27FC236}">
                <a16:creationId xmlns:a16="http://schemas.microsoft.com/office/drawing/2014/main" id="{3DA6616B-00B8-D41B-D570-165C300A51AA}"/>
              </a:ext>
            </a:extLst>
          </p:cNvPr>
          <p:cNvSpPr txBox="1"/>
          <p:nvPr/>
        </p:nvSpPr>
        <p:spPr>
          <a:xfrm>
            <a:off x="4904167" y="1193712"/>
            <a:ext cx="3779114" cy="2936188"/>
          </a:xfrm>
          <a:prstGeom prst="rect">
            <a:avLst/>
          </a:prstGeom>
          <a:noFill/>
        </p:spPr>
        <p:txBody>
          <a:bodyPr wrap="square" rtlCol="0">
            <a:spAutoFit/>
          </a:bodyPr>
          <a:lstStyle/>
          <a:p>
            <a:pPr>
              <a:spcBef>
                <a:spcPct val="20000"/>
              </a:spcBef>
              <a:buSzPct val="75000"/>
            </a:pPr>
            <a:r>
              <a:rPr lang="en-US" sz="1400" b="1" dirty="0">
                <a:latin typeface="+mj-lt"/>
                <a:cs typeface="Calibri Light" panose="020F0302020204030204" pitchFamily="34" charset="0"/>
              </a:rPr>
              <a:t>What is covered</a:t>
            </a:r>
          </a:p>
          <a:p>
            <a:pPr algn="l"/>
            <a:r>
              <a:rPr lang="en-US" sz="1400" dirty="0">
                <a:latin typeface="Calibri Light" panose="020F0302020204030204" pitchFamily="34" charset="0"/>
                <a:cs typeface="Calibri Light" panose="020F0302020204030204" pitchFamily="34" charset="0"/>
              </a:rPr>
              <a:t>When you travel to get gender-affirming care, you can be reimbursed for: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Round-trip commercial airfare for yourself (plus a companion if medically necessary or to accompany a minor)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Hotel accommodations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Airport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Private car mileage (if traveling over 50 miles)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Hospital or clinic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Ground transportation between airport, hotel, and hospital or clinic</a:t>
            </a:r>
          </a:p>
        </p:txBody>
      </p:sp>
      <p:cxnSp>
        <p:nvCxnSpPr>
          <p:cNvPr id="11" name="Straight Connector 10">
            <a:extLst>
              <a:ext uri="{FF2B5EF4-FFF2-40B4-BE49-F238E27FC236}">
                <a16:creationId xmlns:a16="http://schemas.microsoft.com/office/drawing/2014/main" id="{FB211C6D-BD6D-707A-C7BD-4A7705CEC668}"/>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2" name="TextBox 5">
            <a:extLst>
              <a:ext uri="{FF2B5EF4-FFF2-40B4-BE49-F238E27FC236}">
                <a16:creationId xmlns:a16="http://schemas.microsoft.com/office/drawing/2014/main" id="{6D455998-A758-A1BA-9457-8FFF8EE4635D}"/>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126412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80A455-5BA7-DB44-8CCA-D01547062185}"/>
              </a:ext>
            </a:extLst>
          </p:cNvPr>
          <p:cNvSpPr>
            <a:spLocks noGrp="1"/>
          </p:cNvSpPr>
          <p:nvPr>
            <p:ph type="body" sz="quarter" idx="10"/>
          </p:nvPr>
        </p:nvSpPr>
        <p:spPr>
          <a:xfrm>
            <a:off x="4662255" y="1629421"/>
            <a:ext cx="4188081" cy="732482"/>
          </a:xfrm>
        </p:spPr>
        <p:txBody>
          <a:bodyPr/>
          <a:lstStyle/>
          <a:p>
            <a:r>
              <a:rPr lang="en-US" dirty="0">
                <a:latin typeface="Times New Roman" panose="02020603050405020304" pitchFamily="18" charset="0"/>
                <a:cs typeface="Times New Roman" panose="02020603050405020304" pitchFamily="18" charset="0"/>
              </a:rPr>
              <a:t>About Premera</a:t>
            </a:r>
          </a:p>
        </p:txBody>
      </p:sp>
      <p:sp>
        <p:nvSpPr>
          <p:cNvPr id="5" name="Text Placeholder 4">
            <a:extLst>
              <a:ext uri="{FF2B5EF4-FFF2-40B4-BE49-F238E27FC236}">
                <a16:creationId xmlns:a16="http://schemas.microsoft.com/office/drawing/2014/main" id="{E2984CD0-B0E3-8E47-BB33-F5731E6A0EF0}"/>
              </a:ext>
            </a:extLst>
          </p:cNvPr>
          <p:cNvSpPr>
            <a:spLocks noGrp="1"/>
          </p:cNvSpPr>
          <p:nvPr>
            <p:ph type="body" sz="quarter" idx="11"/>
          </p:nvPr>
        </p:nvSpPr>
        <p:spPr/>
        <p:txBody>
          <a:bodyPr/>
          <a:lstStyle/>
          <a:p>
            <a:r>
              <a:rPr lang="en-US" dirty="0">
                <a:latin typeface="+mj-lt"/>
              </a:rPr>
              <a:t>Making healthcare work better</a:t>
            </a:r>
          </a:p>
        </p:txBody>
      </p:sp>
    </p:spTree>
    <p:extLst>
      <p:ext uri="{BB962C8B-B14F-4D97-AF65-F5344CB8AC3E}">
        <p14:creationId xmlns:p14="http://schemas.microsoft.com/office/powerpoint/2010/main" val="4114352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Travel benefits for abortion services</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93478" y="1193712"/>
            <a:ext cx="4211281" cy="2781991"/>
          </a:xfrm>
        </p:spPr>
        <p:txBody>
          <a:bodyPr/>
          <a:lstStyle/>
          <a:p>
            <a:pPr marL="0" indent="0">
              <a:spcAft>
                <a:spcPts val="600"/>
              </a:spcAft>
              <a:buNone/>
            </a:pPr>
            <a:r>
              <a:rPr lang="en-US" sz="1400" dirty="0">
                <a:latin typeface="Calibri Light" panose="020F0302020204030204" pitchFamily="34" charset="0"/>
                <a:cs typeface="Calibri Light" panose="020F0302020204030204" pitchFamily="34" charset="0"/>
              </a:rPr>
              <a:t>Thinking about ending your pregnancy but live in a state where abortions are restricted? Find out about how we put your health first by covering travel to states where you can get the care you need.</a:t>
            </a:r>
          </a:p>
          <a:p>
            <a:pPr marL="0" indent="0">
              <a:buNone/>
            </a:pPr>
            <a:r>
              <a:rPr lang="en-US" sz="1400" b="1" dirty="0">
                <a:latin typeface="+mj-lt"/>
                <a:cs typeface="Calibri Light" panose="020F0302020204030204" pitchFamily="34" charset="0"/>
              </a:rPr>
              <a:t>Who is eligible</a:t>
            </a:r>
          </a:p>
          <a:p>
            <a:pPr marL="0" indent="0">
              <a:buNone/>
            </a:pPr>
            <a:r>
              <a:rPr lang="en-US" sz="1400" dirty="0">
                <a:latin typeface="Calibri Light" panose="020F0302020204030204" pitchFamily="34" charset="0"/>
                <a:cs typeface="Calibri Light" panose="020F0302020204030204" pitchFamily="34" charset="0"/>
              </a:rPr>
              <a:t>You can be reimbursed for travel to get an abortion if you:</a:t>
            </a:r>
          </a:p>
          <a:p>
            <a:r>
              <a:rPr lang="en-US" sz="1400" dirty="0">
                <a:latin typeface="Calibri Light" panose="020F0302020204030204" pitchFamily="34" charset="0"/>
                <a:cs typeface="Calibri Light" panose="020F0302020204030204" pitchFamily="34" charset="0"/>
              </a:rPr>
              <a:t>Are covered by a participating Premera Blue Cross health plan</a:t>
            </a:r>
          </a:p>
          <a:p>
            <a:r>
              <a:rPr lang="en-US" sz="1400" dirty="0">
                <a:latin typeface="Calibri Light" panose="020F0302020204030204" pitchFamily="34" charset="0"/>
                <a:cs typeface="Calibri Light" panose="020F0302020204030204" pitchFamily="34" charset="0"/>
              </a:rPr>
              <a:t>Live in a state that restricts abortion services at the time care is needed</a:t>
            </a: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Making healthcare possible when you need it</a:t>
            </a:r>
          </a:p>
        </p:txBody>
      </p:sp>
      <p:sp>
        <p:nvSpPr>
          <p:cNvPr id="7" name="Rectangle 6">
            <a:extLst>
              <a:ext uri="{FF2B5EF4-FFF2-40B4-BE49-F238E27FC236}">
                <a16:creationId xmlns:a16="http://schemas.microsoft.com/office/drawing/2014/main" id="{CC61D7F2-75FA-FF0C-0B3D-309A4B37078A}"/>
              </a:ext>
            </a:extLst>
          </p:cNvPr>
          <p:cNvSpPr>
            <a:spLocks noChangeArrowheads="1"/>
          </p:cNvSpPr>
          <p:nvPr/>
        </p:nvSpPr>
        <p:spPr bwMode="auto">
          <a:xfrm>
            <a:off x="460719" y="3908224"/>
            <a:ext cx="4603650" cy="477054"/>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a:spcBef>
                <a:spcPct val="20000"/>
              </a:spcBef>
              <a:buSzPct val="75000"/>
            </a:pPr>
            <a:r>
              <a:rPr lang="en-US" sz="1000" dirty="0">
                <a:latin typeface="Calibri Light" panose="020F0302020204030204" pitchFamily="34" charset="0"/>
                <a:cs typeface="Calibri Light" panose="020F0302020204030204" pitchFamily="34" charset="0"/>
              </a:rPr>
              <a:t>Note: Subscriber is responsible for expenses in excess of IRS limits.</a:t>
            </a:r>
          </a:p>
          <a:p>
            <a:pPr>
              <a:spcBef>
                <a:spcPct val="20000"/>
              </a:spcBef>
              <a:buSzPct val="75000"/>
            </a:pPr>
            <a:r>
              <a:rPr lang="en-US" sz="1000" dirty="0">
                <a:latin typeface="Calibri Light" panose="020F0302020204030204" pitchFamily="34" charset="0"/>
                <a:cs typeface="Calibri Light" panose="020F0302020204030204" pitchFamily="34" charset="0"/>
              </a:rPr>
              <a:t>For more information, go to </a:t>
            </a:r>
            <a:r>
              <a:rPr lang="en-US" sz="1000"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irs.gov/pub/irs-pdf/p502.pdf</a:t>
            </a:r>
            <a:r>
              <a:rPr lang="en-US" sz="1000" dirty="0">
                <a:latin typeface="Calibri Light" panose="020F0302020204030204" pitchFamily="34" charset="0"/>
                <a:cs typeface="Calibri Light" panose="020F0302020204030204" pitchFamily="34" charset="0"/>
              </a:rPr>
              <a:t>.</a:t>
            </a:r>
          </a:p>
          <a:p>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en-US" altLang="en-US" sz="1600" b="1" dirty="0">
                <a:solidFill>
                  <a:srgbClr val="0085CA"/>
                </a:solidFill>
                <a:latin typeface="+mj-lt"/>
                <a:ea typeface="Roboto"/>
                <a:cs typeface="Calibri" panose="020F0502020204030204" pitchFamily="34" charset="0"/>
              </a:rPr>
              <a:t>Call customer service at </a:t>
            </a:r>
            <a:r>
              <a:rPr lang="en-US" sz="1600" b="1" dirty="0">
                <a:solidFill>
                  <a:srgbClr val="0085CA"/>
                </a:solidFill>
                <a:highlight>
                  <a:srgbClr val="00FF00"/>
                </a:highlight>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800-722-1471</a:t>
            </a:r>
            <a:r>
              <a:rPr lang="en-US" sz="1600" b="1" dirty="0">
                <a:solidFill>
                  <a:srgbClr val="0085CA"/>
                </a:solidFill>
                <a:latin typeface="+mj-lt"/>
                <a:ea typeface="Roboto Light" panose="02000000000000000000" pitchFamily="2" charset="0"/>
                <a:cs typeface="Calibri Light" panose="020F0302020204030204" pitchFamily="34" charset="0"/>
              </a:rPr>
              <a:t> (TTY: 711) for more information</a:t>
            </a:r>
          </a:p>
        </p:txBody>
      </p:sp>
      <p:sp>
        <p:nvSpPr>
          <p:cNvPr id="10" name="TextBox 9">
            <a:extLst>
              <a:ext uri="{FF2B5EF4-FFF2-40B4-BE49-F238E27FC236}">
                <a16:creationId xmlns:a16="http://schemas.microsoft.com/office/drawing/2014/main" id="{3DA6616B-00B8-D41B-D570-165C300A51AA}"/>
              </a:ext>
            </a:extLst>
          </p:cNvPr>
          <p:cNvSpPr txBox="1"/>
          <p:nvPr/>
        </p:nvSpPr>
        <p:spPr>
          <a:xfrm>
            <a:off x="4904167" y="1193712"/>
            <a:ext cx="3779114" cy="2936188"/>
          </a:xfrm>
          <a:prstGeom prst="rect">
            <a:avLst/>
          </a:prstGeom>
          <a:noFill/>
        </p:spPr>
        <p:txBody>
          <a:bodyPr wrap="square" rtlCol="0">
            <a:spAutoFit/>
          </a:bodyPr>
          <a:lstStyle/>
          <a:p>
            <a:pPr>
              <a:spcBef>
                <a:spcPct val="20000"/>
              </a:spcBef>
              <a:buSzPct val="75000"/>
            </a:pPr>
            <a:r>
              <a:rPr lang="en-US" sz="1400" b="1" dirty="0">
                <a:latin typeface="+mj-lt"/>
                <a:cs typeface="Calibri Light" panose="020F0302020204030204" pitchFamily="34" charset="0"/>
              </a:rPr>
              <a:t>What is covered</a:t>
            </a:r>
          </a:p>
          <a:p>
            <a:pPr algn="l"/>
            <a:r>
              <a:rPr lang="en-US" sz="1400" dirty="0">
                <a:latin typeface="Calibri Light" panose="020F0302020204030204" pitchFamily="34" charset="0"/>
                <a:cs typeface="Calibri Light" panose="020F0302020204030204" pitchFamily="34" charset="0"/>
              </a:rPr>
              <a:t>When you travel to get an abortion, you can be reimbursed for: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Round-trip commercial airfare for yourself (plus a companion if medically necessary or to accompany a minor)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Hotel accommodations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Airport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Private car mileage (if traveling over 50 miles)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Hospital or clinic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Ground transportation between airport, hotel, and hospital or clinic</a:t>
            </a:r>
          </a:p>
        </p:txBody>
      </p:sp>
      <p:cxnSp>
        <p:nvCxnSpPr>
          <p:cNvPr id="11" name="Straight Connector 10">
            <a:extLst>
              <a:ext uri="{FF2B5EF4-FFF2-40B4-BE49-F238E27FC236}">
                <a16:creationId xmlns:a16="http://schemas.microsoft.com/office/drawing/2014/main" id="{FB211C6D-BD6D-707A-C7BD-4A7705CEC668}"/>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2" name="TextBox 5">
            <a:extLst>
              <a:ext uri="{FF2B5EF4-FFF2-40B4-BE49-F238E27FC236}">
                <a16:creationId xmlns:a16="http://schemas.microsoft.com/office/drawing/2014/main" id="{6D455998-A758-A1BA-9457-8FFF8EE4635D}"/>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1988544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Virtual primary care</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63396" y="1210491"/>
            <a:ext cx="4986867" cy="2404520"/>
          </a:xfrm>
        </p:spPr>
        <p:txBody>
          <a:body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Roboto Light" panose="02000000000000000000" pitchFamily="2" charset="0"/>
                <a:cs typeface="Calibri" panose="020F0502020204030204" pitchFamily="34" charset="0"/>
              </a:rPr>
              <a:t>98point6</a:t>
            </a: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makes primary care easier than ever with unlimited access to virtual care delivered by board-certified physicians. 98point6 services are available to you and your family no matter where you are or when you need them. Just sign-in and start your session with a provider.</a:t>
            </a:r>
          </a:p>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Roboto Light" panose="02000000000000000000" pitchFamily="2" charset="0"/>
                <a:cs typeface="Calibri" panose="020F0502020204030204" pitchFamily="34" charset="0"/>
              </a:rPr>
              <a:t>Doctor On Demand</a:t>
            </a: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allows you to skip the waiting room and meet directly with board-certified physicians 24/7, 365 days a year by video. Connect virtually through a mobile app and get the care you need on your schedule. </a:t>
            </a:r>
            <a:endParaRPr 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endParaRPr>
          </a:p>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Download Premera MyCare and sign in with your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 account</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a:r>
          </a:p>
          <a:p>
            <a:pPr marL="0" indent="0" eaLnBrk="0" fontAlgn="base" hangingPunct="0">
              <a:spcBef>
                <a:spcPts val="0"/>
              </a:spcBef>
              <a:spcAft>
                <a:spcPts val="1200"/>
              </a:spcAft>
              <a:buSzTx/>
              <a:buNone/>
              <a:defRPr/>
            </a:pPr>
            <a:endParaRPr lang="en-US" sz="1400"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97064"/>
            <a:ext cx="8229600" cy="292100"/>
          </a:xfrm>
        </p:spPr>
        <p:txBody>
          <a:bodyPr>
            <a:noAutofit/>
          </a:bodyPr>
          <a:lstStyle/>
          <a:p>
            <a:r>
              <a:rPr lang="en-US" dirty="0">
                <a:latin typeface="+mj-lt"/>
              </a:rPr>
              <a:t>Get care today or 24/7 for any non-emergency</a:t>
            </a:r>
          </a:p>
        </p:txBody>
      </p:sp>
      <p:sp>
        <p:nvSpPr>
          <p:cNvPr id="7" name="TextBox 5">
            <a:extLst>
              <a:ext uri="{FF2B5EF4-FFF2-40B4-BE49-F238E27FC236}">
                <a16:creationId xmlns:a16="http://schemas.microsoft.com/office/drawing/2014/main" id="{36AF1CDB-2C6A-6A1C-DB26-1CD8BE5F1E4C}"/>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8" name="Picture 10" descr="Download from the Apple store">
            <a:hlinkClick r:id="rId3"/>
            <a:extLst>
              <a:ext uri="{FF2B5EF4-FFF2-40B4-BE49-F238E27FC236}">
                <a16:creationId xmlns:a16="http://schemas.microsoft.com/office/drawing/2014/main" id="{3975C822-3DB3-0665-9715-7DACA26B2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13813"/>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wnload from Google play">
            <a:hlinkClick r:id="rId5"/>
            <a:extLst>
              <a:ext uri="{FF2B5EF4-FFF2-40B4-BE49-F238E27FC236}">
                <a16:creationId xmlns:a16="http://schemas.microsoft.com/office/drawing/2014/main" id="{A0C3B9F9-92E1-BFD1-8987-836A29D31B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774" y="3707727"/>
            <a:ext cx="987638" cy="322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9437EF9-62E8-1521-D7F8-FBFD18261AB6}"/>
              </a:ext>
            </a:extLst>
          </p:cNvPr>
          <p:cNvSpPr>
            <a:spLocks noChangeArrowheads="1"/>
          </p:cNvSpPr>
          <p:nvPr/>
        </p:nvSpPr>
        <p:spPr bwMode="auto">
          <a:xfrm>
            <a:off x="433294" y="4144344"/>
            <a:ext cx="4788490" cy="230832"/>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a:spcBef>
                <a:spcPts val="0"/>
              </a:spcBef>
              <a:spcAft>
                <a:spcPts val="0"/>
              </a:spcAft>
            </a:pPr>
            <a:r>
              <a:rPr lang="en-US" sz="600" dirty="0">
                <a:effectLst/>
                <a:latin typeface="Roboto Light" panose="02000000000000000000" pitchFamily="2" charset="0"/>
                <a:ea typeface="Calibri" panose="020F0502020204030204" pitchFamily="34" charset="0"/>
                <a:cs typeface="Times New Roman" panose="02020603050405020304" pitchFamily="18" charset="0"/>
              </a:rPr>
              <a:t>98point6 and Doctor On Demand are independent companies that provide virtual medical care services on behalf of Premera Blue Cross.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BFF0ECC0-FFF9-4EFE-B511-42087C85424A}"/>
              </a:ext>
            </a:extLst>
          </p:cNvPr>
          <p:cNvPicPr preferRelativeResize="0">
            <a:picLocks/>
          </p:cNvPicPr>
          <p:nvPr/>
        </p:nvPicPr>
        <p:blipFill rotWithShape="1">
          <a:blip r:embed="rId7"/>
          <a:srcRect l="30689" r="22913"/>
          <a:stretch/>
        </p:blipFill>
        <p:spPr>
          <a:xfrm>
            <a:off x="5870448" y="0"/>
            <a:ext cx="3273552" cy="4700016"/>
          </a:xfrm>
          <a:prstGeom prst="rect">
            <a:avLst/>
          </a:prstGeom>
        </p:spPr>
      </p:pic>
      <p:pic>
        <p:nvPicPr>
          <p:cNvPr id="12" name="Picture 11" descr="Qr code&#10;&#10;Description automatically generated">
            <a:extLst>
              <a:ext uri="{FF2B5EF4-FFF2-40B4-BE49-F238E27FC236}">
                <a16:creationId xmlns:a16="http://schemas.microsoft.com/office/drawing/2014/main" id="{9EFA07A5-41CC-8E0A-588B-2C84046991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8176" y="108723"/>
            <a:ext cx="1286828" cy="1286828"/>
          </a:xfrm>
          <a:prstGeom prst="rect">
            <a:avLst/>
          </a:prstGeom>
          <a:ln w="25400">
            <a:solidFill>
              <a:srgbClr val="0085CA"/>
            </a:solidFill>
          </a:ln>
        </p:spPr>
      </p:pic>
      <p:sp>
        <p:nvSpPr>
          <p:cNvPr id="5" name="TextBox 6">
            <a:extLst>
              <a:ext uri="{FF2B5EF4-FFF2-40B4-BE49-F238E27FC236}">
                <a16:creationId xmlns:a16="http://schemas.microsoft.com/office/drawing/2014/main" id="{995F8F1E-C06B-C682-7C16-74776C19AC76}"/>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9">
                  <a:extLst>
                    <a:ext uri="{A12FA001-AC4F-418D-AE19-62706E023703}">
                      <ahyp:hlinkClr xmlns:ahyp="http://schemas.microsoft.com/office/drawing/2018/hyperlinkcolor" val="tx"/>
                    </a:ext>
                  </a:extLst>
                </a:hlinkClick>
              </a:rPr>
              <a:t>Care wherever you are by phone, video, or text</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19543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Premera MyCare</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45073" y="1105834"/>
            <a:ext cx="5015927" cy="2404520"/>
          </a:xfrm>
        </p:spPr>
        <p:txBody>
          <a:bodyPr/>
          <a:lstStyle/>
          <a:p>
            <a:pPr marL="0" marR="0" lvl="0" indent="0" algn="l" defTabSz="457189"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Premera MyCare is a single-point of access to the virtual care providers available to you. This means you and your enrolled dependents can get the care you need whenever and wherever.</a:t>
            </a:r>
          </a:p>
          <a:p>
            <a:pPr marL="0" marR="0" lvl="0" indent="0" algn="l" defTabSz="457189" rtl="0" eaLnBrk="0" fontAlgn="base" latinLnBrk="0" hangingPunct="0">
              <a:lnSpc>
                <a:spcPct val="100000"/>
              </a:lnSpc>
              <a:spcBef>
                <a:spcPct val="0"/>
              </a:spcBef>
              <a:spcAft>
                <a:spcPts val="600"/>
              </a:spcAft>
              <a:buClrTx/>
              <a:buSzTx/>
              <a:buFontTx/>
              <a:buNone/>
              <a:tabLst/>
              <a:defRPr/>
            </a:pPr>
            <a:r>
              <a:rPr lang="en-US" sz="1400" dirty="0">
                <a:solidFill>
                  <a:srgbClr val="292931"/>
                </a:solidFill>
                <a:latin typeface="Calibri Light" panose="020F0302020204030204" pitchFamily="34" charset="0"/>
                <a:cs typeface="Calibri Light" panose="020F0302020204030204" pitchFamily="34" charset="0"/>
              </a:rPr>
              <a:t>Why wait to feel better?</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Many providers offer care 365 days a year</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Avoid the hassle, wait, and cost of in-person care</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highlight>
                  <a:srgbClr val="FFFF00"/>
                </a:highlight>
                <a:uLnTx/>
                <a:uFillTx/>
                <a:latin typeface="Calibri Light" panose="020F0302020204030204" pitchFamily="34" charset="0"/>
                <a:ea typeface="+mn-ea"/>
                <a:cs typeface="Calibri Light" panose="020F0302020204030204" pitchFamily="34" charset="0"/>
              </a:rPr>
              <a:t>Care for a variety of needs including primary care, mental health, substance use, diabetes management, physical therapy, and more*</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endParaRPr>
          </a:p>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Download Premera MyCare and sign in using your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mn-ea"/>
                <a:cs typeface="Calibri Light" panose="020F0302020204030204" pitchFamily="34" charset="0"/>
                <a:hlinkClick r:id="rId2">
                  <a:extLst>
                    <a:ext uri="{A12FA001-AC4F-418D-AE19-62706E023703}">
                      <ahyp:hlinkClr xmlns:ahyp="http://schemas.microsoft.com/office/drawing/2018/hyperlinkcolor" val="tx"/>
                    </a:ext>
                  </a:extLst>
                </a:hlinkClick>
              </a:rPr>
              <a:t>Premera account</a:t>
            </a: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endParaRPr>
          </a:p>
          <a:p>
            <a:pPr marL="0" indent="0" eaLnBrk="0" fontAlgn="base" hangingPunct="0">
              <a:spcBef>
                <a:spcPts val="0"/>
              </a:spcBef>
              <a:spcAft>
                <a:spcPts val="1200"/>
              </a:spcAft>
              <a:buSzTx/>
              <a:buNone/>
              <a:defRPr/>
            </a:pPr>
            <a:endParaRPr lang="en-US" sz="1800"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70056"/>
            <a:ext cx="8229600" cy="292100"/>
          </a:xfrm>
        </p:spPr>
        <p:txBody>
          <a:bodyPr>
            <a:noAutofit/>
          </a:bodyPr>
          <a:lstStyle/>
          <a:p>
            <a:r>
              <a:rPr lang="en-US" dirty="0">
                <a:latin typeface="+mj-lt"/>
              </a:rPr>
              <a:t>Your virtual front door to care</a:t>
            </a:r>
          </a:p>
        </p:txBody>
      </p:sp>
      <p:sp>
        <p:nvSpPr>
          <p:cNvPr id="7" name="TextBox 5">
            <a:extLst>
              <a:ext uri="{FF2B5EF4-FFF2-40B4-BE49-F238E27FC236}">
                <a16:creationId xmlns:a16="http://schemas.microsoft.com/office/drawing/2014/main" id="{36AF1CDB-2C6A-6A1C-DB26-1CD8BE5F1E4C}"/>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8" name="Picture 10" descr="Download from the Apple store">
            <a:hlinkClick r:id="rId3"/>
            <a:extLst>
              <a:ext uri="{FF2B5EF4-FFF2-40B4-BE49-F238E27FC236}">
                <a16:creationId xmlns:a16="http://schemas.microsoft.com/office/drawing/2014/main" id="{3975C822-3DB3-0665-9715-7DACA26B2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73" y="3707094"/>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wnload from Google play">
            <a:hlinkClick r:id="rId5"/>
            <a:extLst>
              <a:ext uri="{FF2B5EF4-FFF2-40B4-BE49-F238E27FC236}">
                <a16:creationId xmlns:a16="http://schemas.microsoft.com/office/drawing/2014/main" id="{A0C3B9F9-92E1-BFD1-8987-836A29D31B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070" y="3707094"/>
            <a:ext cx="987638" cy="3226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69DD01E-BA3E-BF92-D59C-3D81C80B8E8A}"/>
              </a:ext>
            </a:extLst>
          </p:cNvPr>
          <p:cNvSpPr txBox="1"/>
          <p:nvPr/>
        </p:nvSpPr>
        <p:spPr>
          <a:xfrm>
            <a:off x="435689" y="4103206"/>
            <a:ext cx="7125286" cy="184666"/>
          </a:xfrm>
          <a:prstGeom prst="rect">
            <a:avLst/>
          </a:prstGeom>
          <a:noFill/>
        </p:spPr>
        <p:txBody>
          <a:bodyPr wrap="square">
            <a:spAutoFit/>
          </a:bodyPr>
          <a:lstStyle/>
          <a:p>
            <a:pPr defTabSz="457189" eaLnBrk="0" fontAlgn="base" hangingPunct="0">
              <a:spcBef>
                <a:spcPct val="0"/>
              </a:spcBef>
              <a:spcAft>
                <a:spcPct val="0"/>
              </a:spcAft>
            </a:pPr>
            <a:r>
              <a:rPr lang="en-US" sz="600" dirty="0">
                <a:solidFill>
                  <a:srgbClr val="292931"/>
                </a:solidFill>
                <a:highlight>
                  <a:srgbClr val="FFFF00"/>
                </a:highlight>
                <a:latin typeface="Calibri Light" panose="020F0302020204030204" pitchFamily="34" charset="0"/>
                <a:cs typeface="Calibri Light" panose="020F0302020204030204" pitchFamily="34" charset="0"/>
              </a:rPr>
              <a:t>*Not all virtual care options are available on all plans. Sign in to Premera MyCare to view your available virtual care providers.</a:t>
            </a:r>
          </a:p>
        </p:txBody>
      </p:sp>
      <p:pic>
        <p:nvPicPr>
          <p:cNvPr id="18" name="Picture 17">
            <a:extLst>
              <a:ext uri="{FF2B5EF4-FFF2-40B4-BE49-F238E27FC236}">
                <a16:creationId xmlns:a16="http://schemas.microsoft.com/office/drawing/2014/main" id="{8BE281C1-6613-E55B-8409-EABE5D9E8A02}"/>
              </a:ext>
            </a:extLst>
          </p:cNvPr>
          <p:cNvPicPr preferRelativeResize="0">
            <a:picLocks/>
          </p:cNvPicPr>
          <p:nvPr/>
        </p:nvPicPr>
        <p:blipFill rotWithShape="1">
          <a:blip r:embed="rId7"/>
          <a:srcRect l="11249" r="42354"/>
          <a:stretch/>
        </p:blipFill>
        <p:spPr>
          <a:xfrm>
            <a:off x="5870448" y="-5214"/>
            <a:ext cx="3273552" cy="4700016"/>
          </a:xfrm>
          <a:prstGeom prst="rect">
            <a:avLst/>
          </a:prstGeom>
        </p:spPr>
      </p:pic>
      <p:sp>
        <p:nvSpPr>
          <p:cNvPr id="5" name="TextBox 6">
            <a:extLst>
              <a:ext uri="{FF2B5EF4-FFF2-40B4-BE49-F238E27FC236}">
                <a16:creationId xmlns:a16="http://schemas.microsoft.com/office/drawing/2014/main" id="{995F8F1E-C06B-C682-7C16-74776C19AC76}"/>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00FF"/>
                </a:solidFill>
                <a:latin typeface="+mn-lt"/>
                <a:ea typeface="Roboto"/>
                <a:cs typeface="Calibri" panose="020F0502020204030204" pitchFamily="34" charset="0"/>
                <a:hlinkClick r:id="rId8">
                  <a:extLst>
                    <a:ext uri="{A12FA001-AC4F-418D-AE19-62706E023703}">
                      <ahyp:hlinkClr xmlns:ahyp="http://schemas.microsoft.com/office/drawing/2018/hyperlinkcolor" val="tx"/>
                    </a:ext>
                  </a:extLst>
                </a:hlinkClick>
              </a:rPr>
              <a:t> </a:t>
            </a:r>
            <a:r>
              <a:rPr lang="en-US" altLang="en-US" sz="1600" b="1" dirty="0">
                <a:solidFill>
                  <a:srgbClr val="0085CA"/>
                </a:solidFill>
                <a:latin typeface="+mn-lt"/>
                <a:ea typeface="Roboto"/>
                <a:cs typeface="Calibri" panose="020F0502020204030204" pitchFamily="34" charset="0"/>
                <a:hlinkClick r:id="rId8">
                  <a:extLst>
                    <a:ext uri="{A12FA001-AC4F-418D-AE19-62706E023703}">
                      <ahyp:hlinkClr xmlns:ahyp="http://schemas.microsoft.com/office/drawing/2018/hyperlinkcolor" val="tx"/>
                    </a:ext>
                  </a:extLst>
                </a:hlinkClick>
              </a:rPr>
              <a:t>Get care today from wherever you are, by phone, video, or text</a:t>
            </a:r>
            <a:endParaRPr lang="en-US" altLang="en-US" sz="1051" b="1" dirty="0">
              <a:solidFill>
                <a:srgbClr val="0085CA"/>
              </a:solidFill>
              <a:latin typeface="+mn-lt"/>
              <a:ea typeface="Roboto"/>
              <a:cs typeface="Calibri" panose="020F0502020204030204" pitchFamily="34" charset="0"/>
            </a:endParaRPr>
          </a:p>
        </p:txBody>
      </p:sp>
      <p:pic>
        <p:nvPicPr>
          <p:cNvPr id="19" name="Picture 18" descr="Qr code&#10;&#10;Description automatically generated">
            <a:extLst>
              <a:ext uri="{FF2B5EF4-FFF2-40B4-BE49-F238E27FC236}">
                <a16:creationId xmlns:a16="http://schemas.microsoft.com/office/drawing/2014/main" id="{9E7603BF-EC84-6270-856A-A3FBBE8135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0567" y="91562"/>
            <a:ext cx="1286828" cy="1286828"/>
          </a:xfrm>
          <a:prstGeom prst="rect">
            <a:avLst/>
          </a:prstGeom>
          <a:ln w="25400">
            <a:solidFill>
              <a:srgbClr val="0085CA"/>
            </a:solidFill>
          </a:ln>
        </p:spPr>
      </p:pic>
    </p:spTree>
    <p:extLst>
      <p:ext uri="{BB962C8B-B14F-4D97-AF65-F5344CB8AC3E}">
        <p14:creationId xmlns:p14="http://schemas.microsoft.com/office/powerpoint/2010/main" val="197734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Virtual mental health care</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57200" y="793257"/>
            <a:ext cx="5283200" cy="3354765"/>
          </a:xfrm>
          <a:prstGeom prst="rect">
            <a:avLst/>
          </a:prstGeom>
          <a:noFill/>
        </p:spPr>
        <p:txBody>
          <a:bodyPr wrap="square" lIns="0">
            <a:spAutoFit/>
          </a:bodyPr>
          <a:lstStyle/>
          <a:p>
            <a:pPr marL="0" indent="0">
              <a:spcBef>
                <a:spcPct val="0"/>
              </a:spcBef>
              <a:spcAft>
                <a:spcPts val="1200"/>
              </a:spcAft>
              <a:buNone/>
            </a:pPr>
            <a:r>
              <a:rPr lang="en-US" altLang="en-US" dirty="0">
                <a:latin typeface="+mj-lt"/>
                <a:ea typeface="Roboto Light" panose="02000000000000000000" pitchFamily="2" charset="0"/>
                <a:cs typeface="Calibri Light" panose="020F0302020204030204" pitchFamily="34" charset="0"/>
              </a:rPr>
              <a:t>Get care for anxiety, depression, postpartum depression, relationship counseling, trauma and loss, and more</a:t>
            </a:r>
          </a:p>
          <a:p>
            <a:pPr marL="0" indent="0">
              <a:spcBef>
                <a:spcPct val="0"/>
              </a:spcBef>
              <a:spcAft>
                <a:spcPts val="1200"/>
              </a:spcAft>
              <a:buFontTx/>
              <a:buNone/>
            </a:pPr>
            <a:r>
              <a:rPr lang="en-US" altLang="en-US" sz="1400" b="1" dirty="0">
                <a:latin typeface="+mj-lt"/>
                <a:ea typeface="Roboto Light" panose="02000000000000000000" pitchFamily="2" charset="0"/>
                <a:cs typeface="Calibri Light" panose="020F0302020204030204" pitchFamily="34" charset="0"/>
              </a:rPr>
              <a:t>Talkspace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connects you with mental health professionals via text or video at any time of day, anywhere you are. </a:t>
            </a:r>
            <a:r>
              <a:rPr lang="en-US" altLang="en-US" sz="1400" dirty="0">
                <a:solidFill>
                  <a:schemeClr val="tx2"/>
                </a:solidFill>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Talkspace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provides a secure, virtual care experience in the palm of your hand with an easy-to-use app, which makes therapy and mental health support only a click away. </a:t>
            </a:r>
          </a:p>
          <a:p>
            <a:pPr marL="0" indent="0">
              <a:spcBef>
                <a:spcPct val="0"/>
              </a:spcBef>
              <a:spcAft>
                <a:spcPts val="1200"/>
              </a:spcAft>
              <a:buFontTx/>
              <a:buNone/>
            </a:pPr>
            <a:r>
              <a:rPr lang="en-US" altLang="en-US" sz="1400" b="1" dirty="0">
                <a:latin typeface="+mj-lt"/>
                <a:ea typeface="Roboto Light" panose="02000000000000000000" pitchFamily="2" charset="0"/>
                <a:cs typeface="Calibri Light" panose="020F0302020204030204" pitchFamily="34" charset="0"/>
              </a:rPr>
              <a:t>Doctor On Demand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provides access to mental health care on the go without the hassle of dealing with traffic on your way to a professional. Therapy with </a:t>
            </a:r>
            <a:r>
              <a:rPr lang="en-US" altLang="en-US" sz="1400" dirty="0">
                <a:solidFill>
                  <a:schemeClr val="tx2"/>
                </a:solidFill>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Doctor On Demand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is as easy as taking a video call on your phone, tablet, or laptop in between work or errands.</a:t>
            </a:r>
          </a:p>
          <a:p>
            <a:pPr marL="0" indent="0">
              <a:spcBef>
                <a:spcPct val="0"/>
              </a:spcBef>
              <a:spcAft>
                <a:spcPts val="1200"/>
              </a:spcAft>
              <a:buNone/>
            </a:pPr>
            <a:r>
              <a:rPr lang="en-US" sz="1400" dirty="0">
                <a:solidFill>
                  <a:srgbClr val="292931"/>
                </a:solidFill>
                <a:latin typeface="Calibri Light" panose="020F0302020204030204" pitchFamily="34" charset="0"/>
                <a:cs typeface="Calibri Light" panose="020F0302020204030204" pitchFamily="34" charset="0"/>
              </a:rPr>
              <a:t>Download Premera MyCare and sign in using your </a:t>
            </a:r>
            <a:r>
              <a:rPr lang="en-US" sz="1400" dirty="0">
                <a:solidFill>
                  <a:schemeClr val="tx2"/>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Premera account</a:t>
            </a:r>
            <a:r>
              <a:rPr lang="en-US" sz="1400" dirty="0">
                <a:solidFill>
                  <a:srgbClr val="292931"/>
                </a:solidFill>
                <a:latin typeface="Calibri Light" panose="020F0302020204030204" pitchFamily="34" charset="0"/>
                <a:cs typeface="Calibri Light" panose="020F0302020204030204" pitchFamily="34" charset="0"/>
              </a:rPr>
              <a:t>.</a:t>
            </a:r>
          </a:p>
          <a:p>
            <a:pPr marL="0" indent="0">
              <a:spcBef>
                <a:spcPct val="0"/>
              </a:spcBef>
              <a:spcAft>
                <a:spcPts val="1200"/>
              </a:spcAft>
              <a:buFontTx/>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8" name="Picture 7">
            <a:extLst>
              <a:ext uri="{FF2B5EF4-FFF2-40B4-BE49-F238E27FC236}">
                <a16:creationId xmlns:a16="http://schemas.microsoft.com/office/drawing/2014/main" id="{ABDC6B01-D755-6E0A-FCFE-6B41866A96D7}"/>
              </a:ext>
            </a:extLst>
          </p:cNvPr>
          <p:cNvPicPr preferRelativeResize="0">
            <a:picLocks/>
          </p:cNvPicPr>
          <p:nvPr/>
        </p:nvPicPr>
        <p:blipFill rotWithShape="1">
          <a:blip r:embed="rId5"/>
          <a:srcRect t="24310" b="1088"/>
          <a:stretch/>
        </p:blipFill>
        <p:spPr>
          <a:xfrm>
            <a:off x="5870448" y="0"/>
            <a:ext cx="3273552" cy="4700016"/>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6">
                  <a:extLst>
                    <a:ext uri="{A12FA001-AC4F-418D-AE19-62706E023703}">
                      <ahyp:hlinkClr xmlns:ahyp="http://schemas.microsoft.com/office/drawing/2018/hyperlinkcolor" val="tx"/>
                    </a:ext>
                  </a:extLst>
                </a:hlinkClick>
              </a:rPr>
              <a:t>Visit premera.com/mentalhealth for resources and help</a:t>
            </a:r>
            <a:endParaRPr lang="en-US" altLang="en-US" sz="1051" b="1" dirty="0">
              <a:solidFill>
                <a:schemeClr val="tx2"/>
              </a:solidFill>
              <a:latin typeface="+mn-lt"/>
              <a:ea typeface="Roboto"/>
              <a:cs typeface="Calibri" panose="020F0502020204030204" pitchFamily="34" charset="0"/>
            </a:endParaRPr>
          </a:p>
        </p:txBody>
      </p:sp>
      <p:sp>
        <p:nvSpPr>
          <p:cNvPr id="11" name="Rectangle 10">
            <a:extLst>
              <a:ext uri="{FF2B5EF4-FFF2-40B4-BE49-F238E27FC236}">
                <a16:creationId xmlns:a16="http://schemas.microsoft.com/office/drawing/2014/main" id="{166E2F7F-EA77-AAE9-D117-D263E93067D9}"/>
              </a:ext>
            </a:extLst>
          </p:cNvPr>
          <p:cNvSpPr>
            <a:spLocks noChangeArrowheads="1"/>
          </p:cNvSpPr>
          <p:nvPr/>
        </p:nvSpPr>
        <p:spPr bwMode="auto">
          <a:xfrm>
            <a:off x="338667" y="4143920"/>
            <a:ext cx="4822154" cy="230832"/>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600" dirty="0">
                <a:effectLst/>
                <a:latin typeface="Roboto Light" panose="02000000000000000000" pitchFamily="2" charset="0"/>
                <a:ea typeface="Calibri" panose="020F0502020204030204" pitchFamily="34" charset="0"/>
                <a:cs typeface="Times New Roman" panose="02020603050405020304" pitchFamily="18" charset="0"/>
              </a:rPr>
              <a:t>Talkspace and Doctor On Demand are independent companies that provide virtual medical care services on behalf of Premera Blue Cross.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12" name="Picture 2" descr="Download from the Apple store">
            <a:hlinkClick r:id="rId7"/>
            <a:extLst>
              <a:ext uri="{FF2B5EF4-FFF2-40B4-BE49-F238E27FC236}">
                <a16:creationId xmlns:a16="http://schemas.microsoft.com/office/drawing/2014/main" id="{72D3DEE3-4D1B-3599-26FA-609CC93BC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89" y="3763200"/>
            <a:ext cx="968192" cy="316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ownload from Google play">
            <a:hlinkClick r:id="rId9"/>
            <a:extLst>
              <a:ext uri="{FF2B5EF4-FFF2-40B4-BE49-F238E27FC236}">
                <a16:creationId xmlns:a16="http://schemas.microsoft.com/office/drawing/2014/main" id="{9171BB4E-6BF2-D877-08A1-81F471E439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3929" y="3763201"/>
            <a:ext cx="968191" cy="316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r code&#10;&#10;Description automatically generated">
            <a:extLst>
              <a:ext uri="{FF2B5EF4-FFF2-40B4-BE49-F238E27FC236}">
                <a16:creationId xmlns:a16="http://schemas.microsoft.com/office/drawing/2014/main" id="{FB902609-6506-A47C-F33A-05FEC2B4BC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2158" y="109279"/>
            <a:ext cx="1286828" cy="1286828"/>
          </a:xfrm>
          <a:prstGeom prst="rect">
            <a:avLst/>
          </a:prstGeom>
          <a:ln w="25400">
            <a:solidFill>
              <a:srgbClr val="0085CA"/>
            </a:solidFill>
          </a:ln>
        </p:spPr>
      </p:pic>
    </p:spTree>
    <p:extLst>
      <p:ext uri="{BB962C8B-B14F-4D97-AF65-F5344CB8AC3E}">
        <p14:creationId xmlns:p14="http://schemas.microsoft.com/office/powerpoint/2010/main" val="324722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Getting mental health care</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64083" y="775115"/>
            <a:ext cx="5283200" cy="4773614"/>
          </a:xfrm>
          <a:prstGeom prst="rect">
            <a:avLst/>
          </a:prstGeom>
          <a:noFill/>
        </p:spPr>
        <p:txBody>
          <a:bodyPr wrap="square" lIns="0">
            <a:spAutoFit/>
          </a:bodyPr>
          <a:lstStyle/>
          <a:p>
            <a:pPr marL="0" indent="0">
              <a:spcBef>
                <a:spcPct val="0"/>
              </a:spcBef>
              <a:spcAft>
                <a:spcPts val="1200"/>
              </a:spcAft>
              <a:buNone/>
            </a:pPr>
            <a:r>
              <a:rPr lang="en-US" altLang="en-US" sz="1400" b="1" dirty="0">
                <a:latin typeface="+mj-lt"/>
                <a:ea typeface="Roboto Light" panose="02000000000000000000" pitchFamily="2" charset="0"/>
                <a:cs typeface="Calibri Light" panose="020F0302020204030204" pitchFamily="34" charset="0"/>
              </a:rPr>
              <a:t>1 in 3 adults report experiencing symptoms of depression or anxiety right now (</a:t>
            </a:r>
            <a:r>
              <a:rPr lang="en-US" altLang="en-US" sz="1400" b="1" dirty="0">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source</a:t>
            </a:r>
            <a:r>
              <a:rPr lang="en-US" altLang="en-US" sz="1400" b="1" dirty="0">
                <a:latin typeface="+mj-lt"/>
                <a:ea typeface="Roboto Light" panose="02000000000000000000" pitchFamily="2" charset="0"/>
                <a:cs typeface="Calibri Light" panose="020F0302020204030204" pitchFamily="34" charset="0"/>
              </a:rPr>
              <a:t>)</a:t>
            </a:r>
          </a:p>
          <a:p>
            <a:pPr marL="0" indent="0">
              <a:spcBef>
                <a:spcPct val="0"/>
              </a:spcBef>
              <a:spcAft>
                <a:spcPts val="12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Finding the best psychiatrist, mental health therapist or substance use therapist can be challenging. With access to in-person care and virtual options – you can find the care that works for you. </a:t>
            </a:r>
          </a:p>
          <a:p>
            <a:pPr marL="0" indent="0">
              <a:spcBef>
                <a:spcPct val="0"/>
              </a:spcBef>
              <a:spcAft>
                <a:spcPts val="6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Your virtual care providers include:</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Doctor On Demand</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 for a video chat with a doctor for medical care or mental health therapy.</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4">
                  <a:extLst>
                    <a:ext uri="{A12FA001-AC4F-418D-AE19-62706E023703}">
                      <ahyp:hlinkClr xmlns:ahyp="http://schemas.microsoft.com/office/drawing/2018/hyperlinkcolor" val="tx"/>
                    </a:ext>
                  </a:extLst>
                </a:hlinkClick>
              </a:rPr>
              <a:t>Talkspace</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 for virtual access to licensed therapists.</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5">
                  <a:extLst>
                    <a:ext uri="{A12FA001-AC4F-418D-AE19-62706E023703}">
                      <ahyp:hlinkClr xmlns:ahyp="http://schemas.microsoft.com/office/drawing/2018/hyperlinkcolor" val="tx"/>
                    </a:ext>
                  </a:extLst>
                </a:hlinkClick>
              </a:rPr>
              <a:t>Boulder Care</a:t>
            </a: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 </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for video-based treatment of addiction and substance abuse.</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6">
                  <a:extLst>
                    <a:ext uri="{A12FA001-AC4F-418D-AE19-62706E023703}">
                      <ahyp:hlinkClr xmlns:ahyp="http://schemas.microsoft.com/office/drawing/2018/hyperlinkcolor" val="tx"/>
                    </a:ext>
                  </a:extLst>
                </a:hlinkClick>
              </a:rPr>
              <a:t>WorkIt Health</a:t>
            </a: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 </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for video-based treatment of addiction and substance abuse.</a:t>
            </a: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8" name="Picture 7">
            <a:extLst>
              <a:ext uri="{FF2B5EF4-FFF2-40B4-BE49-F238E27FC236}">
                <a16:creationId xmlns:a16="http://schemas.microsoft.com/office/drawing/2014/main" id="{ABDC6B01-D755-6E0A-FCFE-6B41866A96D7}"/>
              </a:ext>
            </a:extLst>
          </p:cNvPr>
          <p:cNvPicPr preferRelativeResize="0">
            <a:picLocks/>
          </p:cNvPicPr>
          <p:nvPr/>
        </p:nvPicPr>
        <p:blipFill rotWithShape="1">
          <a:blip r:embed="rId7"/>
          <a:srcRect l="28097" r="25505"/>
          <a:stretch/>
        </p:blipFill>
        <p:spPr>
          <a:xfrm>
            <a:off x="5870448" y="0"/>
            <a:ext cx="3273552" cy="4700016"/>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8">
                  <a:extLst>
                    <a:ext uri="{A12FA001-AC4F-418D-AE19-62706E023703}">
                      <ahyp:hlinkClr xmlns:ahyp="http://schemas.microsoft.com/office/drawing/2018/hyperlinkcolor" val="tx"/>
                    </a:ext>
                  </a:extLst>
                </a:hlinkClick>
              </a:rPr>
              <a:t>Visit premera.com/mentalhealth for resources and help</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1608332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End the stigma around mental health</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57200" y="1156115"/>
            <a:ext cx="5283200" cy="2456057"/>
          </a:xfrm>
          <a:prstGeom prst="rect">
            <a:avLst/>
          </a:prstGeom>
          <a:noFill/>
        </p:spPr>
        <p:txBody>
          <a:bodyPr wrap="square" lIns="0">
            <a:spAutoFit/>
          </a:bodyPr>
          <a:lstStyle/>
          <a:p>
            <a:pPr marL="0" indent="0" algn="l">
              <a:buNone/>
            </a:pPr>
            <a:r>
              <a:rPr lang="en-US" b="0" i="0" dirty="0">
                <a:solidFill>
                  <a:srgbClr val="292931"/>
                </a:solidFill>
                <a:effectLst/>
                <a:latin typeface="Calibri Light" panose="020F0302020204030204" pitchFamily="34" charset="0"/>
                <a:cs typeface="Calibri Light" panose="020F0302020204030204" pitchFamily="34" charset="0"/>
              </a:rPr>
              <a:t>People often avoid mental healthcare for fear that others will judge them. They don’t want to be defined by a diagnosis or seen differently. We can all play a role in ending the stigma.</a:t>
            </a:r>
          </a:p>
          <a:p>
            <a:r>
              <a:rPr lang="en-US" b="0" i="0" dirty="0">
                <a:solidFill>
                  <a:srgbClr val="292931"/>
                </a:solidFill>
                <a:effectLst/>
                <a:latin typeface="Calibri Light" panose="020F0302020204030204" pitchFamily="34" charset="0"/>
                <a:cs typeface="Calibri Light" panose="020F0302020204030204" pitchFamily="34" charset="0"/>
              </a:rPr>
              <a:t>Share your own stories of mental health struggles and getting care.</a:t>
            </a:r>
          </a:p>
          <a:p>
            <a:r>
              <a:rPr lang="en-US" b="0" i="0" dirty="0">
                <a:solidFill>
                  <a:srgbClr val="292931"/>
                </a:solidFill>
                <a:effectLst/>
                <a:latin typeface="Calibri Light" panose="020F0302020204030204" pitchFamily="34" charset="0"/>
                <a:cs typeface="Calibri Light" panose="020F0302020204030204" pitchFamily="34" charset="0"/>
              </a:rPr>
              <a:t>Avoid using hurtful words or jokes about what someone is going through.</a:t>
            </a:r>
          </a:p>
          <a:p>
            <a:r>
              <a:rPr lang="en-US" b="0" i="0" dirty="0">
                <a:solidFill>
                  <a:srgbClr val="292931"/>
                </a:solidFill>
                <a:effectLst/>
                <a:latin typeface="Calibri Light" panose="020F0302020204030204" pitchFamily="34" charset="0"/>
                <a:cs typeface="Calibri Light" panose="020F0302020204030204" pitchFamily="34" charset="0"/>
              </a:rPr>
              <a:t>Be an ally and call out this behavior when you hear others using these terms.</a:t>
            </a:r>
          </a:p>
        </p:txBody>
      </p:sp>
      <p:pic>
        <p:nvPicPr>
          <p:cNvPr id="8" name="Picture 7">
            <a:extLst>
              <a:ext uri="{FF2B5EF4-FFF2-40B4-BE49-F238E27FC236}">
                <a16:creationId xmlns:a16="http://schemas.microsoft.com/office/drawing/2014/main" id="{ABDC6B01-D755-6E0A-FCFE-6B41866A96D7}"/>
              </a:ext>
            </a:extLst>
          </p:cNvPr>
          <p:cNvPicPr preferRelativeResize="0">
            <a:picLocks/>
          </p:cNvPicPr>
          <p:nvPr/>
        </p:nvPicPr>
        <p:blipFill rotWithShape="1">
          <a:blip r:embed="rId2"/>
          <a:srcRect l="42354" r="11248"/>
          <a:stretch/>
        </p:blipFill>
        <p:spPr>
          <a:xfrm>
            <a:off x="5870449" y="0"/>
            <a:ext cx="3273552" cy="4700016"/>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584702" y="4239165"/>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rPr>
              <a:t>Checkout the </a:t>
            </a:r>
            <a:r>
              <a:rPr lang="en-US" altLang="en-US" sz="1600" b="1" dirty="0">
                <a:solidFill>
                  <a:srgbClr val="0085CA"/>
                </a:solidFill>
                <a:latin typeface="+mn-lt"/>
                <a:ea typeface="Roboto"/>
                <a:cs typeface="Calibri" panose="020F0502020204030204" pitchFamily="34" charset="0"/>
              </a:rPr>
              <a:t>conversations</a:t>
            </a:r>
            <a:r>
              <a:rPr lang="en-US" altLang="en-US" sz="1600" b="1" dirty="0">
                <a:solidFill>
                  <a:schemeClr val="tx2"/>
                </a:solidFill>
                <a:latin typeface="+mn-lt"/>
                <a:ea typeface="Roboto"/>
                <a:cs typeface="Calibri" panose="020F0502020204030204" pitchFamily="34" charset="0"/>
              </a:rPr>
              <a:t> happen</a:t>
            </a:r>
            <a:r>
              <a:rPr lang="en-US" altLang="en-US" sz="1600" b="1" dirty="0">
                <a:solidFill>
                  <a:srgbClr val="0085CA"/>
                </a:solidFill>
                <a:latin typeface="+mn-lt"/>
                <a:ea typeface="Roboto"/>
                <a:cs typeface="Calibri" panose="020F0502020204030204" pitchFamily="34" charset="0"/>
              </a:rPr>
              <a:t>ing </a:t>
            </a:r>
            <a:r>
              <a:rPr lang="en-US" altLang="en-US" sz="1600" b="1" dirty="0">
                <a:solidFill>
                  <a:schemeClr val="tx2"/>
                </a:solidFill>
                <a:latin typeface="+mn-lt"/>
                <a:ea typeface="Roboto"/>
                <a:cs typeface="Calibri" panose="020F0502020204030204" pitchFamily="34" charset="0"/>
              </a:rPr>
              <a:t>at </a:t>
            </a: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premera.com/</a:t>
            </a:r>
            <a:r>
              <a:rPr lang="en-US" altLang="en-US" sz="1600" b="1" dirty="0" err="1">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mentalhealth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rgbClr val="0085CA"/>
              </a:solidFill>
              <a:latin typeface="+mn-lt"/>
              <a:ea typeface="Roboto"/>
              <a:cs typeface="Calibri" panose="020F0502020204030204" pitchFamily="34" charset="0"/>
            </a:endParaRPr>
          </a:p>
        </p:txBody>
      </p:sp>
      <p:sp>
        <p:nvSpPr>
          <p:cNvPr id="3" name="Text Placeholder 3">
            <a:extLst>
              <a:ext uri="{FF2B5EF4-FFF2-40B4-BE49-F238E27FC236}">
                <a16:creationId xmlns:a16="http://schemas.microsoft.com/office/drawing/2014/main" id="{69D0C2A5-D8B6-6EA7-A1D3-4000A37EAE3B}"/>
              </a:ext>
            </a:extLst>
          </p:cNvPr>
          <p:cNvSpPr>
            <a:spLocks noGrp="1"/>
          </p:cNvSpPr>
          <p:nvPr>
            <p:ph type="body" sz="quarter" idx="12"/>
          </p:nvPr>
        </p:nvSpPr>
        <p:spPr>
          <a:xfrm>
            <a:off x="457200" y="770056"/>
            <a:ext cx="8229600" cy="292100"/>
          </a:xfrm>
        </p:spPr>
        <p:txBody>
          <a:bodyPr>
            <a:noAutofit/>
          </a:bodyPr>
          <a:lstStyle/>
          <a:p>
            <a:r>
              <a:rPr lang="en-US" dirty="0">
                <a:latin typeface="+mj-lt"/>
              </a:rPr>
              <a:t>It’s time to talk openly about getting care</a:t>
            </a:r>
          </a:p>
        </p:txBody>
      </p:sp>
      <p:pic>
        <p:nvPicPr>
          <p:cNvPr id="11" name="Picture 10">
            <a:extLst>
              <a:ext uri="{FF2B5EF4-FFF2-40B4-BE49-F238E27FC236}">
                <a16:creationId xmlns:a16="http://schemas.microsoft.com/office/drawing/2014/main" id="{EE0912C0-E06A-EFA2-C1F0-B97FFC9C146D}"/>
              </a:ext>
            </a:extLst>
          </p:cNvPr>
          <p:cNvPicPr>
            <a:picLocks noChangeAspect="1"/>
          </p:cNvPicPr>
          <p:nvPr/>
        </p:nvPicPr>
        <p:blipFill>
          <a:blip r:embed="rId4"/>
          <a:stretch>
            <a:fillRect/>
          </a:stretch>
        </p:blipFill>
        <p:spPr>
          <a:xfrm>
            <a:off x="6505493" y="124049"/>
            <a:ext cx="2150534" cy="480138"/>
          </a:xfrm>
          <a:prstGeom prst="rect">
            <a:avLst/>
          </a:prstGeom>
        </p:spPr>
      </p:pic>
    </p:spTree>
    <p:extLst>
      <p:ext uri="{BB962C8B-B14F-4D97-AF65-F5344CB8AC3E}">
        <p14:creationId xmlns:p14="http://schemas.microsoft.com/office/powerpoint/2010/main" val="3225645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Talkspace</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3754874"/>
          </a:xfrm>
          <a:prstGeom prst="rect">
            <a:avLst/>
          </a:prstGeom>
          <a:noFill/>
        </p:spPr>
        <p:txBody>
          <a:bodyPr wrap="square" lIns="0">
            <a:spAutoFit/>
          </a:bodyPr>
          <a:lstStyle/>
          <a:p>
            <a:pPr marL="0" indent="0">
              <a:spcBef>
                <a:spcPct val="0"/>
              </a:spcBef>
              <a:spcAft>
                <a:spcPts val="1200"/>
              </a:spcAft>
              <a:buFontTx/>
              <a:buNone/>
            </a:pPr>
            <a:r>
              <a:rPr lang="en-US" altLang="en-US" sz="1400" dirty="0">
                <a:solidFill>
                  <a:schemeClr val="tx2"/>
                </a:solidFill>
                <a:latin typeface="Calibri headings"/>
                <a:ea typeface="Roboto Light"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Talkspace</a:t>
            </a:r>
            <a:r>
              <a:rPr lang="en-US" altLang="en-US" sz="1400" dirty="0">
                <a:latin typeface="Calibri headings"/>
                <a:ea typeface="Roboto Light" panose="02000000000000000000" pitchFamily="2" charset="0"/>
                <a:cs typeface="Calibri" panose="020F0502020204030204" pitchFamily="34" charset="0"/>
              </a:rPr>
              <a:t> provides easy access to therapists through live, face-to-face video appointments and text messaging.</a:t>
            </a:r>
          </a:p>
          <a:p>
            <a:pPr marL="0" indent="0">
              <a:spcBef>
                <a:spcPct val="0"/>
              </a:spcBef>
              <a:spcAft>
                <a:spcPts val="1200"/>
              </a:spcAft>
              <a:buFontTx/>
              <a:buNone/>
            </a:pPr>
            <a:r>
              <a:rPr lang="en-US" altLang="en-US" sz="1200" b="1" dirty="0">
                <a:latin typeface="+mn-lt"/>
                <a:ea typeface="Roboto Light" panose="02000000000000000000" pitchFamily="2" charset="0"/>
                <a:cs typeface="Calibri Light" panose="020F0302020204030204" pitchFamily="34" charset="0"/>
              </a:rPr>
              <a:t>Convenient, personalized care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Members can text with their therapist or schedule a live video appointment as needed, and they are paired with the same therapist each time. Building a relationship with your provider is the cornerstone of effective mental health care, which is how Talkspace makes its virtual support just as accessible and thorough as in-person sessions, if not more.</a:t>
            </a:r>
          </a:p>
          <a:p>
            <a:pPr marL="0" indent="0">
              <a:spcBef>
                <a:spcPct val="0"/>
              </a:spcBef>
              <a:spcAft>
                <a:spcPts val="1200"/>
              </a:spcAft>
              <a:buNone/>
            </a:pPr>
            <a:r>
              <a:rPr lang="en-US" altLang="en-US" sz="1200" b="1" dirty="0">
                <a:latin typeface="+mn-lt"/>
                <a:ea typeface="Roboto Light" panose="02000000000000000000" pitchFamily="2" charset="0"/>
                <a:cs typeface="Calibri Light" panose="020F0302020204030204" pitchFamily="34" charset="0"/>
              </a:rPr>
              <a:t>Regular responses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Therapists respond 1–2 times per day. If you need more, you can simply schedule a video chat. Their goal is to help you whenever you need it, whether you have a simple question about a diagnosis or medication, or you’re having a crisis or panic attack and need professional attention.</a:t>
            </a:r>
          </a:p>
          <a:p>
            <a:pPr marL="0" indent="0">
              <a:spcBef>
                <a:spcPct val="0"/>
              </a:spcBef>
              <a:spcAft>
                <a:spcPts val="1200"/>
              </a:spcAft>
              <a:buNone/>
            </a:pPr>
            <a:r>
              <a:rPr lang="en-US" altLang="en-US" sz="1200" b="1" dirty="0">
                <a:latin typeface="+mn-lt"/>
                <a:ea typeface="Roboto Light" panose="02000000000000000000" pitchFamily="2" charset="0"/>
                <a:cs typeface="Calibri Light" panose="020F0302020204030204" pitchFamily="34" charset="0"/>
              </a:rPr>
              <a:t>Advanced customer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Support customer support can help answer non-clinical questions about how Talkspace works. Customer support is not able to answer questions about sensitive PPI such as issues pertaining to your medication and/or mental health care, support, or treatment.</a:t>
            </a: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3" name="TextBox 2">
            <a:extLst>
              <a:ext uri="{FF2B5EF4-FFF2-40B4-BE49-F238E27FC236}">
                <a16:creationId xmlns:a16="http://schemas.microsoft.com/office/drawing/2014/main" id="{73D7A232-A7CA-A1B5-7360-445D0459CBFD}"/>
              </a:ext>
            </a:extLst>
          </p:cNvPr>
          <p:cNvSpPr txBox="1"/>
          <p:nvPr/>
        </p:nvSpPr>
        <p:spPr>
          <a:xfrm>
            <a:off x="5866217" y="0"/>
            <a:ext cx="3273552" cy="4700016"/>
          </a:xfrm>
          <a:prstGeom prst="rect">
            <a:avLst/>
          </a:prstGeom>
          <a:solidFill>
            <a:schemeClr val="bg1">
              <a:lumMod val="95000"/>
            </a:schemeClr>
          </a:solidFill>
        </p:spPr>
        <p:txBody>
          <a:bodyPr wrap="square" rtlCol="0">
            <a:spAutoFit/>
          </a:bodyPr>
          <a:lstStyle/>
          <a:p>
            <a:endParaRPr lang="en-US" dirty="0"/>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Visit talkspace.com/premera to get started</a:t>
            </a:r>
            <a:endParaRPr lang="en-US" altLang="en-US" sz="1051" b="1" dirty="0">
              <a:solidFill>
                <a:schemeClr val="tx2"/>
              </a:solidFill>
              <a:latin typeface="+mn-lt"/>
              <a:ea typeface="Roboto"/>
              <a:cs typeface="Calibri" panose="020F0502020204030204" pitchFamily="34" charset="0"/>
            </a:endParaRPr>
          </a:p>
        </p:txBody>
      </p:sp>
      <p:pic>
        <p:nvPicPr>
          <p:cNvPr id="4" name="Picture 3">
            <a:extLst>
              <a:ext uri="{FF2B5EF4-FFF2-40B4-BE49-F238E27FC236}">
                <a16:creationId xmlns:a16="http://schemas.microsoft.com/office/drawing/2014/main" id="{0B2E0EB8-F9E8-D6CB-6821-6356C2FA9AFC}"/>
              </a:ext>
            </a:extLst>
          </p:cNvPr>
          <p:cNvPicPr>
            <a:picLocks noChangeAspect="1"/>
          </p:cNvPicPr>
          <p:nvPr/>
        </p:nvPicPr>
        <p:blipFill>
          <a:blip r:embed="rId3"/>
          <a:srcRect/>
          <a:stretch/>
        </p:blipFill>
        <p:spPr>
          <a:xfrm>
            <a:off x="5507015" y="718136"/>
            <a:ext cx="3389996" cy="3552066"/>
          </a:xfrm>
          <a:prstGeom prst="rect">
            <a:avLst/>
          </a:prstGeom>
        </p:spPr>
      </p:pic>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31096"/>
            <a:ext cx="4706738" cy="261610"/>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a:spcBef>
                <a:spcPts val="0"/>
              </a:spcBef>
              <a:spcAft>
                <a:spcPts val="0"/>
              </a:spcAft>
            </a:pPr>
            <a:r>
              <a:rPr lang="en-US" sz="700" dirty="0">
                <a:effectLst/>
                <a:latin typeface="Roboto Light" panose="02000000000000000000" pitchFamily="2" charset="0"/>
                <a:ea typeface="Calibri" panose="020F0502020204030204" pitchFamily="34" charset="0"/>
                <a:cs typeface="Times New Roman" panose="02020603050405020304" pitchFamily="18" charset="0"/>
              </a:rPr>
              <a:t>Talkspace is an independent company that provides virtual medical care services on behalf of Premera Blue Cross.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02541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372EF-8FDB-C191-D30F-66A7947BD07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Brightline</a:t>
            </a:r>
          </a:p>
        </p:txBody>
      </p:sp>
      <p:sp>
        <p:nvSpPr>
          <p:cNvPr id="3" name="Text Placeholder 2">
            <a:extLst>
              <a:ext uri="{FF2B5EF4-FFF2-40B4-BE49-F238E27FC236}">
                <a16:creationId xmlns:a16="http://schemas.microsoft.com/office/drawing/2014/main" id="{EBA40441-A204-11C7-A064-A94450A7EBD1}"/>
              </a:ext>
            </a:extLst>
          </p:cNvPr>
          <p:cNvSpPr>
            <a:spLocks noGrp="1"/>
          </p:cNvSpPr>
          <p:nvPr>
            <p:ph type="body" sz="quarter" idx="11"/>
          </p:nvPr>
        </p:nvSpPr>
        <p:spPr>
          <a:xfrm>
            <a:off x="457200" y="1185500"/>
            <a:ext cx="5268351" cy="2404520"/>
          </a:xfrm>
        </p:spPr>
        <p:txBody>
          <a:bodyPr/>
          <a:lstStyle/>
          <a:p>
            <a:pPr marL="0" indent="0">
              <a:buNone/>
            </a:pPr>
            <a:r>
              <a:rPr lang="en-US" sz="1400" dirty="0">
                <a:solidFill>
                  <a:schemeClr val="tx2"/>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Brightline</a:t>
            </a:r>
            <a:r>
              <a:rPr lang="en-US" sz="1400" dirty="0">
                <a:latin typeface="Calibri Light" panose="020F0302020204030204" pitchFamily="34" charset="0"/>
                <a:cs typeface="Calibri Light" panose="020F0302020204030204" pitchFamily="34" charset="0"/>
              </a:rPr>
              <a:t> is the first mental health solution designed specifically to support children (ages 3-17) and families. </a:t>
            </a:r>
            <a:endParaRPr lang="en-US" sz="700" dirty="0">
              <a:latin typeface="Calibri Light" panose="020F0302020204030204" pitchFamily="34" charset="0"/>
              <a:cs typeface="Calibri Light" panose="020F0302020204030204" pitchFamily="34" charset="0"/>
            </a:endParaRPr>
          </a:p>
          <a:p>
            <a:pPr marL="0" indent="0">
              <a:buNone/>
            </a:pPr>
            <a:endParaRPr lang="en-US" sz="800" b="1" dirty="0">
              <a:latin typeface="+mn-lt"/>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Personalized treatment by video visit with a child and adolescent psychologists and psychiatrists.</a:t>
            </a:r>
          </a:p>
          <a:p>
            <a:pPr marL="0" indent="0">
              <a:buNone/>
            </a:pPr>
            <a:endParaRPr lang="en-US" sz="800" dirty="0">
              <a:latin typeface="Calibri Light" panose="020F0302020204030204" pitchFamily="34" charset="0"/>
              <a:cs typeface="Calibri Light" panose="020F0302020204030204" pitchFamily="34" charset="0"/>
            </a:endParaRPr>
          </a:p>
          <a:p>
            <a:pPr marL="0" indent="0">
              <a:buNone/>
            </a:pPr>
            <a:r>
              <a:rPr lang="en-US" sz="1400" dirty="0">
                <a:latin typeface="Calibri Light" panose="020F0302020204030204" pitchFamily="34" charset="0"/>
                <a:cs typeface="Calibri Light" panose="020F0302020204030204" pitchFamily="34" charset="0"/>
              </a:rPr>
              <a:t>Available for members seeking care in:</a:t>
            </a:r>
          </a:p>
          <a:p>
            <a:r>
              <a:rPr lang="en-US" sz="1400" dirty="0">
                <a:latin typeface="Calibri Light" panose="020F0302020204030204" pitchFamily="34" charset="0"/>
                <a:cs typeface="Calibri Light" panose="020F0302020204030204" pitchFamily="34" charset="0"/>
              </a:rPr>
              <a:t>Washington</a:t>
            </a:r>
          </a:p>
          <a:p>
            <a:r>
              <a:rPr lang="en-US" sz="1400" dirty="0">
                <a:latin typeface="Calibri Light" panose="020F0302020204030204" pitchFamily="34" charset="0"/>
                <a:cs typeface="Calibri Light" panose="020F0302020204030204" pitchFamily="34" charset="0"/>
              </a:rPr>
              <a:t>Connecticut</a:t>
            </a:r>
          </a:p>
          <a:p>
            <a:r>
              <a:rPr lang="en-US" sz="1400" dirty="0">
                <a:latin typeface="Calibri Light" panose="020F0302020204030204" pitchFamily="34" charset="0"/>
                <a:cs typeface="Calibri Light" panose="020F0302020204030204" pitchFamily="34" charset="0"/>
              </a:rPr>
              <a:t>Massachusetts</a:t>
            </a:r>
          </a:p>
        </p:txBody>
      </p:sp>
      <p:sp>
        <p:nvSpPr>
          <p:cNvPr id="4" name="Text Placeholder 3">
            <a:extLst>
              <a:ext uri="{FF2B5EF4-FFF2-40B4-BE49-F238E27FC236}">
                <a16:creationId xmlns:a16="http://schemas.microsoft.com/office/drawing/2014/main" id="{19C63953-24EB-1D74-7B88-E15B9B14256C}"/>
              </a:ext>
            </a:extLst>
          </p:cNvPr>
          <p:cNvSpPr>
            <a:spLocks noGrp="1"/>
          </p:cNvSpPr>
          <p:nvPr>
            <p:ph type="body" sz="quarter" idx="12"/>
          </p:nvPr>
        </p:nvSpPr>
        <p:spPr/>
        <p:txBody>
          <a:bodyPr>
            <a:normAutofit fontScale="92500" lnSpcReduction="20000"/>
          </a:bodyPr>
          <a:lstStyle/>
          <a:p>
            <a:r>
              <a:rPr lang="en-US" dirty="0">
                <a:latin typeface="+mj-lt"/>
              </a:rPr>
              <a:t>Virtual behavioral health support for your family</a:t>
            </a:r>
          </a:p>
        </p:txBody>
      </p:sp>
      <p:pic>
        <p:nvPicPr>
          <p:cNvPr id="5" name="Picture 4">
            <a:extLst>
              <a:ext uri="{FF2B5EF4-FFF2-40B4-BE49-F238E27FC236}">
                <a16:creationId xmlns:a16="http://schemas.microsoft.com/office/drawing/2014/main" id="{CEF97AAE-FA41-68A9-1C03-F633BDFC561E}"/>
              </a:ext>
            </a:extLst>
          </p:cNvPr>
          <p:cNvPicPr>
            <a:picLocks noChangeAspect="1"/>
          </p:cNvPicPr>
          <p:nvPr/>
        </p:nvPicPr>
        <p:blipFill>
          <a:blip r:embed="rId3"/>
          <a:srcRect l="26797" r="26797"/>
          <a:stretch/>
        </p:blipFill>
        <p:spPr>
          <a:xfrm>
            <a:off x="5870448" y="0"/>
            <a:ext cx="3273552" cy="4699130"/>
          </a:xfrm>
          <a:prstGeom prst="rect">
            <a:avLst/>
          </a:prstGeom>
        </p:spPr>
      </p:pic>
      <p:sp>
        <p:nvSpPr>
          <p:cNvPr id="7" name="Rectangle 6">
            <a:extLst>
              <a:ext uri="{FF2B5EF4-FFF2-40B4-BE49-F238E27FC236}">
                <a16:creationId xmlns:a16="http://schemas.microsoft.com/office/drawing/2014/main" id="{CC61D7F2-75FA-FF0C-0B3D-309A4B37078A}"/>
              </a:ext>
            </a:extLst>
          </p:cNvPr>
          <p:cNvSpPr>
            <a:spLocks noChangeArrowheads="1"/>
          </p:cNvSpPr>
          <p:nvPr/>
        </p:nvSpPr>
        <p:spPr bwMode="auto">
          <a:xfrm>
            <a:off x="357736" y="4171870"/>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Brightline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8" name="TextBox 6">
            <a:extLst>
              <a:ext uri="{FF2B5EF4-FFF2-40B4-BE49-F238E27FC236}">
                <a16:creationId xmlns:a16="http://schemas.microsoft.com/office/drawing/2014/main" id="{C5DD5A84-06C8-1314-4AC1-6DD325B1A681}"/>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Get support for your family at hellobrightline.com/premera</a:t>
            </a:r>
            <a:endParaRPr lang="en-US" altLang="en-US" sz="1051" b="1" dirty="0">
              <a:solidFill>
                <a:schemeClr val="tx2"/>
              </a:solidFill>
              <a:latin typeface="+mn-lt"/>
              <a:ea typeface="Roboto"/>
              <a:cs typeface="Calibri" panose="020F0502020204030204" pitchFamily="34" charset="0"/>
            </a:endParaRPr>
          </a:p>
        </p:txBody>
      </p:sp>
      <p:sp>
        <p:nvSpPr>
          <p:cNvPr id="9" name="TextBox 8">
            <a:extLst>
              <a:ext uri="{FF2B5EF4-FFF2-40B4-BE49-F238E27FC236}">
                <a16:creationId xmlns:a16="http://schemas.microsoft.com/office/drawing/2014/main" id="{3E4CED27-90AF-4C68-96AD-F01561A6BEF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6" name="TextBox 5">
            <a:extLst>
              <a:ext uri="{FF2B5EF4-FFF2-40B4-BE49-F238E27FC236}">
                <a16:creationId xmlns:a16="http://schemas.microsoft.com/office/drawing/2014/main" id="{259EB5C4-D61C-A2E6-CFD3-38D5F24385D1}"/>
              </a:ext>
            </a:extLst>
          </p:cNvPr>
          <p:cNvSpPr txBox="1"/>
          <p:nvPr/>
        </p:nvSpPr>
        <p:spPr>
          <a:xfrm>
            <a:off x="2044895" y="2675875"/>
            <a:ext cx="209296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New Jersey</a:t>
            </a:r>
          </a:p>
          <a:p>
            <a:pPr marL="285750" indent="-28575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New York</a:t>
            </a:r>
          </a:p>
        </p:txBody>
      </p:sp>
    </p:spTree>
    <p:extLst>
      <p:ext uri="{BB962C8B-B14F-4D97-AF65-F5344CB8AC3E}">
        <p14:creationId xmlns:p14="http://schemas.microsoft.com/office/powerpoint/2010/main" val="180465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Virtual substance use disorder treatment</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57200" y="1182631"/>
            <a:ext cx="5289550" cy="3231654"/>
          </a:xfrm>
          <a:prstGeom prst="rect">
            <a:avLst/>
          </a:prstGeom>
          <a:noFill/>
        </p:spPr>
        <p:txBody>
          <a:bodyPr wrap="square" lIns="0">
            <a:spAutoFit/>
          </a:bodyPr>
          <a:lstStyle/>
          <a:p>
            <a:pPr marL="0" marR="0" lvl="0" indent="0" algn="l" defTabSz="457200" rtl="0" eaLnBrk="0" fontAlgn="base" latinLnBrk="0" hangingPunct="0">
              <a:lnSpc>
                <a:spcPct val="100000"/>
              </a:lnSpc>
              <a:spcBef>
                <a:spcPts val="0"/>
              </a:spcBef>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rPr>
              <a:t>Boulder Care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focuses on empathy, kindness, respect, and unconditional support. Boulder Care customizes your treatment to your needs and schedule, tailoring it to your unique circumstances. If you have an alcohol or substance use disorder (SUD),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Boulder Care</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offers coordinated outpatient care, including prescriptions, delivered through a secure and private</a:t>
            </a:r>
            <a:r>
              <a:rPr 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 app on your phone. </a:t>
            </a:r>
            <a:r>
              <a:rPr lang="en-US" sz="1200" i="1"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(Medication Assisted Treatment is limited to the following states:  Alaska, Colorado, Idaho, North Carolina, Ohio, Oregon, Utah, and Washington.)</a:t>
            </a:r>
          </a:p>
          <a:p>
            <a:pPr marL="0" marR="0" lvl="0" indent="0" algn="l" defTabSz="457200" rtl="0" eaLnBrk="0" fontAlgn="base" latinLnBrk="0" hangingPunct="0">
              <a:lnSpc>
                <a:spcPct val="100000"/>
              </a:lnSpc>
              <a:spcBef>
                <a:spcPts val="0"/>
              </a:spcBef>
              <a:buClrTx/>
              <a:buSzTx/>
              <a:buFontTx/>
              <a:buNone/>
              <a:tabLst/>
              <a:defRPr/>
            </a:pPr>
            <a:br>
              <a:rPr kumimoji="0" lang="en-US" sz="7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br>
            <a:r>
              <a:rPr kumimoji="0" 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Workit Health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treats alcohol, cigarettes, or drugs addiction from the security of your own home.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Workit Health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provides extensive support and treatment options for you or a loved one struggling with substance abuse, including digital rehab and virtual check-ins with your own clinician. </a:t>
            </a:r>
            <a:r>
              <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(Medication Assisted Treatment is limited to the following states: Michigan, New Jersey, Ohio, Florida, and Texas.)</a:t>
            </a:r>
            <a:endParaRPr kumimoji="0" lang="en-US" sz="1400" b="0" i="1"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68336" y="4760290"/>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Boulder Care and Workit Health are independent companies that provide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D4195C55-B7EF-03E2-2E94-0A892D019185}"/>
              </a:ext>
            </a:extLst>
          </p:cNvPr>
          <p:cNvPicPr preferRelativeResize="0">
            <a:picLocks/>
          </p:cNvPicPr>
          <p:nvPr/>
        </p:nvPicPr>
        <p:blipFill>
          <a:blip r:embed="rId4"/>
          <a:srcRect l="26801" r="26801"/>
          <a:stretch/>
        </p:blipFill>
        <p:spPr>
          <a:xfrm>
            <a:off x="5870448" y="0"/>
            <a:ext cx="3273552" cy="4700016"/>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349293"/>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Stop the cycle with virtual treatment, visit premera.com to learn more</a:t>
            </a:r>
            <a:endParaRPr lang="en-US" altLang="en-US" sz="1051" b="1" dirty="0">
              <a:solidFill>
                <a:schemeClr val="tx2"/>
              </a:solidFill>
              <a:latin typeface="+mn-lt"/>
              <a:ea typeface="Roboto"/>
              <a:cs typeface="Calibri" panose="020F0502020204030204" pitchFamily="34" charset="0"/>
            </a:endParaRPr>
          </a:p>
        </p:txBody>
      </p:sp>
      <p:sp>
        <p:nvSpPr>
          <p:cNvPr id="3" name="Text Placeholder 3">
            <a:extLst>
              <a:ext uri="{FF2B5EF4-FFF2-40B4-BE49-F238E27FC236}">
                <a16:creationId xmlns:a16="http://schemas.microsoft.com/office/drawing/2014/main" id="{5A96D090-8B61-80A9-9EC5-0BA7A112C3C2}"/>
              </a:ext>
            </a:extLst>
          </p:cNvPr>
          <p:cNvSpPr>
            <a:spLocks noGrp="1"/>
          </p:cNvSpPr>
          <p:nvPr>
            <p:ph type="body" sz="quarter" idx="12"/>
          </p:nvPr>
        </p:nvSpPr>
        <p:spPr>
          <a:xfrm>
            <a:off x="457200" y="890531"/>
            <a:ext cx="8229600" cy="292100"/>
          </a:xfrm>
        </p:spPr>
        <p:txBody>
          <a:bodyPr>
            <a:normAutofit fontScale="92500" lnSpcReduction="20000"/>
          </a:bodyPr>
          <a:lstStyle/>
          <a:p>
            <a:r>
              <a:rPr lang="en-US" dirty="0">
                <a:latin typeface="+mj-lt"/>
              </a:rPr>
              <a:t>Care and treatment from the privacy of home</a:t>
            </a:r>
          </a:p>
        </p:txBody>
      </p:sp>
    </p:spTree>
    <p:extLst>
      <p:ext uri="{BB962C8B-B14F-4D97-AF65-F5344CB8AC3E}">
        <p14:creationId xmlns:p14="http://schemas.microsoft.com/office/powerpoint/2010/main" val="3005055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Matchmaker</a:t>
            </a:r>
            <a:r>
              <a:rPr lang="en-US" baseline="30000" dirty="0">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for Behavioral Health</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199" y="816424"/>
            <a:ext cx="5061475"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68580" bIns="34290"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One in three adults report experiencing symptoms of depression or anxiety right now (</a:t>
            </a:r>
            <a:r>
              <a:rPr lang="en-US" sz="1200" dirty="0">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source</a:t>
            </a:r>
            <a:r>
              <a:rPr lang="en-US" sz="1200" dirty="0">
                <a:latin typeface="Calibri Light" panose="020F0302020204030204" pitchFamily="34" charset="0"/>
                <a:ea typeface="Roboto Light" panose="02000000000000000000" pitchFamily="2" charset="0"/>
                <a:cs typeface="Calibri Light" panose="020F0302020204030204" pitchFamily="34" charset="0"/>
              </a:rPr>
              <a:t>). Change, uncertainty, and new ways of going about our daily lives can take a toll, and yet finding a mental health provider who is accepting new patients can be hard. </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That’s why we offer </a:t>
            </a:r>
            <a:r>
              <a:rPr lang="en-US" sz="1200" b="1" dirty="0">
                <a:latin typeface="+mj-lt"/>
                <a:ea typeface="Roboto Light" panose="02000000000000000000" pitchFamily="2" charset="0"/>
                <a:cs typeface="Calibri Light" panose="020F0302020204030204" pitchFamily="34" charset="0"/>
              </a:rPr>
              <a:t>Matchmaker</a:t>
            </a:r>
            <a:r>
              <a:rPr lang="en-US" sz="1200" b="1" baseline="30000" dirty="0">
                <a:latin typeface="+mj-lt"/>
                <a:ea typeface="Roboto Light" panose="02000000000000000000" pitchFamily="2" charset="0"/>
                <a:cs typeface="Calibri Light" panose="020F0302020204030204" pitchFamily="34" charset="0"/>
              </a:rPr>
              <a:t>TM</a:t>
            </a:r>
            <a:r>
              <a:rPr lang="en-US" sz="1200" b="1" dirty="0">
                <a:latin typeface="+mj-lt"/>
                <a:ea typeface="Roboto Light" panose="02000000000000000000" pitchFamily="2" charset="0"/>
                <a:cs typeface="Calibri Light" panose="020F0302020204030204" pitchFamily="34" charset="0"/>
              </a:rPr>
              <a:t> for Behavioral Health, </a:t>
            </a:r>
            <a:r>
              <a:rPr lang="en-US" sz="1200" dirty="0">
                <a:latin typeface="Calibri Light" panose="020F0302020204030204" pitchFamily="34" charset="0"/>
                <a:ea typeface="Roboto Light" panose="02000000000000000000" pitchFamily="2" charset="0"/>
                <a:cs typeface="Calibri Light" panose="020F0302020204030204" pitchFamily="34" charset="0"/>
              </a:rPr>
              <a:t>a program that connects you to outpatient mental health providers based on:</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Your health plan</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Your care needs </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In-person or virtual availability</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And your unique preferences</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You’ll receive a curated list of providers that meet your criteria and are accepting new patients. </a:t>
            </a:r>
            <a:r>
              <a:rPr lang="en-US" sz="1200" dirty="0">
                <a:latin typeface="Calibri bold" panose="020F0702030404030204" pitchFamily="34" charset="0"/>
                <a:ea typeface="Roboto Light" panose="02000000000000000000" pitchFamily="2" charset="0"/>
                <a:cs typeface="Calibri bold" panose="020F0702030404030204" pitchFamily="34" charset="0"/>
              </a:rPr>
              <a:t>This program is free to you and your covered family members. </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Call customer service at </a:t>
            </a:r>
            <a:r>
              <a:rPr lang="en-US" sz="12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 CS PHONE&gt;</a:t>
            </a:r>
            <a:r>
              <a:rPr lang="en-US" sz="1200" dirty="0">
                <a:latin typeface="Calibri Light" panose="020F0302020204030204" pitchFamily="34" charset="0"/>
                <a:ea typeface="Roboto Light" panose="02000000000000000000" pitchFamily="2" charset="0"/>
                <a:cs typeface="Calibri Light" panose="020F0302020204030204" pitchFamily="34" charset="0"/>
              </a:rPr>
              <a:t> to request help finding a provider.</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5446503"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endParaRPr lang="en-US" altLang="en-US" sz="1800" dirty="0">
              <a:solidFill>
                <a:srgbClr val="151515"/>
              </a:solidFill>
              <a:highlight>
                <a:srgbClr val="FFFF00"/>
              </a:highlight>
              <a:latin typeface="Calibri"/>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3">
            <a:extLst>
              <a:ext uri="{28A0092B-C50C-407E-A947-70E740481C1C}">
                <a14:useLocalDpi xmlns:a14="http://schemas.microsoft.com/office/drawing/2010/main" val="0"/>
              </a:ext>
            </a:extLst>
          </a:blip>
          <a:srcRect/>
          <a:stretch/>
        </p:blipFill>
        <p:spPr>
          <a:xfrm>
            <a:off x="6217920" y="0"/>
            <a:ext cx="2926080" cy="4700016"/>
          </a:xfrm>
          <a:prstGeom prst="rect">
            <a:avLst/>
          </a:prstGeom>
        </p:spPr>
      </p:pic>
      <p:sp>
        <p:nvSpPr>
          <p:cNvPr id="5" name="TextBox 6">
            <a:extLst>
              <a:ext uri="{FF2B5EF4-FFF2-40B4-BE49-F238E27FC236}">
                <a16:creationId xmlns:a16="http://schemas.microsoft.com/office/drawing/2014/main" id="{AEEE2BD4-C9CE-0A9E-387B-447CD347BCA6}"/>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For additional resources, visit premera.com/mental-health</a:t>
            </a:r>
            <a:r>
              <a:rPr lang="en-US" altLang="en-US" sz="1600" b="1" dirty="0">
                <a:solidFill>
                  <a:schemeClr val="tx2"/>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258419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16B50-6475-E36A-9CBF-49D50A0A4746}"/>
              </a:ext>
            </a:extLst>
          </p:cNvPr>
          <p:cNvPicPr preferRelativeResize="0">
            <a:picLocks/>
          </p:cNvPicPr>
          <p:nvPr/>
        </p:nvPicPr>
        <p:blipFill rotWithShape="1">
          <a:blip r:embed="rId2"/>
          <a:srcRect l="17729" r="35873"/>
          <a:stretch/>
        </p:blipFill>
        <p:spPr>
          <a:xfrm>
            <a:off x="5870448" y="0"/>
            <a:ext cx="3273552" cy="4700016"/>
          </a:xfrm>
          <a:prstGeom prst="rect">
            <a:avLst/>
          </a:prstGeom>
        </p:spPr>
      </p:pic>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Healthcare for all your ages and stages</a:t>
            </a:r>
          </a:p>
        </p:txBody>
      </p:sp>
      <p:sp>
        <p:nvSpPr>
          <p:cNvPr id="5" name="Text Placeholder 4">
            <a:extLst>
              <a:ext uri="{FF2B5EF4-FFF2-40B4-BE49-F238E27FC236}">
                <a16:creationId xmlns:a16="http://schemas.microsoft.com/office/drawing/2014/main" id="{CE59E584-2F23-3D4A-A8D2-DE8753F58FC1}"/>
              </a:ext>
            </a:extLst>
          </p:cNvPr>
          <p:cNvSpPr>
            <a:spLocks noGrp="1"/>
          </p:cNvSpPr>
          <p:nvPr>
            <p:ph type="body" sz="quarter" idx="11"/>
          </p:nvPr>
        </p:nvSpPr>
        <p:spPr>
          <a:xfrm>
            <a:off x="457200" y="1177436"/>
            <a:ext cx="5257800" cy="2814666"/>
          </a:xfrm>
        </p:spPr>
        <p:txBody>
          <a:bodyPr/>
          <a:lstStyle/>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When those moments include a change to your </a:t>
            </a:r>
            <a:r>
              <a:rPr lang="en-US" altLang="en-US" b="1" dirty="0">
                <a:latin typeface="+mj-lt"/>
                <a:cs typeface="Calibri Light" panose="020F0302020204030204" pitchFamily="34" charset="0"/>
              </a:rPr>
              <a:t>health</a:t>
            </a:r>
            <a:r>
              <a:rPr lang="en-US" altLang="en-US" dirty="0">
                <a:latin typeface="Calibri Light" panose="020F0302020204030204" pitchFamily="34" charset="0"/>
                <a:cs typeface="Calibri Light" panose="020F0302020204030204" pitchFamily="34" charset="0"/>
              </a:rPr>
              <a:t> needs, you’ll be </a:t>
            </a:r>
            <a:r>
              <a:rPr lang="en-US" altLang="en-US" b="1" dirty="0">
                <a:latin typeface="+mj-lt"/>
                <a:cs typeface="Calibri Light" panose="020F0302020204030204" pitchFamily="34" charset="0"/>
              </a:rPr>
              <a:t>prepared</a:t>
            </a:r>
            <a:r>
              <a:rPr lang="en-US" altLang="en-US" dirty="0">
                <a:latin typeface="Calibri Light" panose="020F0302020204030204" pitchFamily="34" charset="0"/>
                <a:cs typeface="Calibri Light" panose="020F0302020204030204" pitchFamily="34" charset="0"/>
              </a:rPr>
              <a:t> for whatever life brings with an award-winning health plan in your corner. You can be </a:t>
            </a:r>
            <a:r>
              <a:rPr lang="en-US" altLang="en-US" b="1" dirty="0">
                <a:latin typeface="+mj-lt"/>
                <a:cs typeface="Calibri Light" panose="020F0302020204030204" pitchFamily="34" charset="0"/>
              </a:rPr>
              <a:t>confident</a:t>
            </a:r>
            <a:r>
              <a:rPr lang="en-US" altLang="en-US" dirty="0">
                <a:latin typeface="Calibri Light" panose="020F0302020204030204" pitchFamily="34" charset="0"/>
                <a:cs typeface="Calibri Light" panose="020F0302020204030204" pitchFamily="34" charset="0"/>
              </a:rPr>
              <a:t> knowing you have access to </a:t>
            </a:r>
            <a:r>
              <a:rPr lang="en-US" altLang="en-US" b="1" dirty="0">
                <a:latin typeface="+mj-lt"/>
                <a:cs typeface="Calibri Light" panose="020F0302020204030204" pitchFamily="34" charset="0"/>
              </a:rPr>
              <a:t>quality</a:t>
            </a:r>
            <a:r>
              <a:rPr lang="en-US" altLang="en-US" b="1" dirty="0">
                <a:latin typeface="Calibri Light" panose="020F0302020204030204" pitchFamily="34" charset="0"/>
                <a:cs typeface="Calibri Light" panose="020F0302020204030204" pitchFamily="34" charset="0"/>
              </a:rPr>
              <a:t> </a:t>
            </a:r>
            <a:r>
              <a:rPr lang="en-US" altLang="en-US" dirty="0">
                <a:latin typeface="Calibri Light" panose="020F0302020204030204" pitchFamily="34" charset="0"/>
                <a:cs typeface="Calibri Light" panose="020F0302020204030204" pitchFamily="34" charset="0"/>
              </a:rPr>
              <a:t>care and plenty of ways to find it.</a:t>
            </a:r>
          </a:p>
          <a:p>
            <a:pPr marL="0" indent="0" eaLnBrk="1" hangingPunct="1">
              <a:spcBef>
                <a:spcPts val="0"/>
              </a:spcBef>
              <a:spcAft>
                <a:spcPts val="0"/>
              </a:spcAft>
              <a:buSzPct val="75000"/>
              <a:buNone/>
              <a:defRPr/>
            </a:pPr>
            <a:endParaRPr lang="en-US" altLang="en-US" dirty="0">
              <a:latin typeface="Calibri Light" panose="020F0302020204030204" pitchFamily="34" charset="0"/>
              <a:cs typeface="Calibri Light" panose="020F0302020204030204" pitchFamily="34" charset="0"/>
            </a:endParaRPr>
          </a:p>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When your needs do change, you can feel secure knowing you chose </a:t>
            </a:r>
            <a:r>
              <a:rPr lang="en-US" altLang="en-US" b="1" dirty="0">
                <a:latin typeface="+mj-lt"/>
                <a:cs typeface="Calibri Light" panose="020F0302020204030204" pitchFamily="34" charset="0"/>
              </a:rPr>
              <a:t>the right health plan to serve you best at all stages of your life</a:t>
            </a:r>
            <a:r>
              <a:rPr lang="en-US" altLang="en-US" dirty="0">
                <a:latin typeface="Calibri Light" panose="020F0302020204030204" pitchFamily="34" charset="0"/>
                <a:cs typeface="Calibri Light" panose="020F0302020204030204" pitchFamily="34" charset="0"/>
              </a:rPr>
              <a:t>.</a:t>
            </a:r>
          </a:p>
          <a:p>
            <a:pPr marL="0" indent="0" eaLnBrk="1" hangingPunct="1">
              <a:spcBef>
                <a:spcPts val="0"/>
              </a:spcBef>
              <a:spcAft>
                <a:spcPts val="0"/>
              </a:spcAft>
              <a:buSzPct val="75000"/>
              <a:buNone/>
              <a:defRPr/>
            </a:pPr>
            <a:endParaRPr lang="en-US" altLang="en-US" dirty="0">
              <a:latin typeface="Calibri Light" panose="020F0302020204030204" pitchFamily="34" charset="0"/>
              <a:cs typeface="Calibri Light" panose="020F0302020204030204" pitchFamily="34" charset="0"/>
            </a:endParaRPr>
          </a:p>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Every day we aim to improve customers’ lives by making healthcare work better. We’re Premera Blue Cross.</a:t>
            </a:r>
          </a:p>
        </p:txBody>
      </p:sp>
      <p:sp>
        <p:nvSpPr>
          <p:cNvPr id="6" name="Text Placeholder 5">
            <a:extLst>
              <a:ext uri="{FF2B5EF4-FFF2-40B4-BE49-F238E27FC236}">
                <a16:creationId xmlns:a16="http://schemas.microsoft.com/office/drawing/2014/main" id="{96E01105-8AAB-8442-82CE-701844885171}"/>
              </a:ext>
            </a:extLst>
          </p:cNvPr>
          <p:cNvSpPr>
            <a:spLocks noGrp="1"/>
          </p:cNvSpPr>
          <p:nvPr>
            <p:ph type="body" sz="quarter" idx="12"/>
          </p:nvPr>
        </p:nvSpPr>
        <p:spPr>
          <a:xfrm>
            <a:off x="457200" y="851351"/>
            <a:ext cx="8229600" cy="292100"/>
          </a:xfrm>
        </p:spPr>
        <p:txBody>
          <a:bodyPr>
            <a:noAutofit/>
          </a:bodyPr>
          <a:lstStyle/>
          <a:p>
            <a:r>
              <a:rPr lang="en-US" altLang="en-US" dirty="0">
                <a:latin typeface="+mj-lt"/>
                <a:ea typeface="Roboto" panose="02000000000000000000" pitchFamily="2" charset="0"/>
                <a:cs typeface="Calibri Light" panose="020F0302020204030204" pitchFamily="34" charset="0"/>
              </a:rPr>
              <a:t>Life is full of meaningful moments and milestones</a:t>
            </a:r>
          </a:p>
          <a:p>
            <a:endParaRPr lang="en-US" dirty="0">
              <a:latin typeface="+mj-lt"/>
            </a:endParaRPr>
          </a:p>
        </p:txBody>
      </p:sp>
      <p:sp>
        <p:nvSpPr>
          <p:cNvPr id="3" name="TextBox 6">
            <a:extLst>
              <a:ext uri="{FF2B5EF4-FFF2-40B4-BE49-F238E27FC236}">
                <a16:creationId xmlns:a16="http://schemas.microsoft.com/office/drawing/2014/main" id="{C7B47B7C-9D10-3BE0-E8F7-CB31004D0C4D}"/>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ltLang="en-US" sz="1600" b="1" kern="0" dirty="0">
                <a:solidFill>
                  <a:schemeClr val="tx2"/>
                </a:solidFill>
                <a:latin typeface="Calibri"/>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See how we show up for our communities at premera.com</a:t>
            </a:r>
            <a:endParaRPr kumimoji="0" lang="en-US" altLang="en-US" sz="1600" b="1" i="0" u="none" strike="noStrike" kern="0" cap="none" spc="0" normalizeH="0" baseline="0" noProof="0" dirty="0">
              <a:ln>
                <a:noFill/>
              </a:ln>
              <a:solidFill>
                <a:schemeClr val="tx2"/>
              </a:solidFill>
              <a:effectLst/>
              <a:uLnTx/>
              <a:uFillTx/>
              <a:latin typeface="Calibri"/>
              <a:ea typeface="Roboto" panose="02000000000000000000" pitchFamily="2" charset="0"/>
              <a:cs typeface="Calibri" panose="020F0502020204030204" pitchFamily="34" charset="0"/>
            </a:endParaRPr>
          </a:p>
        </p:txBody>
      </p:sp>
      <p:pic>
        <p:nvPicPr>
          <p:cNvPr id="8" name="Picture 7">
            <a:extLst>
              <a:ext uri="{FF2B5EF4-FFF2-40B4-BE49-F238E27FC236}">
                <a16:creationId xmlns:a16="http://schemas.microsoft.com/office/drawing/2014/main" id="{7B823F9F-210E-94D2-3B10-97FCE66EE3BC}"/>
              </a:ext>
            </a:extLst>
          </p:cNvPr>
          <p:cNvPicPr>
            <a:picLocks noChangeAspect="1"/>
          </p:cNvPicPr>
          <p:nvPr/>
        </p:nvPicPr>
        <p:blipFill>
          <a:blip r:embed="rId4"/>
          <a:stretch>
            <a:fillRect/>
          </a:stretch>
        </p:blipFill>
        <p:spPr>
          <a:xfrm>
            <a:off x="7218680" y="2726360"/>
            <a:ext cx="1422400" cy="1457796"/>
          </a:xfrm>
          <a:prstGeom prst="rect">
            <a:avLst/>
          </a:prstGeom>
          <a:ln w="25400">
            <a:solidFill>
              <a:srgbClr val="0085CA"/>
            </a:solidFill>
          </a:ln>
        </p:spPr>
      </p:pic>
    </p:spTree>
    <p:extLst>
      <p:ext uri="{BB962C8B-B14F-4D97-AF65-F5344CB8AC3E}">
        <p14:creationId xmlns:p14="http://schemas.microsoft.com/office/powerpoint/2010/main" val="3537358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Virtual physical therapy</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4331314"/>
          </a:xfrm>
          <a:prstGeom prst="rect">
            <a:avLst/>
          </a:prstGeom>
          <a:noFill/>
        </p:spPr>
        <p:txBody>
          <a:bodyPr wrap="square" lIns="0">
            <a:spAutoFit/>
          </a:bodyPr>
          <a:lstStyle/>
          <a:p>
            <a:pPr marL="0" marR="0" indent="0">
              <a:lnSpc>
                <a:spcPct val="107000"/>
              </a:lnSpc>
              <a:spcBef>
                <a:spcPts val="0"/>
              </a:spcBef>
              <a:spcAft>
                <a:spcPts val="800"/>
              </a:spcAft>
              <a:buNone/>
            </a:pPr>
            <a:r>
              <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Omada for Joint &amp; Muscle Health</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 offers a virtual alternative to in-person physical therapy. Whether you’re looking to build strength, reduce pain, or improve flexibility, Omada provides extensive resources to help you feel better. </a:t>
            </a:r>
          </a:p>
          <a:p>
            <a:pPr marL="0" marR="0" indent="0">
              <a:lnSpc>
                <a:spcPct val="107000"/>
              </a:lnSpc>
              <a:spcBef>
                <a:spcPts val="0"/>
              </a:spcBef>
              <a:spcAft>
                <a:spcPts val="800"/>
              </a:spcAft>
              <a:buNone/>
            </a:pPr>
            <a:r>
              <a:rPr lang="en-US" sz="1400" b="1" dirty="0">
                <a:effectLst/>
                <a:latin typeface="+mj-lt"/>
                <a:ea typeface="Calibri" panose="020F0502020204030204" pitchFamily="34" charset="0"/>
                <a:cs typeface="Calibri Light" panose="020F0302020204030204" pitchFamily="34" charset="0"/>
              </a:rPr>
              <a:t>Clinically validated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numerous studies have proven the clinical benefit of remote physical therapy, and the results from Omada have been industry-leading.</a:t>
            </a:r>
          </a:p>
          <a:p>
            <a:pPr marL="0" marR="0" indent="0">
              <a:lnSpc>
                <a:spcPct val="107000"/>
              </a:lnSpc>
              <a:spcBef>
                <a:spcPts val="0"/>
              </a:spcBef>
              <a:spcAft>
                <a:spcPts val="800"/>
              </a:spcAft>
              <a:buNone/>
            </a:pPr>
            <a:r>
              <a:rPr lang="en-US" sz="1400" b="1" dirty="0">
                <a:latin typeface="+mj-lt"/>
                <a:cs typeface="Calibri Light" panose="020F0302020204030204" pitchFamily="34" charset="0"/>
              </a:rPr>
              <a:t>Licensed physical therapists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Omada holds themselves to high standards when they hire their physical therapists (PTs). They ensure the best outcomes for their patients. </a:t>
            </a:r>
          </a:p>
          <a:p>
            <a:pPr marL="0" marR="0" indent="0">
              <a:spcBef>
                <a:spcPts val="0"/>
              </a:spcBef>
              <a:spcAft>
                <a:spcPts val="800"/>
              </a:spcAft>
              <a:buNone/>
            </a:pPr>
            <a:r>
              <a:rPr lang="en-US" sz="1400" b="1" dirty="0">
                <a:latin typeface="+mj-lt"/>
                <a:cs typeface="Calibri Light" panose="020F0302020204030204" pitchFamily="34" charset="0"/>
              </a:rPr>
              <a:t>Responsible care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you’ll be assigned a PT who’s focused on your unique needs, schedule, and body type, and they’ll be with you every step of the way through your recovery.</a:t>
            </a: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Omada for Joint and Muscle Health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B9867D5A-876B-906A-AB35-9A8D63A93E7C}"/>
              </a:ext>
            </a:extLst>
          </p:cNvPr>
          <p:cNvPicPr preferRelativeResize="0">
            <a:picLocks/>
          </p:cNvPicPr>
          <p:nvPr/>
        </p:nvPicPr>
        <p:blipFill>
          <a:blip r:embed="rId3"/>
          <a:srcRect l="26766" r="26766"/>
          <a:stretch/>
        </p:blipFill>
        <p:spPr>
          <a:xfrm>
            <a:off x="5870448" y="0"/>
            <a:ext cx="3273552" cy="4700016"/>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Get moving and back on track with virtual physical therapy</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1791141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Teladoc Health</a:t>
            </a: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DIABETES MANAGEMENT PROGRAM</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4038029"/>
          </a:xfrm>
          <a:prstGeom prst="rect">
            <a:avLst/>
          </a:prstGeom>
          <a:noFill/>
        </p:spPr>
        <p:txBody>
          <a:bodyPr wrap="square" lIns="0">
            <a:spAutoFit/>
          </a:bodyPr>
          <a:lstStyle/>
          <a:p>
            <a:pPr marL="0" indent="0">
              <a:buNone/>
              <a:defRPr/>
            </a:pPr>
            <a:r>
              <a:rPr lang="en-US" dirty="0">
                <a:solidFill>
                  <a:srgbClr val="0085CA"/>
                </a:solidFill>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 </a:t>
            </a:r>
            <a:r>
              <a:rPr lang="en-US" dirty="0">
                <a:latin typeface="+mj-lt"/>
                <a:ea typeface="Roboto Light" panose="02000000000000000000" pitchFamily="2" charset="0"/>
                <a:cs typeface="Calibri Light" panose="020F0302020204030204" pitchFamily="34" charset="0"/>
              </a:rPr>
              <a:t>is a personalized program to help you manage diabetes.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meter with real-time support, tips, and a health summary report you can share with providers</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strips and lancets shipped directly to you automatically based on your usage</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Personalized coaching including real-time support of high or low readings by phone, text, or email</a:t>
            </a:r>
          </a:p>
          <a:p>
            <a:pPr marL="0" indent="0">
              <a:buNone/>
              <a:defRPr/>
            </a:pPr>
            <a:endParaRPr lang="en-US" sz="1400" dirty="0">
              <a:latin typeface="+mj-lt"/>
              <a:ea typeface="Roboto Light" panose="02000000000000000000" pitchFamily="2" charset="0"/>
              <a:cs typeface="Calibri Light" panose="020F0302020204030204" pitchFamily="34" charset="0"/>
            </a:endParaRP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95FAE0B5-141A-EB6B-5763-352808631E2D}"/>
              </a:ext>
            </a:extLst>
          </p:cNvPr>
          <p:cNvPicPr preferRelativeResize="0">
            <a:picLocks/>
          </p:cNvPicPr>
          <p:nvPr/>
        </p:nvPicPr>
        <p:blipFill>
          <a:blip r:embed="rId3"/>
          <a:srcRect t="2187" b="2187"/>
          <a:stretch/>
        </p:blipFill>
        <p:spPr>
          <a:xfrm>
            <a:off x="5870448" y="-5214"/>
            <a:ext cx="3273552" cy="4699130"/>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Join now and take control of diabetes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chemeClr val="tx2"/>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1105984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a:xfrm>
            <a:off x="490486" y="490442"/>
            <a:ext cx="8495119" cy="775115"/>
          </a:xfrm>
        </p:spPr>
        <p:txBody>
          <a:bodyPr/>
          <a:lstStyle/>
          <a:p>
            <a:r>
              <a:rPr lang="en-US" dirty="0">
                <a:latin typeface="Times New Roman" panose="02020603050405020304" pitchFamily="18" charset="0"/>
                <a:cs typeface="Times New Roman" panose="02020603050405020304" pitchFamily="18" charset="0"/>
              </a:rPr>
              <a:t>Teladoc Health</a:t>
            </a:r>
          </a:p>
          <a:p>
            <a:endParaRPr lang="en-US"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a:t>
            </a:r>
            <a:r>
              <a:rPr lang="en-US" dirty="0">
                <a:latin typeface="+mj-lt"/>
                <a:ea typeface="Roboto Light" panose="02000000000000000000" pitchFamily="2" charset="0"/>
                <a:cs typeface="Calibri Light" panose="020F0302020204030204" pitchFamily="34" charset="0"/>
              </a:rPr>
              <a:t> is a personalized program to help you reach your health goals.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smart scale and app</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one-on-one expert coaching</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Guidance on creating health habits that last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All-in-one weight, activity and food tracking</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Roboto Light" panose="02000000000000000000" pitchFamily="2"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2E216A1F-DAB3-DF2C-9F27-0D196A9F726F}"/>
              </a:ext>
            </a:extLst>
          </p:cNvPr>
          <p:cNvPicPr preferRelativeResize="0">
            <a:picLocks/>
          </p:cNvPicPr>
          <p:nvPr/>
        </p:nvPicPr>
        <p:blipFill rotWithShape="1">
          <a:blip r:embed="rId3"/>
          <a:srcRect l="33252" r="20270"/>
          <a:stretch/>
        </p:blipFill>
        <p:spPr>
          <a:xfrm>
            <a:off x="5870448" y="0"/>
            <a:ext cx="3273552" cy="4699130"/>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chemeClr val="tx2"/>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DIABETES PREVENTION PROGRAM</a:t>
            </a:r>
          </a:p>
        </p:txBody>
      </p:sp>
    </p:spTree>
    <p:extLst>
      <p:ext uri="{BB962C8B-B14F-4D97-AF65-F5344CB8AC3E}">
        <p14:creationId xmlns:p14="http://schemas.microsoft.com/office/powerpoint/2010/main" val="2712414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C172D-F687-C592-41D6-CB6D5B65F50F}"/>
              </a:ext>
            </a:extLst>
          </p:cNvPr>
          <p:cNvPicPr>
            <a:picLocks noChangeAspect="1"/>
          </p:cNvPicPr>
          <p:nvPr/>
        </p:nvPicPr>
        <p:blipFill rotWithShape="1">
          <a:blip r:embed="rId2"/>
          <a:srcRect l="52860"/>
          <a:stretch/>
        </p:blipFill>
        <p:spPr>
          <a:xfrm>
            <a:off x="5806972" y="0"/>
            <a:ext cx="3325730" cy="4699747"/>
          </a:xfrm>
          <a:prstGeom prst="rect">
            <a:avLst/>
          </a:prstGeom>
        </p:spPr>
      </p:pic>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a:xfrm>
            <a:off x="457200" y="490442"/>
            <a:ext cx="8495119" cy="775115"/>
          </a:xfrm>
        </p:spPr>
        <p:txBody>
          <a:bodyPr/>
          <a:lstStyle/>
          <a:p>
            <a:r>
              <a:rPr lang="en-US" dirty="0">
                <a:latin typeface="Times New Roman" panose="02020603050405020304" pitchFamily="18" charset="0"/>
                <a:cs typeface="Times New Roman" panose="02020603050405020304" pitchFamily="18" charset="0"/>
              </a:rPr>
              <a:t>Teladoc Health</a:t>
            </a:r>
          </a:p>
          <a:p>
            <a:endParaRPr lang="en-US"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Teladoc Health</a:t>
            </a:r>
            <a:r>
              <a:rPr lang="en-US" dirty="0">
                <a:latin typeface="+mj-lt"/>
                <a:ea typeface="Roboto Light" panose="02000000000000000000" pitchFamily="2" charset="0"/>
                <a:cs typeface="Calibri Light" panose="020F0302020204030204" pitchFamily="34" charset="0"/>
              </a:rPr>
              <a:t> is a personalized program to help you reach your health goals.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smart scale and app</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one-on-one expert coaching</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Guidance on creating health habits that last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All-in-one weight, activity and food tracking</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Roboto Light" panose="02000000000000000000" pitchFamily="2"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TeladocHealth</a:t>
            </a:r>
            <a:r>
              <a:rPr lang="en-US" altLang="en-US" sz="1600" b="1" dirty="0">
                <a:solidFill>
                  <a:schemeClr val="tx2"/>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WEIGHT MANAGEMENT PROGRAM</a:t>
            </a:r>
          </a:p>
        </p:txBody>
      </p:sp>
    </p:spTree>
    <p:extLst>
      <p:ext uri="{BB962C8B-B14F-4D97-AF65-F5344CB8AC3E}">
        <p14:creationId xmlns:p14="http://schemas.microsoft.com/office/powerpoint/2010/main" val="123049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a:xfrm>
            <a:off x="457200" y="504684"/>
            <a:ext cx="8495119" cy="775115"/>
          </a:xfrm>
        </p:spPr>
        <p:txBody>
          <a:bodyPr/>
          <a:lstStyle/>
          <a:p>
            <a:r>
              <a:rPr lang="en-US" dirty="0">
                <a:latin typeface="Times New Roman" panose="02020603050405020304" pitchFamily="18" charset="0"/>
                <a:cs typeface="Times New Roman" panose="02020603050405020304" pitchFamily="18" charset="0"/>
              </a:rPr>
              <a:t>Teladoc Health</a:t>
            </a:r>
          </a:p>
          <a:p>
            <a:endParaRPr lang="en-US"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a:t>
            </a:r>
            <a:r>
              <a:rPr lang="en-US" dirty="0">
                <a:latin typeface="+mj-lt"/>
                <a:ea typeface="Roboto Light" panose="02000000000000000000" pitchFamily="2" charset="0"/>
                <a:cs typeface="Calibri Light" panose="020F0302020204030204" pitchFamily="34" charset="0"/>
              </a:rPr>
              <a:t> is a personalized program to help you manage your blood pressure to stay healthy.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 connected blood pressure monitor</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Step-by-step action plan based on your goals</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Tips on nutrition, activity and more</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One-on-one support from expert coaches</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2E216A1F-DAB3-DF2C-9F27-0D196A9F726F}"/>
              </a:ext>
            </a:extLst>
          </p:cNvPr>
          <p:cNvPicPr>
            <a:picLocks noChangeAspect="1"/>
          </p:cNvPicPr>
          <p:nvPr/>
        </p:nvPicPr>
        <p:blipFill rotWithShape="1">
          <a:blip r:embed="rId3"/>
          <a:srcRect l="6065" r="47538"/>
          <a:stretch/>
        </p:blipFill>
        <p:spPr>
          <a:xfrm>
            <a:off x="5870448" y="-5214"/>
            <a:ext cx="3273552" cy="4699130"/>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0705"/>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chemeClr val="tx2"/>
                </a:solidFill>
                <a:latin typeface="+mn-lt"/>
                <a:ea typeface="Roboto"/>
                <a:cs typeface="Calibri" panose="020F0502020204030204" pitchFamily="34" charset="0"/>
              </a:rPr>
              <a:t>.</a:t>
            </a:r>
            <a:endParaRPr lang="en-US" altLang="en-US" sz="1051" b="1" dirty="0">
              <a:solidFill>
                <a:srgbClr val="0085CA"/>
              </a:solidFill>
              <a:latin typeface="+mn-lt"/>
              <a:ea typeface="Roboto"/>
              <a:cs typeface="Calibri" panose="020F0502020204030204" pitchFamily="34" charset="0"/>
            </a:endParaRP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HYPERTENSION MANAGEMENT PROGRAM</a:t>
            </a:r>
          </a:p>
        </p:txBody>
      </p:sp>
    </p:spTree>
    <p:extLst>
      <p:ext uri="{BB962C8B-B14F-4D97-AF65-F5344CB8AC3E}">
        <p14:creationId xmlns:p14="http://schemas.microsoft.com/office/powerpoint/2010/main" val="1903002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47000">
              <a:schemeClr val="accent2"/>
            </a:gs>
            <a:gs pos="100000">
              <a:schemeClr val="tx2"/>
            </a:gs>
          </a:gsLst>
          <a:lin ang="2400000" scaled="0"/>
        </a:gradFill>
        <a:effectLst/>
      </p:bgPr>
    </p:bg>
    <p:spTree>
      <p:nvGrpSpPr>
        <p:cNvPr id="1" name=""/>
        <p:cNvGrpSpPr/>
        <p:nvPr/>
      </p:nvGrpSpPr>
      <p:grpSpPr>
        <a:xfrm>
          <a:off x="0" y="0"/>
          <a:ext cx="0" cy="0"/>
          <a:chOff x="0" y="0"/>
          <a:chExt cx="0" cy="0"/>
        </a:xfrm>
      </p:grpSpPr>
      <p:pic>
        <p:nvPicPr>
          <p:cNvPr id="24579" name="Picture 14">
            <a:extLst>
              <a:ext uri="{FF2B5EF4-FFF2-40B4-BE49-F238E27FC236}">
                <a16:creationId xmlns:a16="http://schemas.microsoft.com/office/drawing/2014/main" id="{3E2A853A-C619-7C48-8176-D682A29AFBCD}"/>
              </a:ext>
            </a:extLst>
          </p:cNvPr>
          <p:cNvPicPr>
            <a:picLocks noChangeAspect="1"/>
          </p:cNvPicPr>
          <p:nvPr/>
        </p:nvPicPr>
        <p:blipFill>
          <a:blip r:embed="rId2"/>
          <a:srcRect l="25442" r="25442"/>
          <a:stretch/>
        </p:blipFill>
        <p:spPr bwMode="auto">
          <a:xfrm>
            <a:off x="0" y="0"/>
            <a:ext cx="3790903" cy="5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E8AFF737-765A-B04D-83C9-2E5D552CDA2A}"/>
              </a:ext>
            </a:extLst>
          </p:cNvPr>
          <p:cNvSpPr txBox="1">
            <a:spLocks noChangeArrowheads="1"/>
          </p:cNvSpPr>
          <p:nvPr/>
        </p:nvSpPr>
        <p:spPr bwMode="auto">
          <a:xfrm>
            <a:off x="4086094" y="1665028"/>
            <a:ext cx="4966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latin typeface="Times New Roman" panose="02020603050405020304" pitchFamily="18" charset="0"/>
                <a:cs typeface="Times New Roman" panose="02020603050405020304" pitchFamily="18" charset="0"/>
              </a:rPr>
              <a:t>Member experience</a:t>
            </a:r>
          </a:p>
        </p:txBody>
      </p:sp>
      <p:sp>
        <p:nvSpPr>
          <p:cNvPr id="10" name="TextBox 12">
            <a:extLst>
              <a:ext uri="{FF2B5EF4-FFF2-40B4-BE49-F238E27FC236}">
                <a16:creationId xmlns:a16="http://schemas.microsoft.com/office/drawing/2014/main" id="{78754083-F7FB-194C-B48A-60D97644B019}"/>
              </a:ext>
            </a:extLst>
          </p:cNvPr>
          <p:cNvSpPr txBox="1">
            <a:spLocks noChangeArrowheads="1"/>
          </p:cNvSpPr>
          <p:nvPr/>
        </p:nvSpPr>
        <p:spPr bwMode="auto">
          <a:xfrm>
            <a:off x="4086093" y="3029562"/>
            <a:ext cx="261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latin typeface="Calibri Light" panose="020F0302020204030204" pitchFamily="34" charset="0"/>
                <a:cs typeface="Calibri Light" panose="020F0302020204030204" pitchFamily="34" charset="0"/>
              </a:rPr>
              <a:t>Get the most out of your plan with tools and support</a:t>
            </a:r>
          </a:p>
        </p:txBody>
      </p:sp>
      <p:cxnSp>
        <p:nvCxnSpPr>
          <p:cNvPr id="11" name="Straight Connector 10">
            <a:extLst>
              <a:ext uri="{FF2B5EF4-FFF2-40B4-BE49-F238E27FC236}">
                <a16:creationId xmlns:a16="http://schemas.microsoft.com/office/drawing/2014/main" id="{3E1F0F14-473C-0443-8C8F-F4F3291013B7}"/>
              </a:ext>
            </a:extLst>
          </p:cNvPr>
          <p:cNvCxnSpPr>
            <a:cxnSpLocks/>
          </p:cNvCxnSpPr>
          <p:nvPr/>
        </p:nvCxnSpPr>
        <p:spPr>
          <a:xfrm>
            <a:off x="4164675" y="2715683"/>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0">
            <a:extLst>
              <a:ext uri="{FF2B5EF4-FFF2-40B4-BE49-F238E27FC236}">
                <a16:creationId xmlns:a16="http://schemas.microsoft.com/office/drawing/2014/main" id="{FAF3568D-83E6-3E72-199A-25B9E0CE86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072" y="4351569"/>
            <a:ext cx="1608270" cy="45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967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Transition of care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35689" y="1118434"/>
            <a:ext cx="4661750" cy="3582519"/>
          </a:xfrm>
          <a:prstGeom prst="rect">
            <a:avLst/>
          </a:prstGeom>
          <a:noFill/>
        </p:spPr>
        <p:txBody>
          <a:bodyPr wrap="square" lIns="0">
            <a:spAutoFit/>
          </a:bodyPr>
          <a:lstStyle/>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With transition of care, you may be able to continue to receive treatment or care for specific covered services with your existing provider. If you are approved, the in-network benefit level applies to the covered service.</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To see if you qualify, review the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Transition of Care worksheet</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rPr>
              <a:t> </a:t>
            </a:r>
            <a:r>
              <a:rPr lang="en-US" sz="1400" dirty="0">
                <a:latin typeface="Calibri Light" panose="020F0302020204030204" pitchFamily="34" charset="0"/>
                <a:ea typeface="Roboto Light" panose="02000000000000000000" pitchFamily="2" charset="0"/>
                <a:cs typeface="Calibri Light" panose="020F0302020204030204" pitchFamily="34" charset="0"/>
              </a:rPr>
              <a:t>available on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a:t>
            </a:r>
            <a:r>
              <a:rPr lang="en-US" sz="1400" dirty="0">
                <a:latin typeface="Calibri Light" panose="020F0302020204030204" pitchFamily="34" charset="0"/>
                <a:ea typeface="Roboto Light" panose="02000000000000000000" pitchFamily="2" charset="0"/>
                <a:cs typeface="Calibri Light" panose="020F0302020204030204" pitchFamily="34" charset="0"/>
              </a:rPr>
              <a:t>.</a:t>
            </a: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If you qualify, ask your current healthcare provider to send a request for transition of care on your behalf. Your provider must fax the request in writing to </a:t>
            </a:r>
            <a:r>
              <a:rPr lang="en-US" sz="1400" dirty="0">
                <a:latin typeface="Calibri bold" panose="020F0702030404030204" pitchFamily="34" charset="0"/>
                <a:ea typeface="Roboto Light" panose="02000000000000000000" pitchFamily="2" charset="0"/>
                <a:cs typeface="Calibri bold" panose="020F0702030404030204" pitchFamily="34" charset="0"/>
              </a:rPr>
              <a:t>800-843-1114</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Premera will review the request and notify you in writing of the decision. </a:t>
            </a: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3" name="Picture 2">
            <a:extLst>
              <a:ext uri="{FF2B5EF4-FFF2-40B4-BE49-F238E27FC236}">
                <a16:creationId xmlns:a16="http://schemas.microsoft.com/office/drawing/2014/main" id="{2E216A1F-DAB3-DF2C-9F27-0D196A9F726F}"/>
              </a:ext>
            </a:extLst>
          </p:cNvPr>
          <p:cNvPicPr>
            <a:picLocks noChangeAspect="1"/>
          </p:cNvPicPr>
          <p:nvPr/>
        </p:nvPicPr>
        <p:blipFill>
          <a:blip r:embed="rId4"/>
          <a:srcRect t="2187" b="2187"/>
          <a:stretch/>
        </p:blipFill>
        <p:spPr>
          <a:xfrm>
            <a:off x="5870448" y="0"/>
            <a:ext cx="3273552" cy="4699130"/>
          </a:xfrm>
          <a:prstGeom prst="rect">
            <a:avLst/>
          </a:prstGeom>
        </p:spPr>
      </p:pic>
      <p:sp>
        <p:nvSpPr>
          <p:cNvPr id="4" name="Text Placeholder 3">
            <a:extLst>
              <a:ext uri="{FF2B5EF4-FFF2-40B4-BE49-F238E27FC236}">
                <a16:creationId xmlns:a16="http://schemas.microsoft.com/office/drawing/2014/main" id="{73505D4E-2FDB-107D-EF72-391C1B52D7B9}"/>
              </a:ext>
            </a:extLst>
          </p:cNvPr>
          <p:cNvSpPr>
            <a:spLocks noGrp="1"/>
          </p:cNvSpPr>
          <p:nvPr>
            <p:ph type="body" sz="quarter" idx="12"/>
          </p:nvPr>
        </p:nvSpPr>
        <p:spPr>
          <a:xfrm>
            <a:off x="457200" y="770056"/>
            <a:ext cx="8229600" cy="292100"/>
          </a:xfrm>
        </p:spPr>
        <p:txBody>
          <a:bodyPr>
            <a:noAutofit/>
          </a:bodyPr>
          <a:lstStyle/>
          <a:p>
            <a:r>
              <a:rPr lang="en-US" dirty="0">
                <a:latin typeface="+mj-lt"/>
              </a:rPr>
              <a:t>For new Premera members</a:t>
            </a:r>
          </a:p>
        </p:txBody>
      </p:sp>
      <p:sp>
        <p:nvSpPr>
          <p:cNvPr id="5" name="TextBox 4">
            <a:extLst>
              <a:ext uri="{FF2B5EF4-FFF2-40B4-BE49-F238E27FC236}">
                <a16:creationId xmlns:a16="http://schemas.microsoft.com/office/drawing/2014/main" id="{12DA2AEC-533A-6BAE-BB0D-9F0F0E79657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2963570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Your member ID card</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57199" y="1118434"/>
            <a:ext cx="5313177" cy="1729704"/>
          </a:xfrm>
          <a:prstGeom prst="rect">
            <a:avLst/>
          </a:prstGeom>
          <a:noFill/>
        </p:spPr>
        <p:txBody>
          <a:bodyPr wrap="square" lIns="0">
            <a:spAutoFit/>
          </a:bodyPr>
          <a:lstStyle/>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Your member ID card features important plan information. Providers need your member ID and group ID so they can correctly bill us for services.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 can expect your card to arrive in the mail by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&lt;DATE&gt;</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Once a member, you can view a digital version of your ID card on the member dashboard when you sign in at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premera.com</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rPr>
              <a:t>.</a:t>
            </a:r>
          </a:p>
          <a:p>
            <a:pPr marL="0" indent="0">
              <a:buNone/>
              <a:defRPr/>
            </a:pPr>
            <a:endPar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 Placeholder 3">
            <a:extLst>
              <a:ext uri="{FF2B5EF4-FFF2-40B4-BE49-F238E27FC236}">
                <a16:creationId xmlns:a16="http://schemas.microsoft.com/office/drawing/2014/main" id="{73505D4E-2FDB-107D-EF72-391C1B52D7B9}"/>
              </a:ext>
            </a:extLst>
          </p:cNvPr>
          <p:cNvSpPr>
            <a:spLocks noGrp="1"/>
          </p:cNvSpPr>
          <p:nvPr>
            <p:ph type="body" sz="quarter" idx="12"/>
          </p:nvPr>
        </p:nvSpPr>
        <p:spPr>
          <a:xfrm>
            <a:off x="457200" y="770056"/>
            <a:ext cx="8229600" cy="292100"/>
          </a:xfrm>
        </p:spPr>
        <p:txBody>
          <a:bodyPr>
            <a:noAutofit/>
          </a:bodyPr>
          <a:lstStyle/>
          <a:p>
            <a:r>
              <a:rPr lang="en-US" dirty="0">
                <a:latin typeface="+mj-lt"/>
              </a:rPr>
              <a:t>For new Premera members</a:t>
            </a:r>
          </a:p>
        </p:txBody>
      </p:sp>
      <p:sp>
        <p:nvSpPr>
          <p:cNvPr id="5" name="TextBox 4">
            <a:extLst>
              <a:ext uri="{FF2B5EF4-FFF2-40B4-BE49-F238E27FC236}">
                <a16:creationId xmlns:a16="http://schemas.microsoft.com/office/drawing/2014/main" id="{12DA2AEC-533A-6BAE-BB0D-9F0F0E79657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REPLACE ID CARD IMAGE IF AVAILABLE</a:t>
            </a:r>
          </a:p>
        </p:txBody>
      </p:sp>
      <p:sp>
        <p:nvSpPr>
          <p:cNvPr id="6" name="TextBox 6">
            <a:extLst>
              <a:ext uri="{FF2B5EF4-FFF2-40B4-BE49-F238E27FC236}">
                <a16:creationId xmlns:a16="http://schemas.microsoft.com/office/drawing/2014/main" id="{80E21F68-E0CB-BE07-D3FC-037E466002DD}"/>
              </a:ext>
            </a:extLst>
          </p:cNvPr>
          <p:cNvSpPr txBox="1">
            <a:spLocks noChangeArrowheads="1"/>
          </p:cNvSpPr>
          <p:nvPr/>
        </p:nvSpPr>
        <p:spPr bwMode="auto">
          <a:xfrm>
            <a:off x="435689" y="4272809"/>
            <a:ext cx="5313178" cy="307777"/>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400" b="1" dirty="0">
                <a:solidFill>
                  <a:schemeClr val="tx2"/>
                </a:solidFill>
                <a:latin typeface="+mn-lt"/>
                <a:ea typeface="Roboto"/>
                <a:cs typeface="Calibri" panose="020F0502020204030204" pitchFamily="34" charset="0"/>
              </a:rPr>
              <a:t>Present your new ID card when you receive care on or after </a:t>
            </a:r>
            <a:r>
              <a:rPr lang="en-US" altLang="en-US" sz="1400" b="1" dirty="0">
                <a:solidFill>
                  <a:schemeClr val="tx2"/>
                </a:solidFill>
                <a:highlight>
                  <a:srgbClr val="00FF00"/>
                </a:highlight>
                <a:latin typeface="+mn-lt"/>
                <a:ea typeface="Roboto"/>
                <a:cs typeface="Calibri" panose="020F0502020204030204" pitchFamily="34" charset="0"/>
              </a:rPr>
              <a:t>&lt;DATE&gt;</a:t>
            </a:r>
            <a:endParaRPr lang="en-US" altLang="en-US" sz="1050" b="1" dirty="0">
              <a:solidFill>
                <a:schemeClr val="tx2"/>
              </a:solidFill>
              <a:highlight>
                <a:srgbClr val="00FF00"/>
              </a:highlight>
              <a:latin typeface="+mn-lt"/>
              <a:ea typeface="Roboto"/>
              <a:cs typeface="Calibri" panose="020F0502020204030204" pitchFamily="34" charset="0"/>
            </a:endParaRPr>
          </a:p>
        </p:txBody>
      </p:sp>
      <p:sp>
        <p:nvSpPr>
          <p:cNvPr id="8" name="TextBox 7">
            <a:extLst>
              <a:ext uri="{FF2B5EF4-FFF2-40B4-BE49-F238E27FC236}">
                <a16:creationId xmlns:a16="http://schemas.microsoft.com/office/drawing/2014/main" id="{21E08EB0-2823-0B00-23DF-625E8019C949}"/>
              </a:ext>
            </a:extLst>
          </p:cNvPr>
          <p:cNvSpPr txBox="1"/>
          <p:nvPr/>
        </p:nvSpPr>
        <p:spPr>
          <a:xfrm>
            <a:off x="5866217" y="-5214"/>
            <a:ext cx="3273552" cy="4700016"/>
          </a:xfrm>
          <a:prstGeom prst="rect">
            <a:avLst/>
          </a:prstGeom>
          <a:solidFill>
            <a:schemeClr val="bg1">
              <a:lumMod val="95000"/>
            </a:schemeClr>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9F04E01B-5EB6-0F53-915C-4C9FEDEAC51E}"/>
              </a:ext>
            </a:extLst>
          </p:cNvPr>
          <p:cNvPicPr>
            <a:picLocks noChangeAspect="1"/>
          </p:cNvPicPr>
          <p:nvPr/>
        </p:nvPicPr>
        <p:blipFill>
          <a:blip r:embed="rId3"/>
          <a:stretch>
            <a:fillRect/>
          </a:stretch>
        </p:blipFill>
        <p:spPr>
          <a:xfrm>
            <a:off x="6301829" y="364118"/>
            <a:ext cx="2449207" cy="1531251"/>
          </a:xfrm>
          <a:prstGeom prst="rect">
            <a:avLst/>
          </a:prstGeom>
        </p:spPr>
      </p:pic>
      <p:sp>
        <p:nvSpPr>
          <p:cNvPr id="11" name="Text Placeholder 6">
            <a:extLst>
              <a:ext uri="{FF2B5EF4-FFF2-40B4-BE49-F238E27FC236}">
                <a16:creationId xmlns:a16="http://schemas.microsoft.com/office/drawing/2014/main" id="{C1F11C28-D2D8-4E63-10FF-3B404AC3BBC3}"/>
              </a:ext>
            </a:extLst>
          </p:cNvPr>
          <p:cNvSpPr txBox="1">
            <a:spLocks/>
          </p:cNvSpPr>
          <p:nvPr/>
        </p:nvSpPr>
        <p:spPr>
          <a:xfrm>
            <a:off x="6100548" y="1964485"/>
            <a:ext cx="2851771" cy="2308324"/>
          </a:xfrm>
          <a:prstGeom prst="rect">
            <a:avLst/>
          </a:prstGeom>
          <a:noFill/>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a:buChar char="•"/>
              <a:defRPr sz="1600" kern="1200">
                <a:solidFill>
                  <a:schemeClr val="tx1"/>
                </a:solidFill>
                <a:latin typeface="Roboto Light"/>
                <a:ea typeface="+mn-ea"/>
                <a:cs typeface="Roboto Light"/>
              </a:defRPr>
            </a:lvl1pPr>
            <a:lvl2pPr marL="458788" indent="-230188" algn="l" defTabSz="457200" rtl="0" eaLnBrk="1" latinLnBrk="0" hangingPunct="1">
              <a:spcBef>
                <a:spcPct val="20000"/>
              </a:spcBef>
              <a:buClr>
                <a:schemeClr val="tx2"/>
              </a:buClr>
              <a:buSzPct val="60000"/>
              <a:buFont typeface="Courier New"/>
              <a:buChar char="o"/>
              <a:defRPr sz="1600" kern="1200">
                <a:solidFill>
                  <a:schemeClr val="tx1"/>
                </a:solidFill>
                <a:latin typeface="Roboto Light"/>
                <a:ea typeface="+mn-ea"/>
                <a:cs typeface="Roboto Light"/>
              </a:defRPr>
            </a:lvl2pPr>
            <a:lvl3pPr marL="685800" indent="-227013" algn="l" defTabSz="457200" rtl="0" eaLnBrk="1" latinLnBrk="0" hangingPunct="1">
              <a:spcBef>
                <a:spcPct val="20000"/>
              </a:spcBef>
              <a:buClr>
                <a:schemeClr val="tx2"/>
              </a:buClr>
              <a:buSzPct val="75000"/>
              <a:buFont typeface="Arial"/>
              <a:buChar char="•"/>
              <a:defRPr sz="1600" kern="1200">
                <a:solidFill>
                  <a:schemeClr val="tx1"/>
                </a:solidFill>
                <a:latin typeface="Roboto Light"/>
                <a:ea typeface="+mn-ea"/>
                <a:cs typeface="Roboto Light"/>
              </a:defRPr>
            </a:lvl3pPr>
            <a:lvl4pPr marL="914400" indent="-228600" algn="l" defTabSz="457200" rtl="0" eaLnBrk="1" latinLnBrk="0" hangingPunct="1">
              <a:spcBef>
                <a:spcPct val="20000"/>
              </a:spcBef>
              <a:buClr>
                <a:schemeClr val="accent6"/>
              </a:buClr>
              <a:buSzPct val="60000"/>
              <a:buFont typeface="Courier New"/>
              <a:buChar char="o"/>
              <a:defRPr sz="1600" kern="1200">
                <a:solidFill>
                  <a:schemeClr val="tx1"/>
                </a:solidFill>
                <a:latin typeface="Roboto Light"/>
                <a:ea typeface="+mn-ea"/>
                <a:cs typeface="Roboto Light"/>
              </a:defRPr>
            </a:lvl4pPr>
            <a:lvl5pPr marL="1143000" indent="-228600" algn="l" defTabSz="457200" rtl="0" eaLnBrk="1" latinLnBrk="0" hangingPunct="1">
              <a:spcBef>
                <a:spcPct val="20000"/>
              </a:spcBef>
              <a:buClr>
                <a:schemeClr val="accent6"/>
              </a:buClr>
              <a:buSzPct val="75000"/>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1200" b="1" i="0" dirty="0">
                <a:solidFill>
                  <a:srgbClr val="000000"/>
                </a:solidFill>
                <a:effectLst/>
                <a:latin typeface="Calibri bold" panose="020F0702030404030204" pitchFamily="34" charset="0"/>
                <a:cs typeface="Calibri bold" panose="020F0702030404030204" pitchFamily="34" charset="0"/>
              </a:rPr>
              <a:t>Member:</a:t>
            </a:r>
            <a:r>
              <a:rPr lang="en-US" sz="1200" b="0" i="0" dirty="0">
                <a:solidFill>
                  <a:srgbClr val="000000"/>
                </a:solidFill>
                <a:effectLst/>
                <a:latin typeface="Calibri bold" panose="020F0702030404030204" pitchFamily="34" charset="0"/>
                <a:cs typeface="Calibri bold" panose="020F0702030404030204" pitchFamily="34" charset="0"/>
              </a:rPr>
              <a:t> </a:t>
            </a:r>
            <a:r>
              <a:rPr lang="en-US" sz="1200" b="0" i="0" dirty="0">
                <a:solidFill>
                  <a:srgbClr val="000000"/>
                </a:solidFill>
                <a:effectLst/>
                <a:latin typeface="Calibri Light" panose="020F0302020204030204" pitchFamily="34" charset="0"/>
                <a:cs typeface="Calibri Light" panose="020F0302020204030204" pitchFamily="34" charset="0"/>
              </a:rPr>
              <a:t>Your name.</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Identification #: </a:t>
            </a:r>
            <a:r>
              <a:rPr lang="en-US" sz="1200" dirty="0">
                <a:solidFill>
                  <a:srgbClr val="000000"/>
                </a:solidFill>
                <a:latin typeface="Calibri Light" panose="020F0302020204030204" pitchFamily="34" charset="0"/>
                <a:cs typeface="Calibri Light" panose="020F0302020204030204" pitchFamily="34" charset="0"/>
              </a:rPr>
              <a:t>T</a:t>
            </a:r>
            <a:r>
              <a:rPr lang="en-US" sz="1200" b="0" i="0" dirty="0">
                <a:solidFill>
                  <a:srgbClr val="000000"/>
                </a:solidFill>
                <a:effectLst/>
                <a:latin typeface="Calibri Light" panose="020F0302020204030204" pitchFamily="34" charset="0"/>
                <a:cs typeface="Calibri Light" panose="020F0302020204030204" pitchFamily="34" charset="0"/>
              </a:rPr>
              <a:t>his identifies you as a Premera member.</a:t>
            </a:r>
            <a:br>
              <a:rPr lang="en-US" sz="1200" dirty="0">
                <a:latin typeface="Calibri Light" panose="020F0302020204030204" pitchFamily="34" charset="0"/>
                <a:cs typeface="Calibri Light" panose="020F0302020204030204" pitchFamily="34" charset="0"/>
              </a:rPr>
            </a:br>
            <a:r>
              <a:rPr lang="en-US" sz="1200" b="1" dirty="0">
                <a:solidFill>
                  <a:srgbClr val="000000"/>
                </a:solidFill>
                <a:highlight>
                  <a:srgbClr val="FFFF00"/>
                </a:highlight>
                <a:latin typeface="Calibri bold" panose="020F0702030404030204" pitchFamily="34" charset="0"/>
                <a:cs typeface="Calibri bold" panose="020F0702030404030204" pitchFamily="34" charset="0"/>
              </a:rPr>
              <a:t>Rx Group #: </a:t>
            </a:r>
            <a:r>
              <a:rPr lang="en-US" sz="1200" b="0" i="0" dirty="0">
                <a:solidFill>
                  <a:srgbClr val="000000"/>
                </a:solidFill>
                <a:effectLst/>
                <a:highlight>
                  <a:srgbClr val="FFFF00"/>
                </a:highlight>
                <a:latin typeface="Calibri Light" panose="020F0302020204030204" pitchFamily="34" charset="0"/>
                <a:cs typeface="Calibri Light" panose="020F0302020204030204" pitchFamily="34" charset="0"/>
              </a:rPr>
              <a:t>Retail and mail-order pharmacies use this number to validate your drug coverage.</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Medical network: </a:t>
            </a:r>
            <a:r>
              <a:rPr lang="en-US" sz="1200" b="0" i="0" dirty="0">
                <a:solidFill>
                  <a:srgbClr val="000000"/>
                </a:solidFill>
                <a:effectLst/>
                <a:latin typeface="Calibri Light" panose="020F0302020204030204" pitchFamily="34" charset="0"/>
                <a:cs typeface="Calibri Light" panose="020F0302020204030204" pitchFamily="34" charset="0"/>
              </a:rPr>
              <a:t>The name of your plan network.</a:t>
            </a:r>
            <a:br>
              <a:rPr lang="en-US" sz="1200" dirty="0">
                <a:latin typeface="Calibri Light" panose="020F0302020204030204" pitchFamily="34" charset="0"/>
                <a:cs typeface="Calibri Light" panose="020F0302020204030204" pitchFamily="34" charset="0"/>
              </a:rPr>
            </a:br>
            <a:r>
              <a:rPr lang="en-US" sz="1200" b="1" dirty="0">
                <a:solidFill>
                  <a:srgbClr val="000000"/>
                </a:solidFill>
                <a:highlight>
                  <a:srgbClr val="FFFF00"/>
                </a:highlight>
                <a:latin typeface="Calibri bold" panose="020F0702030404030204" pitchFamily="34" charset="0"/>
                <a:cs typeface="Calibri bold" panose="020F0702030404030204" pitchFamily="34" charset="0"/>
              </a:rPr>
              <a:t>Rx Plan: </a:t>
            </a:r>
            <a:r>
              <a:rPr lang="en-US" sz="1200" b="0" i="0" dirty="0">
                <a:solidFill>
                  <a:srgbClr val="000000"/>
                </a:solidFill>
                <a:effectLst/>
                <a:highlight>
                  <a:srgbClr val="FFFF00"/>
                </a:highlight>
                <a:latin typeface="Calibri Light" panose="020F0302020204030204" pitchFamily="34" charset="0"/>
                <a:cs typeface="Calibri Light" panose="020F0302020204030204" pitchFamily="34" charset="0"/>
              </a:rPr>
              <a:t>Use this code to search for drugs in the Rx Search tool.</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Cost shares: </a:t>
            </a:r>
            <a:r>
              <a:rPr lang="en-US" sz="1200" b="0" i="0" dirty="0">
                <a:solidFill>
                  <a:srgbClr val="000000"/>
                </a:solidFill>
                <a:effectLst/>
                <a:latin typeface="Calibri Light" panose="020F0302020204030204" pitchFamily="34" charset="0"/>
                <a:cs typeface="Calibri Light" panose="020F0302020204030204" pitchFamily="34" charset="0"/>
              </a:rPr>
              <a:t>This area displays the cost share (the amount you pay) for certain services.</a:t>
            </a:r>
            <a:endParaRPr lang="en-US" alt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12" name="Picture 11" descr="Qr code&#10;&#10;Description automatically generated">
            <a:extLst>
              <a:ext uri="{FF2B5EF4-FFF2-40B4-BE49-F238E27FC236}">
                <a16:creationId xmlns:a16="http://schemas.microsoft.com/office/drawing/2014/main" id="{8158C0ED-00AB-773B-FFD2-4C4D8AA48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488" y="2788503"/>
            <a:ext cx="1351523" cy="1351523"/>
          </a:xfrm>
          <a:prstGeom prst="rect">
            <a:avLst/>
          </a:prstGeom>
          <a:ln w="25400">
            <a:solidFill>
              <a:srgbClr val="0085CA"/>
            </a:solidFill>
          </a:ln>
        </p:spPr>
      </p:pic>
      <p:sp>
        <p:nvSpPr>
          <p:cNvPr id="13" name="TextBox 12">
            <a:extLst>
              <a:ext uri="{FF2B5EF4-FFF2-40B4-BE49-F238E27FC236}">
                <a16:creationId xmlns:a16="http://schemas.microsoft.com/office/drawing/2014/main" id="{AC0F24B8-00BE-3701-B5CE-D128B8644744}"/>
              </a:ext>
            </a:extLst>
          </p:cNvPr>
          <p:cNvSpPr txBox="1"/>
          <p:nvPr/>
        </p:nvSpPr>
        <p:spPr>
          <a:xfrm>
            <a:off x="361358" y="2625864"/>
            <a:ext cx="3753442" cy="523220"/>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Download the Premera mobile app to access your plan and your digital ID card on the go. </a:t>
            </a:r>
          </a:p>
        </p:txBody>
      </p:sp>
      <p:pic>
        <p:nvPicPr>
          <p:cNvPr id="3" name="Picture 10" descr="Download from the Apple store">
            <a:extLst>
              <a:ext uri="{FF2B5EF4-FFF2-40B4-BE49-F238E27FC236}">
                <a16:creationId xmlns:a16="http://schemas.microsoft.com/office/drawing/2014/main" id="{220EEC45-0289-3424-6B26-9657260CE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9" y="3239368"/>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wnload from Google play">
            <a:extLst>
              <a:ext uri="{FF2B5EF4-FFF2-40B4-BE49-F238E27FC236}">
                <a16:creationId xmlns:a16="http://schemas.microsoft.com/office/drawing/2014/main" id="{02ECD0A1-7D7D-6D2C-0BDD-E03846B3B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9030" y="3222232"/>
            <a:ext cx="987638" cy="32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7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BDA085-DB54-A317-CAFF-088EA2173B06}"/>
              </a:ext>
            </a:extLst>
          </p:cNvPr>
          <p:cNvPicPr>
            <a:picLocks noChangeAspect="1"/>
          </p:cNvPicPr>
          <p:nvPr/>
        </p:nvPicPr>
        <p:blipFill rotWithShape="1">
          <a:blip r:embed="rId2"/>
          <a:srcRect l="42352" r="11242"/>
          <a:stretch/>
        </p:blipFill>
        <p:spPr>
          <a:xfrm>
            <a:off x="5870448" y="-5214"/>
            <a:ext cx="3273552" cy="4699130"/>
          </a:xfrm>
          <a:prstGeom prst="rect">
            <a:avLst/>
          </a:prstGeom>
        </p:spPr>
      </p:pic>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Get access to your plan</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57200" y="1165380"/>
            <a:ext cx="5291667" cy="2404520"/>
          </a:xfrm>
        </p:spPr>
        <p:txBody>
          <a:bodyPr/>
          <a:lstStyle/>
          <a:p>
            <a:pPr marL="0" indent="0" eaLnBrk="0" fontAlgn="base" hangingPunct="0">
              <a:spcBef>
                <a:spcPct val="0"/>
              </a:spcBef>
              <a:spcAft>
                <a:spcPts val="600"/>
              </a:spcAft>
              <a:buSzTx/>
              <a:buNone/>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Visit </a:t>
            </a:r>
            <a:r>
              <a:rPr kumimoji="0" lang="en-US" i="0" u="none" strike="noStrike" kern="1200" cap="none" spc="0" normalizeH="0" baseline="0" noProof="0" dirty="0">
                <a:ln>
                  <a:noFill/>
                </a:ln>
                <a:solidFill>
                  <a:srgbClr val="0085CA"/>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 </a:t>
            </a: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and sign in to:</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Get personalized health plan information</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Search for in-network providers</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your claims and deductible</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View your digital ID card</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Get estimates for cost of care and procedures</a:t>
            </a:r>
            <a:endPar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Access virtual care providers and programs</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Get your EOBs delivered by email</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Receive emails with helpful reminders and plan information</a:t>
            </a:r>
          </a:p>
          <a:p>
            <a:pPr marL="0" indent="0" eaLnBrk="0" fontAlgn="base" hangingPunct="0">
              <a:spcBef>
                <a:spcPts val="0"/>
              </a:spcBef>
              <a:spcAft>
                <a:spcPts val="1200"/>
              </a:spcAft>
              <a:buSzTx/>
              <a:buNone/>
              <a:defRPr/>
            </a:pPr>
            <a:endParaRPr lang="en-US" dirty="0">
              <a:solidFill>
                <a:prstClr val="black"/>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74927"/>
            <a:ext cx="5291667" cy="292100"/>
          </a:xfrm>
        </p:spPr>
        <p:txBody>
          <a:bodyPr>
            <a:noAutofit/>
          </a:bodyPr>
          <a:lstStyle/>
          <a:p>
            <a:r>
              <a:rPr lang="en-US" dirty="0">
                <a:latin typeface="+mj-lt"/>
              </a:rPr>
              <a:t>One account helps you get the most from your plan</a:t>
            </a:r>
          </a:p>
        </p:txBody>
      </p:sp>
      <p:sp>
        <p:nvSpPr>
          <p:cNvPr id="9" name="TextBox 6">
            <a:extLst>
              <a:ext uri="{FF2B5EF4-FFF2-40B4-BE49-F238E27FC236}">
                <a16:creationId xmlns:a16="http://schemas.microsoft.com/office/drawing/2014/main" id="{5BBAE631-9E30-137C-5665-43081DDFB56B}"/>
              </a:ext>
            </a:extLst>
          </p:cNvPr>
          <p:cNvSpPr txBox="1">
            <a:spLocks noChangeArrowheads="1"/>
          </p:cNvSpPr>
          <p:nvPr/>
        </p:nvSpPr>
        <p:spPr bwMode="auto">
          <a:xfrm>
            <a:off x="398939" y="4292095"/>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Create or sign into your account at premera.com</a:t>
            </a:r>
            <a:endParaRPr lang="en-US" altLang="en-US" sz="1051" b="1" dirty="0">
              <a:solidFill>
                <a:schemeClr val="tx2"/>
              </a:solidFill>
              <a:latin typeface="+mn-lt"/>
              <a:ea typeface="Roboto"/>
              <a:cs typeface="Calibri" panose="020F0502020204030204" pitchFamily="34" charset="0"/>
            </a:endParaRPr>
          </a:p>
        </p:txBody>
      </p:sp>
      <p:sp>
        <p:nvSpPr>
          <p:cNvPr id="12" name="TextBox 11">
            <a:extLst>
              <a:ext uri="{FF2B5EF4-FFF2-40B4-BE49-F238E27FC236}">
                <a16:creationId xmlns:a16="http://schemas.microsoft.com/office/drawing/2014/main" id="{8B010125-249F-9DD7-41F5-8DE06013655A}"/>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2966570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B3095-61CC-52D5-1A6A-30E3C518B79E}"/>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Premera mobile app</a:t>
            </a:r>
          </a:p>
        </p:txBody>
      </p:sp>
      <p:sp>
        <p:nvSpPr>
          <p:cNvPr id="3" name="Text Placeholder 2">
            <a:extLst>
              <a:ext uri="{FF2B5EF4-FFF2-40B4-BE49-F238E27FC236}">
                <a16:creationId xmlns:a16="http://schemas.microsoft.com/office/drawing/2014/main" id="{8772C3D3-7785-DD55-A196-496499BCB146}"/>
              </a:ext>
            </a:extLst>
          </p:cNvPr>
          <p:cNvSpPr>
            <a:spLocks noGrp="1"/>
          </p:cNvSpPr>
          <p:nvPr>
            <p:ph type="body" sz="quarter" idx="11"/>
          </p:nvPr>
        </p:nvSpPr>
        <p:spPr>
          <a:xfrm>
            <a:off x="457200" y="1576377"/>
            <a:ext cx="5120640" cy="2404520"/>
          </a:xfrm>
        </p:spPr>
        <p:txBody>
          <a:bodyPr/>
          <a:lstStyle/>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your claims and deductible</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View your digital ID card</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Find in-network doctors and specialists</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Access a list of your providers</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preapproval status</a:t>
            </a:r>
          </a:p>
          <a:p>
            <a:pPr eaLnBrk="0" fontAlgn="base" hangingPunct="0">
              <a:spcBef>
                <a:spcPct val="0"/>
              </a:spcBef>
              <a:spcAft>
                <a:spcPts val="600"/>
              </a:spcAft>
              <a:buClr>
                <a:srgbClr val="0085CA"/>
              </a:buClr>
              <a:buSzTx/>
              <a:defRPr/>
            </a:pPr>
            <a:r>
              <a:rPr lang="en-US" dirty="0">
                <a:solidFill>
                  <a:prstClr val="black"/>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View your prescriptions </a:t>
            </a:r>
          </a:p>
          <a:p>
            <a:pPr eaLnBrk="0" fontAlgn="base" hangingPunct="0">
              <a:spcBef>
                <a:spcPct val="0"/>
              </a:spcBef>
              <a:spcAft>
                <a:spcPts val="600"/>
              </a:spcAft>
              <a:buClr>
                <a:srgbClr val="0085CA"/>
              </a:buClr>
              <a:buSzTx/>
              <a:defRPr/>
            </a:pPr>
            <a:endPar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endParaRPr>
          </a:p>
          <a:p>
            <a:pPr eaLnBrk="0" fontAlgn="base" hangingPunct="0">
              <a:spcBef>
                <a:spcPct val="0"/>
              </a:spcBef>
              <a:spcAft>
                <a:spcPts val="600"/>
              </a:spcAft>
              <a:buClr>
                <a:srgbClr val="0085CA"/>
              </a:buClr>
              <a:buSzTx/>
              <a:defRPr/>
            </a:pPr>
            <a:endParaRPr lang="en-US" sz="8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 Placeholder 3">
            <a:extLst>
              <a:ext uri="{FF2B5EF4-FFF2-40B4-BE49-F238E27FC236}">
                <a16:creationId xmlns:a16="http://schemas.microsoft.com/office/drawing/2014/main" id="{4C44FFC5-6F98-109A-F52A-0E023D0D637B}"/>
              </a:ext>
            </a:extLst>
          </p:cNvPr>
          <p:cNvSpPr>
            <a:spLocks noGrp="1"/>
          </p:cNvSpPr>
          <p:nvPr>
            <p:ph type="body" sz="quarter" idx="12"/>
          </p:nvPr>
        </p:nvSpPr>
        <p:spPr>
          <a:xfrm>
            <a:off x="457200" y="774927"/>
            <a:ext cx="5291667" cy="292100"/>
          </a:xfrm>
        </p:spPr>
        <p:txBody>
          <a:bodyPr>
            <a:noAutofit/>
          </a:bodyPr>
          <a:lstStyle/>
          <a:p>
            <a:r>
              <a:rPr lang="en-US" dirty="0">
                <a:latin typeface="+mj-lt"/>
              </a:rPr>
              <a:t>Easy, convenient, on-the-go access to medical plan info right in your pocket.</a:t>
            </a:r>
          </a:p>
        </p:txBody>
      </p:sp>
      <p:pic>
        <p:nvPicPr>
          <p:cNvPr id="14" name="Picture 10" descr="Download from the Apple store">
            <a:extLst>
              <a:ext uri="{FF2B5EF4-FFF2-40B4-BE49-F238E27FC236}">
                <a16:creationId xmlns:a16="http://schemas.microsoft.com/office/drawing/2014/main" id="{F64193AF-FBA3-75B2-44C5-32D588000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60" y="3696362"/>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ownload from Google play">
            <a:extLst>
              <a:ext uri="{FF2B5EF4-FFF2-40B4-BE49-F238E27FC236}">
                <a16:creationId xmlns:a16="http://schemas.microsoft.com/office/drawing/2014/main" id="{25033F96-F61F-30F5-3078-A3F13A1D9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075" y="3690276"/>
            <a:ext cx="987638" cy="322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text, application&#10;&#10;Description automatically generated">
            <a:extLst>
              <a:ext uri="{FF2B5EF4-FFF2-40B4-BE49-F238E27FC236}">
                <a16:creationId xmlns:a16="http://schemas.microsoft.com/office/drawing/2014/main" id="{825D313D-1A83-6489-C7AE-19C6B112B2C0}"/>
              </a:ext>
            </a:extLst>
          </p:cNvPr>
          <p:cNvPicPr>
            <a:picLocks noChangeAspect="1"/>
          </p:cNvPicPr>
          <p:nvPr/>
        </p:nvPicPr>
        <p:blipFill>
          <a:blip r:embed="rId4"/>
          <a:stretch>
            <a:fillRect/>
          </a:stretch>
        </p:blipFill>
        <p:spPr>
          <a:xfrm>
            <a:off x="6402329" y="318783"/>
            <a:ext cx="2014156" cy="3815723"/>
          </a:xfrm>
          <a:prstGeom prst="rect">
            <a:avLst/>
          </a:prstGeom>
        </p:spPr>
      </p:pic>
      <p:sp>
        <p:nvSpPr>
          <p:cNvPr id="7" name="TextBox 6">
            <a:extLst>
              <a:ext uri="{FF2B5EF4-FFF2-40B4-BE49-F238E27FC236}">
                <a16:creationId xmlns:a16="http://schemas.microsoft.com/office/drawing/2014/main" id="{15012E78-6958-9061-5951-B9F8681A3319}"/>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Create or sign into your account on the Premera mobile app</a:t>
            </a:r>
            <a:endParaRPr lang="en-US" altLang="en-US" sz="1051" b="1" dirty="0">
              <a:solidFill>
                <a:srgbClr val="0085CA"/>
              </a:solidFill>
              <a:latin typeface="+mn-lt"/>
              <a:ea typeface="Roboto"/>
              <a:cs typeface="Calibri" panose="020F0502020204030204" pitchFamily="34" charset="0"/>
            </a:endParaRPr>
          </a:p>
        </p:txBody>
      </p:sp>
      <p:pic>
        <p:nvPicPr>
          <p:cNvPr id="8" name="Picture 7" descr="Qr code&#10;&#10;Description automatically generated">
            <a:extLst>
              <a:ext uri="{FF2B5EF4-FFF2-40B4-BE49-F238E27FC236}">
                <a16:creationId xmlns:a16="http://schemas.microsoft.com/office/drawing/2014/main" id="{A1A9CDD0-3781-49AA-CB83-F940600DF9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8225" y="2597110"/>
            <a:ext cx="1447800" cy="1447800"/>
          </a:xfrm>
          <a:prstGeom prst="rect">
            <a:avLst/>
          </a:prstGeom>
          <a:ln w="25400">
            <a:solidFill>
              <a:srgbClr val="0085CA"/>
            </a:solidFill>
          </a:ln>
        </p:spPr>
      </p:pic>
      <p:sp>
        <p:nvSpPr>
          <p:cNvPr id="9" name="TextBox 8">
            <a:extLst>
              <a:ext uri="{FF2B5EF4-FFF2-40B4-BE49-F238E27FC236}">
                <a16:creationId xmlns:a16="http://schemas.microsoft.com/office/drawing/2014/main" id="{A28EA9CA-F247-8AFB-79D8-E5EE8DBD52A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145621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About Premera Blue Cross</a:t>
            </a:r>
          </a:p>
        </p:txBody>
      </p:sp>
      <p:sp>
        <p:nvSpPr>
          <p:cNvPr id="5" name="Text Placeholder 4">
            <a:extLst>
              <a:ext uri="{FF2B5EF4-FFF2-40B4-BE49-F238E27FC236}">
                <a16:creationId xmlns:a16="http://schemas.microsoft.com/office/drawing/2014/main" id="{CE59E584-2F23-3D4A-A8D2-DE8753F58FC1}"/>
              </a:ext>
            </a:extLst>
          </p:cNvPr>
          <p:cNvSpPr>
            <a:spLocks noGrp="1"/>
          </p:cNvSpPr>
          <p:nvPr>
            <p:ph type="body" sz="quarter" idx="11"/>
          </p:nvPr>
        </p:nvSpPr>
        <p:spPr>
          <a:xfrm>
            <a:off x="457200" y="1313790"/>
            <a:ext cx="4305107" cy="2404520"/>
          </a:xfrm>
        </p:spPr>
        <p:txBody>
          <a:bodyPr/>
          <a:lstStyle/>
          <a:p>
            <a:pPr marL="0" indent="0" eaLnBrk="1" hangingPunct="1">
              <a:spcBef>
                <a:spcPts val="0"/>
              </a:spcBef>
              <a:spcAft>
                <a:spcPts val="0"/>
              </a:spcAft>
              <a:buSzPct val="75000"/>
              <a:buNone/>
              <a:defRPr/>
            </a:pPr>
            <a:r>
              <a:rPr lang="en-US" altLang="en-US" sz="1200" b="1" dirty="0">
                <a:latin typeface="+mn-lt"/>
                <a:cs typeface="Calibri Light" panose="020F0302020204030204" pitchFamily="34" charset="0"/>
              </a:rPr>
              <a:t>Part of the Blue Cross Blue Shield Association </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One of the 33 health plans that makeup the oldest and most experienced healthcare coverage providers in the United States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Largest health plan in the Pacific Northwest</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Serves over 2.8 million members across the United States—from individuals and families to employees of Fortune 100 companies</a:t>
            </a:r>
          </a:p>
          <a:p>
            <a:pPr eaLnBrk="1" hangingPunct="1">
              <a:spcBef>
                <a:spcPts val="0"/>
              </a:spcBef>
              <a:spcAft>
                <a:spcPts val="0"/>
              </a:spcAft>
              <a:buSzPct val="75000"/>
              <a:defRPr/>
            </a:pPr>
            <a:r>
              <a:rPr lang="en-US" altLang="en-US" sz="1200" dirty="0">
                <a:highlight>
                  <a:srgbClr val="FFFF00"/>
                </a:highlight>
                <a:latin typeface="Calibri Light" panose="020F0302020204030204" pitchFamily="34" charset="0"/>
                <a:cs typeface="Calibri Light" panose="020F0302020204030204" pitchFamily="34" charset="0"/>
              </a:rPr>
              <a:t>Provides network access to doctors and hospitals across the country</a:t>
            </a:r>
          </a:p>
          <a:p>
            <a:pPr eaLnBrk="1" hangingPunct="1">
              <a:spcBef>
                <a:spcPts val="0"/>
              </a:spcBef>
              <a:spcAft>
                <a:spcPts val="0"/>
              </a:spcAft>
              <a:buSzPct val="75000"/>
              <a:defRPr/>
            </a:pPr>
            <a:endParaRPr lang="en-US" altLang="en-US" sz="800" dirty="0">
              <a:latin typeface="+mn-lt"/>
              <a:cs typeface="Calibri Light" panose="020F0302020204030204" pitchFamily="34" charset="0"/>
            </a:endParaRPr>
          </a:p>
          <a:p>
            <a:pPr eaLnBrk="1" hangingPunct="1">
              <a:spcBef>
                <a:spcPts val="0"/>
              </a:spcBef>
              <a:spcAft>
                <a:spcPts val="0"/>
              </a:spcAft>
              <a:buSzPct val="75000"/>
              <a:buNone/>
              <a:defRPr/>
            </a:pPr>
            <a:r>
              <a:rPr lang="en-US" altLang="en-US" sz="1200" b="1" dirty="0">
                <a:latin typeface="+mn-lt"/>
                <a:cs typeface="Calibri Light" panose="020F0302020204030204" pitchFamily="34" charset="0"/>
              </a:rPr>
              <a:t>Invested in local communities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Our investments focus on tackling the root cause of issues related to behavioral health and homelessness, rural healthcare, and health inequities.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Since 2017, Premera Social Impact more than $100M through 484 grants reaching every county in Washington and every region in Alaska.</a:t>
            </a:r>
          </a:p>
        </p:txBody>
      </p:sp>
      <p:sp>
        <p:nvSpPr>
          <p:cNvPr id="6" name="Text Placeholder 5">
            <a:extLst>
              <a:ext uri="{FF2B5EF4-FFF2-40B4-BE49-F238E27FC236}">
                <a16:creationId xmlns:a16="http://schemas.microsoft.com/office/drawing/2014/main" id="{96E01105-8AAB-8442-82CE-701844885171}"/>
              </a:ext>
            </a:extLst>
          </p:cNvPr>
          <p:cNvSpPr>
            <a:spLocks noGrp="1"/>
          </p:cNvSpPr>
          <p:nvPr>
            <p:ph type="body" sz="quarter" idx="12"/>
          </p:nvPr>
        </p:nvSpPr>
        <p:spPr>
          <a:xfrm>
            <a:off x="457200" y="780202"/>
            <a:ext cx="8229600" cy="292100"/>
          </a:xfrm>
        </p:spPr>
        <p:txBody>
          <a:bodyPr>
            <a:noAutofit/>
          </a:bodyPr>
          <a:lstStyle/>
          <a:p>
            <a:r>
              <a:rPr lang="en-US" altLang="en-US" dirty="0">
                <a:latin typeface="+mj-lt"/>
                <a:ea typeface="Roboto" panose="02000000000000000000" pitchFamily="2" charset="0"/>
                <a:cs typeface="Calibri Light" panose="020F0302020204030204" pitchFamily="34" charset="0"/>
              </a:rPr>
              <a:t>We take everything we’ve learned in over 90 years and put it to work taking care of you</a:t>
            </a:r>
          </a:p>
        </p:txBody>
      </p:sp>
      <p:sp>
        <p:nvSpPr>
          <p:cNvPr id="3" name="TextBox 6">
            <a:extLst>
              <a:ext uri="{FF2B5EF4-FFF2-40B4-BE49-F238E27FC236}">
                <a16:creationId xmlns:a16="http://schemas.microsoft.com/office/drawing/2014/main" id="{C7B47B7C-9D10-3BE0-E8F7-CB31004D0C4D}"/>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ltLang="en-US" sz="1600" b="1" kern="0" dirty="0">
                <a:solidFill>
                  <a:srgbClr val="0085CA"/>
                </a:solidFill>
                <a:latin typeface="Calibri"/>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See why 1 in 3 Americans are covered by a blue plan</a:t>
            </a:r>
            <a:endParaRPr kumimoji="0" lang="en-US" altLang="en-US" sz="1600" b="1" i="0" u="none" strike="noStrike" kern="0" cap="none" spc="0" normalizeH="0" baseline="0" noProof="0" dirty="0">
              <a:ln>
                <a:noFill/>
              </a:ln>
              <a:solidFill>
                <a:srgbClr val="0085CA"/>
              </a:solidFill>
              <a:effectLst/>
              <a:uLnTx/>
              <a:uFillTx/>
              <a:latin typeface="Calibri"/>
              <a:ea typeface="Roboto" panose="02000000000000000000" pitchFamily="2" charset="0"/>
              <a:cs typeface="Calibri" panose="020F0502020204030204" pitchFamily="34" charset="0"/>
            </a:endParaRPr>
          </a:p>
        </p:txBody>
      </p:sp>
      <p:pic>
        <p:nvPicPr>
          <p:cNvPr id="8" name="Picture 7">
            <a:extLst>
              <a:ext uri="{FF2B5EF4-FFF2-40B4-BE49-F238E27FC236}">
                <a16:creationId xmlns:a16="http://schemas.microsoft.com/office/drawing/2014/main" id="{ADE94BFD-E8D7-4651-86D4-3319444FBA21}"/>
              </a:ext>
            </a:extLst>
          </p:cNvPr>
          <p:cNvPicPr>
            <a:picLocks noChangeAspect="1"/>
          </p:cNvPicPr>
          <p:nvPr/>
        </p:nvPicPr>
        <p:blipFill>
          <a:blip r:embed="rId3"/>
          <a:stretch>
            <a:fillRect/>
          </a:stretch>
        </p:blipFill>
        <p:spPr>
          <a:xfrm>
            <a:off x="4870008" y="1369490"/>
            <a:ext cx="3771072" cy="2517178"/>
          </a:xfrm>
          <a:prstGeom prst="rect">
            <a:avLst/>
          </a:prstGeom>
        </p:spPr>
      </p:pic>
    </p:spTree>
    <p:extLst>
      <p:ext uri="{BB962C8B-B14F-4D97-AF65-F5344CB8AC3E}">
        <p14:creationId xmlns:p14="http://schemas.microsoft.com/office/powerpoint/2010/main" val="2092302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B6F3-3DF8-815A-A005-469F36EABF2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Best-in-class customer service</a:t>
            </a:r>
          </a:p>
        </p:txBody>
      </p:sp>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35689" y="1118434"/>
            <a:ext cx="5283200" cy="3607141"/>
          </a:xfrm>
          <a:prstGeom prst="rect">
            <a:avLst/>
          </a:prstGeom>
          <a:noFill/>
        </p:spPr>
        <p:txBody>
          <a:bodyPr wrap="square" lIns="0">
            <a:spAutoFit/>
          </a:bodyPr>
          <a:lstStyle/>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Our members are at the center of all we do, and our team is ready to help with:</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Benefit questions,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Claim status,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Finding a provider,</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Translation services for non-English speakers,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And more!</a:t>
            </a:r>
          </a:p>
          <a:p>
            <a:pPr marL="0" indent="0">
              <a:buNone/>
              <a:defRPr/>
            </a:pPr>
            <a:endParaRPr lang="en-US" sz="7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b="1" dirty="0">
                <a:latin typeface="+mj-lt"/>
                <a:ea typeface="Roboto Light" panose="02000000000000000000" pitchFamily="2" charset="0"/>
                <a:cs typeface="Calibri Light" panose="020F0302020204030204" pitchFamily="34" charset="0"/>
              </a:rPr>
              <a:t>Call us at </a:t>
            </a:r>
            <a:r>
              <a:rPr lang="en-US" b="1" dirty="0">
                <a:solidFill>
                  <a:schemeClr val="tx2"/>
                </a:solidFill>
                <a:highlight>
                  <a:srgbClr val="00FF00"/>
                </a:highlight>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800-722-1471</a:t>
            </a:r>
            <a:r>
              <a:rPr lang="en-US" b="1" dirty="0">
                <a:latin typeface="+mj-lt"/>
                <a:ea typeface="Roboto Light" panose="02000000000000000000" pitchFamily="2" charset="0"/>
                <a:cs typeface="Calibri Light" panose="020F0302020204030204" pitchFamily="34" charset="0"/>
              </a:rPr>
              <a:t> (TTY: 711)</a:t>
            </a:r>
          </a:p>
          <a:p>
            <a:pPr marL="0" indent="0">
              <a:buNone/>
              <a:defRPr/>
            </a:pPr>
            <a:r>
              <a:rPr lang="en-US" b="1" dirty="0">
                <a:latin typeface="+mj-lt"/>
                <a:ea typeface="Roboto Light" panose="02000000000000000000" pitchFamily="2" charset="0"/>
                <a:cs typeface="Calibri Light" panose="020F0302020204030204" pitchFamily="34" charset="0"/>
              </a:rPr>
              <a:t>Monday through Friday, 5 a.m. to 8 p.m. Pacific Time</a:t>
            </a:r>
          </a:p>
          <a:p>
            <a:pPr marL="0" indent="0">
              <a:buNone/>
              <a:defRPr/>
            </a:pPr>
            <a:r>
              <a:rPr lang="en-US" b="1" dirty="0">
                <a:latin typeface="+mj-lt"/>
                <a:ea typeface="Roboto Light" panose="02000000000000000000" pitchFamily="2" charset="0"/>
                <a:cs typeface="Calibri Light" panose="020F0302020204030204" pitchFamily="34" charset="0"/>
              </a:rPr>
              <a:t>Or </a:t>
            </a:r>
            <a:r>
              <a:rPr lang="en-US" b="1" dirty="0">
                <a:solidFill>
                  <a:schemeClr val="tx2"/>
                </a:solidFill>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sign in </a:t>
            </a:r>
            <a:r>
              <a:rPr lang="en-US" b="1" dirty="0">
                <a:latin typeface="+mj-lt"/>
                <a:ea typeface="Roboto Light" panose="02000000000000000000" pitchFamily="2" charset="0"/>
                <a:cs typeface="Calibri Light" panose="020F0302020204030204" pitchFamily="34" charset="0"/>
              </a:rPr>
              <a:t>to send us a message anytime.</a:t>
            </a: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3" name="Picture 2">
            <a:extLst>
              <a:ext uri="{FF2B5EF4-FFF2-40B4-BE49-F238E27FC236}">
                <a16:creationId xmlns:a16="http://schemas.microsoft.com/office/drawing/2014/main" id="{2E216A1F-DAB3-DF2C-9F27-0D196A9F726F}"/>
              </a:ext>
            </a:extLst>
          </p:cNvPr>
          <p:cNvPicPr>
            <a:picLocks noChangeAspect="1"/>
          </p:cNvPicPr>
          <p:nvPr/>
        </p:nvPicPr>
        <p:blipFill rotWithShape="1">
          <a:blip r:embed="rId4"/>
          <a:srcRect l="17723" r="35871"/>
          <a:stretch/>
        </p:blipFill>
        <p:spPr>
          <a:xfrm>
            <a:off x="5870448" y="-5214"/>
            <a:ext cx="3273552" cy="4699130"/>
          </a:xfrm>
          <a:prstGeom prst="rect">
            <a:avLst/>
          </a:prstGeom>
        </p:spPr>
      </p:pic>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u="sng" dirty="0">
                <a:solidFill>
                  <a:schemeClr val="tx2"/>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Create or sign into your account today, at premera.com</a:t>
            </a:r>
            <a:endParaRPr lang="en-US" altLang="en-US" sz="1051" b="1" u="sng" dirty="0">
              <a:solidFill>
                <a:schemeClr val="tx2"/>
              </a:solidFill>
              <a:latin typeface="+mn-lt"/>
              <a:ea typeface="Roboto"/>
              <a:cs typeface="Calibri" panose="020F0502020204030204" pitchFamily="34" charset="0"/>
            </a:endParaRPr>
          </a:p>
        </p:txBody>
      </p:sp>
      <p:sp>
        <p:nvSpPr>
          <p:cNvPr id="4" name="Text Placeholder 3">
            <a:extLst>
              <a:ext uri="{FF2B5EF4-FFF2-40B4-BE49-F238E27FC236}">
                <a16:creationId xmlns:a16="http://schemas.microsoft.com/office/drawing/2014/main" id="{73505D4E-2FDB-107D-EF72-391C1B52D7B9}"/>
              </a:ext>
            </a:extLst>
          </p:cNvPr>
          <p:cNvSpPr>
            <a:spLocks noGrp="1"/>
          </p:cNvSpPr>
          <p:nvPr>
            <p:ph type="body" sz="quarter" idx="12"/>
          </p:nvPr>
        </p:nvSpPr>
        <p:spPr>
          <a:xfrm>
            <a:off x="457200" y="770056"/>
            <a:ext cx="8229600" cy="292100"/>
          </a:xfrm>
        </p:spPr>
        <p:txBody>
          <a:bodyPr>
            <a:noAutofit/>
          </a:bodyPr>
          <a:lstStyle/>
          <a:p>
            <a:r>
              <a:rPr lang="en-US" dirty="0">
                <a:latin typeface="+mj-lt"/>
              </a:rPr>
              <a:t>We’re here to support you</a:t>
            </a:r>
          </a:p>
        </p:txBody>
      </p:sp>
      <p:sp>
        <p:nvSpPr>
          <p:cNvPr id="5" name="TextBox 4">
            <a:extLst>
              <a:ext uri="{FF2B5EF4-FFF2-40B4-BE49-F238E27FC236}">
                <a16:creationId xmlns:a16="http://schemas.microsoft.com/office/drawing/2014/main" id="{AF89D2C5-CD46-9700-5B00-B4A952990E78}"/>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2236619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6A565B7C-A645-663A-67AB-E71CD7B65518}"/>
              </a:ext>
            </a:extLst>
          </p:cNvPr>
          <p:cNvSpPr txBox="1">
            <a:spLocks noChangeArrowheads="1"/>
          </p:cNvSpPr>
          <p:nvPr/>
        </p:nvSpPr>
        <p:spPr bwMode="auto">
          <a:xfrm>
            <a:off x="534001" y="957142"/>
            <a:ext cx="4966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latin typeface="Times New Roman" panose="02020603050405020304" pitchFamily="18" charset="0"/>
                <a:cs typeface="Times New Roman" panose="02020603050405020304" pitchFamily="18" charset="0"/>
              </a:rPr>
              <a:t>Enroll now</a:t>
            </a:r>
          </a:p>
        </p:txBody>
      </p:sp>
      <p:cxnSp>
        <p:nvCxnSpPr>
          <p:cNvPr id="3" name="Straight Connector 2">
            <a:extLst>
              <a:ext uri="{FF2B5EF4-FFF2-40B4-BE49-F238E27FC236}">
                <a16:creationId xmlns:a16="http://schemas.microsoft.com/office/drawing/2014/main" id="{5DE13E17-572F-C7D7-AC3E-4BB5FE2412F8}"/>
              </a:ext>
            </a:extLst>
          </p:cNvPr>
          <p:cNvCxnSpPr>
            <a:cxnSpLocks/>
          </p:cNvCxnSpPr>
          <p:nvPr/>
        </p:nvCxnSpPr>
        <p:spPr>
          <a:xfrm>
            <a:off x="647752" y="1878655"/>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12">
            <a:extLst>
              <a:ext uri="{FF2B5EF4-FFF2-40B4-BE49-F238E27FC236}">
                <a16:creationId xmlns:a16="http://schemas.microsoft.com/office/drawing/2014/main" id="{5CF30D98-4199-FC09-5B37-D2C4214D6AAB}"/>
              </a:ext>
            </a:extLst>
          </p:cNvPr>
          <p:cNvSpPr txBox="1">
            <a:spLocks noChangeArrowheads="1"/>
          </p:cNvSpPr>
          <p:nvPr/>
        </p:nvSpPr>
        <p:spPr bwMode="auto">
          <a:xfrm>
            <a:off x="597305" y="2242544"/>
            <a:ext cx="261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highlight>
                  <a:srgbClr val="00FF00"/>
                </a:highlight>
                <a:latin typeface="Calibri Light" panose="020F0302020204030204" pitchFamily="34" charset="0"/>
                <a:cs typeface="Calibri Light" panose="020F0302020204030204" pitchFamily="34" charset="0"/>
              </a:rPr>
              <a:t>Insert enrollment information and links here</a:t>
            </a:r>
          </a:p>
        </p:txBody>
      </p:sp>
    </p:spTree>
    <p:extLst>
      <p:ext uri="{BB962C8B-B14F-4D97-AF65-F5344CB8AC3E}">
        <p14:creationId xmlns:p14="http://schemas.microsoft.com/office/powerpoint/2010/main" val="634301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Privacy, policies, &amp; practices</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200" y="821141"/>
            <a:ext cx="713935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buClrTx/>
              <a:buSzPct val="75000"/>
              <a:buFontTx/>
              <a:buNone/>
              <a:tabLst/>
              <a:defRPr/>
            </a:pP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rPr>
              <a:t>NOTICE OF PRIVACY PRACTICES</a:t>
            </a: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Premera Blue Cross, we are committed to maintaining the confidentiality of your medical and financial information, which we refer to as your “personal information,” regardless of format: oral, written, or electronic. This Notice of Privacy Practices informs you about how we may collect, use, and disclose your personal information and your rights regarding that information. This Notice pertains to you and your covered dependents. Learn more: </a:t>
            </a: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premera.com/visitor/privacy-practices </a:t>
            </a:r>
            <a:endPar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marL="0" marR="0" lvl="0" indent="0" algn="l" defTabSz="457200" rtl="0" eaLnBrk="1" fontAlgn="base" latinLnBrk="0" hangingPunct="1">
              <a:lnSpc>
                <a:spcPct val="100000"/>
              </a:lnSpc>
              <a:spcBef>
                <a:spcPct val="0"/>
              </a:spcBef>
              <a:buClrTx/>
              <a:buSzPct val="75000"/>
              <a:buFontTx/>
              <a:buNone/>
              <a:tabLst/>
              <a:defRPr/>
            </a:pP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rPr>
              <a:t>POLICIES &amp; PRACTICES</a:t>
            </a:r>
          </a:p>
          <a:p>
            <a:pPr marL="0" marR="0" lvl="0" indent="0" algn="l" defTabSz="457200" rtl="0" eaLnBrk="1" fontAlgn="base" latinLnBrk="0" hangingPunct="1">
              <a:lnSpc>
                <a:spcPct val="100000"/>
              </a:lnSpc>
              <a:spcBef>
                <a:spcPts val="600"/>
              </a:spcBef>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Get information on:</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Coverage – covered benefits and services, limitations and exclusions, costs, and more</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Health plan information – how to access your personal health records, preapprovals, health and safety information, and more</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Your rights and resources – language assistance, your right to appeal, request for reimbursement, understanding your explanation of benefits, and more</a:t>
            </a: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Learn more: </a:t>
            </a: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premera.com/visitor/quick-help/policies-practices </a:t>
            </a:r>
            <a:endPar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fontAlgn="base">
              <a:spcBef>
                <a:spcPct val="0"/>
              </a:spcBef>
              <a:spcAft>
                <a:spcPts val="1200"/>
              </a:spcAft>
              <a:defRPr/>
            </a:pPr>
            <a:endParaRPr lang="en-US" altLang="en-US" sz="12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1806257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46B22C-C403-829B-4E28-41BBEB1A8A72}"/>
              </a:ext>
            </a:extLst>
          </p:cNvPr>
          <p:cNvPicPr>
            <a:picLocks noChangeAspect="1"/>
          </p:cNvPicPr>
          <p:nvPr/>
        </p:nvPicPr>
        <p:blipFill>
          <a:blip r:embed="rId2"/>
          <a:srcRect/>
          <a:stretch/>
        </p:blipFill>
        <p:spPr>
          <a:xfrm>
            <a:off x="2677373" y="50800"/>
            <a:ext cx="3789254" cy="5041900"/>
          </a:xfrm>
          <a:prstGeom prst="rect">
            <a:avLst/>
          </a:prstGeom>
          <a:noFill/>
        </p:spPr>
      </p:pic>
    </p:spTree>
    <p:extLst>
      <p:ext uri="{BB962C8B-B14F-4D97-AF65-F5344CB8AC3E}">
        <p14:creationId xmlns:p14="http://schemas.microsoft.com/office/powerpoint/2010/main" val="397074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What we provide</a:t>
            </a:r>
          </a:p>
        </p:txBody>
      </p:sp>
      <p:sp>
        <p:nvSpPr>
          <p:cNvPr id="5" name="Text Placeholder 4">
            <a:extLst>
              <a:ext uri="{FF2B5EF4-FFF2-40B4-BE49-F238E27FC236}">
                <a16:creationId xmlns:a16="http://schemas.microsoft.com/office/drawing/2014/main" id="{CE59E584-2F23-3D4A-A8D2-DE8753F58FC1}"/>
              </a:ext>
            </a:extLst>
          </p:cNvPr>
          <p:cNvSpPr>
            <a:spLocks noGrp="1"/>
          </p:cNvSpPr>
          <p:nvPr>
            <p:ph type="body" sz="quarter" idx="11"/>
          </p:nvPr>
        </p:nvSpPr>
        <p:spPr>
          <a:xfrm>
            <a:off x="457199" y="924535"/>
            <a:ext cx="8495119" cy="2404520"/>
          </a:xfrm>
        </p:spPr>
        <p:txBody>
          <a:bodyPr/>
          <a:lstStyle/>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Access to the largest network in the United States</a:t>
            </a:r>
            <a:r>
              <a:rPr lang="en-US" altLang="en-US" sz="1600" baseline="30000" dirty="0">
                <a:latin typeface="+mn-lt"/>
                <a:cs typeface="Calibri Light" panose="020F0302020204030204" pitchFamily="34" charset="0"/>
              </a:rPr>
              <a:t>1</a:t>
            </a: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95% of providers and 96% of hospitals in network</a:t>
            </a:r>
            <a:endParaRPr lang="en-US" altLang="en-US" sz="1400" baseline="30000" dirty="0">
              <a:latin typeface="Calibri Light" panose="020F0302020204030204" pitchFamily="34" charset="0"/>
              <a:cs typeface="Calibri Light" panose="020F0302020204030204" pitchFamily="34" charset="0"/>
            </a:endParaRP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Diverse virtual care options</a:t>
            </a:r>
          </a:p>
          <a:p>
            <a:pPr marL="285737" lvl="1" indent="0" eaLnBrk="1" hangingPunct="1">
              <a:spcBef>
                <a:spcPts val="0"/>
              </a:spcBef>
              <a:spcAft>
                <a:spcPts val="0"/>
              </a:spcAft>
              <a:buSzPct val="75000"/>
              <a:buNone/>
              <a:defRPr/>
            </a:pPr>
            <a:endParaRPr lang="en-US" altLang="en-US" sz="1600" dirty="0">
              <a:highlight>
                <a:srgbClr val="FF00FF"/>
              </a:highlight>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Access to robust dental network</a:t>
            </a: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3,500+ dentists in Washington</a:t>
            </a: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60,000+ dentists nationwide</a:t>
            </a:r>
          </a:p>
          <a:p>
            <a:pPr marL="285737" lvl="1" indent="0" eaLnBrk="1" hangingPunct="1">
              <a:spcBef>
                <a:spcPts val="0"/>
              </a:spcBef>
              <a:spcAft>
                <a:spcPts val="0"/>
              </a:spcAft>
              <a:buSzPct val="75000"/>
              <a:buNone/>
              <a:defRPr/>
            </a:pPr>
            <a:endParaRPr lang="en-US" altLang="en-US" sz="1600" dirty="0">
              <a:highlight>
                <a:srgbClr val="FFFF00"/>
              </a:highlight>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State-of-the-art mobile app, digitals tools, and resources</a:t>
            </a:r>
          </a:p>
          <a:p>
            <a:pPr marL="0" indent="0" eaLnBrk="1" hangingPunct="1">
              <a:spcBef>
                <a:spcPts val="0"/>
              </a:spcBef>
              <a:spcAft>
                <a:spcPts val="0"/>
              </a:spcAft>
              <a:buSzPct val="75000"/>
              <a:buNone/>
              <a:defRPr/>
            </a:pPr>
            <a:endParaRPr lang="en-US" altLang="en-US" sz="1600" dirty="0">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Award-winning customer service</a:t>
            </a:r>
            <a:r>
              <a:rPr lang="en-US" altLang="en-US" sz="1600" baseline="30000" dirty="0">
                <a:latin typeface="+mn-lt"/>
                <a:cs typeface="Calibri Light" panose="020F0302020204030204" pitchFamily="34" charset="0"/>
              </a:rPr>
              <a:t>2</a:t>
            </a:r>
          </a:p>
          <a:p>
            <a:pPr marL="0" indent="0" eaLnBrk="1" hangingPunct="1">
              <a:spcBef>
                <a:spcPts val="0"/>
              </a:spcBef>
              <a:spcAft>
                <a:spcPts val="0"/>
              </a:spcAft>
              <a:buSzPct val="75000"/>
              <a:buNone/>
              <a:defRPr/>
            </a:pPr>
            <a:endParaRPr lang="en-US" altLang="en-US" sz="1600" dirty="0">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ea typeface="Roboto Medium" panose="02000000000000000000" pitchFamily="2" charset="0"/>
                <a:cs typeface="Roboto Medium" panose="02000000000000000000" pitchFamily="2" charset="0"/>
              </a:rPr>
              <a:t>Best case management in the country</a:t>
            </a:r>
            <a:r>
              <a:rPr lang="en-US" altLang="en-US" sz="1600" baseline="30000" dirty="0">
                <a:latin typeface="+mn-lt"/>
                <a:ea typeface="Roboto Medium" panose="02000000000000000000" pitchFamily="2" charset="0"/>
                <a:cs typeface="Roboto Medium" panose="02000000000000000000" pitchFamily="2" charset="0"/>
              </a:rPr>
              <a:t>3</a:t>
            </a:r>
          </a:p>
        </p:txBody>
      </p:sp>
      <p:sp>
        <p:nvSpPr>
          <p:cNvPr id="8" name="TextBox 1">
            <a:extLst>
              <a:ext uri="{FF2B5EF4-FFF2-40B4-BE49-F238E27FC236}">
                <a16:creationId xmlns:a16="http://schemas.microsoft.com/office/drawing/2014/main" id="{EEC0B9E7-2C46-6448-85D9-39D227318E51}"/>
              </a:ext>
            </a:extLst>
          </p:cNvPr>
          <p:cNvSpPr txBox="1">
            <a:spLocks noChangeArrowheads="1"/>
          </p:cNvSpPr>
          <p:nvPr/>
        </p:nvSpPr>
        <p:spPr bwMode="auto">
          <a:xfrm>
            <a:off x="457200" y="4059152"/>
            <a:ext cx="5325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1</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BlueCard® PPO </a:t>
            </a:r>
          </a:p>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2</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Premera was recognized at HIMSS in 2019, winning the Microsoft for Healthcare Innovation Award for Patient Engagement.</a:t>
            </a:r>
          </a:p>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3</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National Committee for Quality Assurance (May 2019) </a:t>
            </a:r>
          </a:p>
        </p:txBody>
      </p:sp>
      <p:pic>
        <p:nvPicPr>
          <p:cNvPr id="2" name="Picture 14">
            <a:extLst>
              <a:ext uri="{FF2B5EF4-FFF2-40B4-BE49-F238E27FC236}">
                <a16:creationId xmlns:a16="http://schemas.microsoft.com/office/drawing/2014/main" id="{3A9CC6C4-FA01-D080-B52D-C99834016B4E}"/>
              </a:ext>
            </a:extLst>
          </p:cNvPr>
          <p:cNvPicPr>
            <a:picLocks noChangeAspect="1"/>
          </p:cNvPicPr>
          <p:nvPr/>
        </p:nvPicPr>
        <p:blipFill rotWithShape="1">
          <a:blip r:embed="rId2"/>
          <a:srcRect l="51426" r="2170"/>
          <a:stretch/>
        </p:blipFill>
        <p:spPr bwMode="auto">
          <a:xfrm>
            <a:off x="5870448" y="0"/>
            <a:ext cx="3273552" cy="469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0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7C7B67-87AE-0540-96FC-21EE63A080B7}"/>
              </a:ext>
            </a:extLst>
          </p:cNvPr>
          <p:cNvSpPr>
            <a:spLocks noGrp="1"/>
          </p:cNvSpPr>
          <p:nvPr>
            <p:ph type="body" sz="quarter" idx="10"/>
          </p:nvPr>
        </p:nvSpPr>
        <p:spPr>
          <a:xfrm>
            <a:off x="660718" y="1595044"/>
            <a:ext cx="3911282" cy="676850"/>
          </a:xfrm>
        </p:spPr>
        <p:txBody>
          <a:bodyPr/>
          <a:lstStyle/>
          <a:p>
            <a:r>
              <a:rPr lang="en-US" dirty="0">
                <a:latin typeface="Times New Roman" panose="02020603050405020304" pitchFamily="18" charset="0"/>
                <a:cs typeface="Times New Roman" panose="02020603050405020304" pitchFamily="18" charset="0"/>
              </a:rPr>
              <a:t>Health plan basics</a:t>
            </a:r>
          </a:p>
        </p:txBody>
      </p:sp>
      <p:sp>
        <p:nvSpPr>
          <p:cNvPr id="5" name="Text Placeholder 4">
            <a:extLst>
              <a:ext uri="{FF2B5EF4-FFF2-40B4-BE49-F238E27FC236}">
                <a16:creationId xmlns:a16="http://schemas.microsoft.com/office/drawing/2014/main" id="{81F9FD4E-0E6A-924E-8195-EAAE1756A5E4}"/>
              </a:ext>
            </a:extLst>
          </p:cNvPr>
          <p:cNvSpPr>
            <a:spLocks noGrp="1"/>
          </p:cNvSpPr>
          <p:nvPr>
            <p:ph type="body" sz="quarter" idx="11"/>
          </p:nvPr>
        </p:nvSpPr>
        <p:spPr>
          <a:xfrm>
            <a:off x="680029" y="2670667"/>
            <a:ext cx="4775200" cy="401879"/>
          </a:xfrm>
        </p:spPr>
        <p:txBody>
          <a:bodyPr/>
          <a:lstStyle/>
          <a:p>
            <a:r>
              <a:rPr lang="en-US" dirty="0">
                <a:latin typeface="+mj-lt"/>
              </a:rPr>
              <a:t>The nuts and bolts of health plans</a:t>
            </a:r>
          </a:p>
        </p:txBody>
      </p:sp>
    </p:spTree>
    <p:extLst>
      <p:ext uri="{BB962C8B-B14F-4D97-AF65-F5344CB8AC3E}">
        <p14:creationId xmlns:p14="http://schemas.microsoft.com/office/powerpoint/2010/main" val="3410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58448-7358-C96C-CE62-B9D617DAE0E5}"/>
              </a:ext>
            </a:extLst>
          </p:cNvPr>
          <p:cNvPicPr>
            <a:picLocks noChangeAspect="1"/>
          </p:cNvPicPr>
          <p:nvPr/>
        </p:nvPicPr>
        <p:blipFill rotWithShape="1">
          <a:blip r:embed="rId2"/>
          <a:srcRect t="-1438" b="7580"/>
          <a:stretch/>
        </p:blipFill>
        <p:spPr>
          <a:xfrm>
            <a:off x="0" y="559243"/>
            <a:ext cx="9144000" cy="3305163"/>
          </a:xfrm>
          <a:prstGeom prst="rect">
            <a:avLst/>
          </a:prstGeom>
        </p:spPr>
      </p:pic>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What is a health plan?</a:t>
            </a:r>
          </a:p>
        </p:txBody>
      </p:sp>
      <p:sp>
        <p:nvSpPr>
          <p:cNvPr id="6" name="Text Placeholder 5">
            <a:extLst>
              <a:ext uri="{FF2B5EF4-FFF2-40B4-BE49-F238E27FC236}">
                <a16:creationId xmlns:a16="http://schemas.microsoft.com/office/drawing/2014/main" id="{96E01105-8AAB-8442-82CE-701844885171}"/>
              </a:ext>
            </a:extLst>
          </p:cNvPr>
          <p:cNvSpPr>
            <a:spLocks noGrp="1"/>
          </p:cNvSpPr>
          <p:nvPr>
            <p:ph type="body" sz="quarter" idx="12"/>
          </p:nvPr>
        </p:nvSpPr>
        <p:spPr>
          <a:xfrm>
            <a:off x="457200" y="740015"/>
            <a:ext cx="8229600" cy="292100"/>
          </a:xfrm>
        </p:spPr>
        <p:txBody>
          <a:bodyPr>
            <a:noAutofit/>
          </a:bodyPr>
          <a:lstStyle/>
          <a:p>
            <a:pPr>
              <a:spcBef>
                <a:spcPct val="0"/>
              </a:spcBef>
              <a:buFontTx/>
              <a:buNone/>
            </a:pPr>
            <a:r>
              <a:rPr lang="en-US" altLang="en-US" dirty="0">
                <a:latin typeface="+mj-lt"/>
                <a:cs typeface="Calibri Light" panose="020F0302020204030204" pitchFamily="34" charset="0"/>
              </a:rPr>
              <a:t>The plan you choose determines how much you pay, when you pay, and where you can get care. </a:t>
            </a:r>
          </a:p>
          <a:p>
            <a:endParaRPr lang="en-US" dirty="0">
              <a:latin typeface="+mj-lt"/>
            </a:endParaRPr>
          </a:p>
        </p:txBody>
      </p:sp>
      <p:sp>
        <p:nvSpPr>
          <p:cNvPr id="3" name="TextBox 6">
            <a:extLst>
              <a:ext uri="{FF2B5EF4-FFF2-40B4-BE49-F238E27FC236}">
                <a16:creationId xmlns:a16="http://schemas.microsoft.com/office/drawing/2014/main" id="{C7B47B7C-9D10-3BE0-E8F7-CB31004D0C4D}"/>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chemeClr val="tx2"/>
                </a:solidFill>
                <a:latin typeface="+mn-lt"/>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Learn more about how health plans work</a:t>
            </a:r>
            <a:endParaRPr lang="en-US" altLang="en-US" sz="1600" b="1" dirty="0">
              <a:solidFill>
                <a:schemeClr val="tx2"/>
              </a:solidFill>
              <a:latin typeface="+mn-lt"/>
              <a:ea typeface="Roboto" panose="02000000000000000000" pitchFamily="2" charset="0"/>
              <a:cs typeface="Calibri" panose="020F0502020204030204" pitchFamily="34" charset="0"/>
            </a:endParaRPr>
          </a:p>
        </p:txBody>
      </p:sp>
      <p:sp>
        <p:nvSpPr>
          <p:cNvPr id="7" name="TextBox 2">
            <a:extLst>
              <a:ext uri="{FF2B5EF4-FFF2-40B4-BE49-F238E27FC236}">
                <a16:creationId xmlns:a16="http://schemas.microsoft.com/office/drawing/2014/main" id="{E4637755-A9A6-1EDC-3335-767D1A150967}"/>
              </a:ext>
            </a:extLst>
          </p:cNvPr>
          <p:cNvSpPr txBox="1">
            <a:spLocks noChangeArrowheads="1"/>
          </p:cNvSpPr>
          <p:nvPr/>
        </p:nvSpPr>
        <p:spPr bwMode="auto">
          <a:xfrm>
            <a:off x="5556994" y="1998376"/>
            <a:ext cx="988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solidFill>
                  <a:schemeClr val="bg1"/>
                </a:solidFill>
                <a:latin typeface="+mn-lt"/>
                <a:ea typeface="Roboto" panose="02000000000000000000" pitchFamily="2" charset="0"/>
                <a:cs typeface="Calibri" panose="020F0502020204030204" pitchFamily="34" charset="0"/>
              </a:rPr>
              <a:t>Providers</a:t>
            </a:r>
          </a:p>
        </p:txBody>
      </p:sp>
      <p:sp>
        <p:nvSpPr>
          <p:cNvPr id="9" name="TextBox 16">
            <a:extLst>
              <a:ext uri="{FF2B5EF4-FFF2-40B4-BE49-F238E27FC236}">
                <a16:creationId xmlns:a16="http://schemas.microsoft.com/office/drawing/2014/main" id="{69F594BE-9C94-B22F-2362-71DD3B0A50F9}"/>
              </a:ext>
            </a:extLst>
          </p:cNvPr>
          <p:cNvSpPr txBox="1">
            <a:spLocks noChangeArrowheads="1"/>
          </p:cNvSpPr>
          <p:nvPr/>
        </p:nvSpPr>
        <p:spPr bwMode="auto">
          <a:xfrm>
            <a:off x="1187884" y="1757561"/>
            <a:ext cx="920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mn-lt"/>
                <a:ea typeface="Roboto" panose="02000000000000000000" pitchFamily="2" charset="0"/>
                <a:cs typeface="Calibri" panose="020F0502020204030204" pitchFamily="34" charset="0"/>
              </a:rPr>
              <a:t>Member</a:t>
            </a:r>
          </a:p>
        </p:txBody>
      </p:sp>
      <p:pic>
        <p:nvPicPr>
          <p:cNvPr id="10" name="Picture 22" descr="Premera Blue Cross - YouTube">
            <a:extLst>
              <a:ext uri="{FF2B5EF4-FFF2-40B4-BE49-F238E27FC236}">
                <a16:creationId xmlns:a16="http://schemas.microsoft.com/office/drawing/2014/main" id="{BC87E75B-4EC3-F101-76F7-C4BE93EFE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692" y="2309793"/>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8">
            <a:extLst>
              <a:ext uri="{FF2B5EF4-FFF2-40B4-BE49-F238E27FC236}">
                <a16:creationId xmlns:a16="http://schemas.microsoft.com/office/drawing/2014/main" id="{A2CC7F58-9EFD-480C-4813-2480FC01D8BF}"/>
              </a:ext>
            </a:extLst>
          </p:cNvPr>
          <p:cNvSpPr txBox="1">
            <a:spLocks noChangeArrowheads="1"/>
          </p:cNvSpPr>
          <p:nvPr/>
        </p:nvSpPr>
        <p:spPr bwMode="auto">
          <a:xfrm>
            <a:off x="3690412" y="2000549"/>
            <a:ext cx="1167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mn-lt"/>
                <a:ea typeface="Roboto" panose="02000000000000000000" pitchFamily="2" charset="0"/>
                <a:cs typeface="Calibri" panose="020F0502020204030204" pitchFamily="34" charset="0"/>
              </a:rPr>
              <a:t>Health plan</a:t>
            </a:r>
          </a:p>
        </p:txBody>
      </p:sp>
      <p:sp>
        <p:nvSpPr>
          <p:cNvPr id="12" name="TextBox 19">
            <a:extLst>
              <a:ext uri="{FF2B5EF4-FFF2-40B4-BE49-F238E27FC236}">
                <a16:creationId xmlns:a16="http://schemas.microsoft.com/office/drawing/2014/main" id="{C96C8AA8-B391-8C16-9C12-0E8A057AD8DD}"/>
              </a:ext>
            </a:extLst>
          </p:cNvPr>
          <p:cNvSpPr txBox="1">
            <a:spLocks noChangeArrowheads="1"/>
          </p:cNvSpPr>
          <p:nvPr/>
        </p:nvSpPr>
        <p:spPr bwMode="auto">
          <a:xfrm>
            <a:off x="2596409" y="3817858"/>
            <a:ext cx="3355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Provides benefits and </a:t>
            </a:r>
          </a:p>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access to health care</a:t>
            </a:r>
          </a:p>
        </p:txBody>
      </p:sp>
      <p:sp>
        <p:nvSpPr>
          <p:cNvPr id="13" name="TextBox 20">
            <a:extLst>
              <a:ext uri="{FF2B5EF4-FFF2-40B4-BE49-F238E27FC236}">
                <a16:creationId xmlns:a16="http://schemas.microsoft.com/office/drawing/2014/main" id="{EDDAC36D-E808-3183-B4CE-F6F2729D9D95}"/>
              </a:ext>
            </a:extLst>
          </p:cNvPr>
          <p:cNvSpPr txBox="1">
            <a:spLocks noChangeArrowheads="1"/>
          </p:cNvSpPr>
          <p:nvPr/>
        </p:nvSpPr>
        <p:spPr bwMode="auto">
          <a:xfrm>
            <a:off x="422556" y="3862640"/>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Seeks medical care</a:t>
            </a:r>
          </a:p>
        </p:txBody>
      </p:sp>
      <p:sp>
        <p:nvSpPr>
          <p:cNvPr id="14" name="TextBox 21">
            <a:extLst>
              <a:ext uri="{FF2B5EF4-FFF2-40B4-BE49-F238E27FC236}">
                <a16:creationId xmlns:a16="http://schemas.microsoft.com/office/drawing/2014/main" id="{320026AF-610A-C47D-CDBF-D2B92CE8B966}"/>
              </a:ext>
            </a:extLst>
          </p:cNvPr>
          <p:cNvSpPr txBox="1">
            <a:spLocks noChangeArrowheads="1"/>
          </p:cNvSpPr>
          <p:nvPr/>
        </p:nvSpPr>
        <p:spPr bwMode="auto">
          <a:xfrm>
            <a:off x="5829948" y="3783568"/>
            <a:ext cx="2236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highlight>
                  <a:srgbClr val="FFFF00"/>
                </a:highlight>
                <a:latin typeface="Calibri Light" panose="020F0302020204030204" pitchFamily="34" charset="0"/>
                <a:ea typeface="Roboto" panose="02000000000000000000" pitchFamily="2" charset="0"/>
                <a:cs typeface="Calibri Light" panose="020F0302020204030204" pitchFamily="34" charset="0"/>
              </a:rPr>
              <a:t>Provides medical, dental, and pharmacy services</a:t>
            </a:r>
          </a:p>
        </p:txBody>
      </p:sp>
      <p:cxnSp>
        <p:nvCxnSpPr>
          <p:cNvPr id="15" name="Connector: Curved 14">
            <a:extLst>
              <a:ext uri="{FF2B5EF4-FFF2-40B4-BE49-F238E27FC236}">
                <a16:creationId xmlns:a16="http://schemas.microsoft.com/office/drawing/2014/main" id="{DD0CDAD2-7201-8880-2889-562CDB633580}"/>
              </a:ext>
            </a:extLst>
          </p:cNvPr>
          <p:cNvCxnSpPr>
            <a:cxnSpLocks/>
          </p:cNvCxnSpPr>
          <p:nvPr/>
        </p:nvCxnSpPr>
        <p:spPr>
          <a:xfrm rot="16200000" flipH="1">
            <a:off x="3636363" y="-316975"/>
            <a:ext cx="240815" cy="4403189"/>
          </a:xfrm>
          <a:prstGeom prst="curvedConnector3">
            <a:avLst>
              <a:gd name="adj1" fmla="val -189856"/>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65B423E-B8F2-9ED6-CF4D-FEA867A1C143}"/>
              </a:ext>
            </a:extLst>
          </p:cNvPr>
          <p:cNvCxnSpPr>
            <a:cxnSpLocks/>
          </p:cNvCxnSpPr>
          <p:nvPr/>
        </p:nvCxnSpPr>
        <p:spPr>
          <a:xfrm flipV="1">
            <a:off x="2044492" y="2960997"/>
            <a:ext cx="1645920" cy="7939"/>
          </a:xfrm>
          <a:prstGeom prst="straightConnector1">
            <a:avLst/>
          </a:prstGeom>
          <a:ln w="50800">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B0FE71E5-925E-450D-CB43-18166EF0C6D9}"/>
              </a:ext>
            </a:extLst>
          </p:cNvPr>
          <p:cNvPicPr>
            <a:picLocks noChangeAspect="1"/>
          </p:cNvPicPr>
          <p:nvPr/>
        </p:nvPicPr>
        <p:blipFill rotWithShape="1">
          <a:blip r:embed="rId5"/>
          <a:srcRect l="-7158" t="-1093" r="7158" b="57357"/>
          <a:stretch/>
        </p:blipFill>
        <p:spPr>
          <a:xfrm>
            <a:off x="694440" y="2056487"/>
            <a:ext cx="1571047" cy="1815939"/>
          </a:xfrm>
          <a:prstGeom prst="rect">
            <a:avLst/>
          </a:prstGeom>
        </p:spPr>
      </p:pic>
      <p:cxnSp>
        <p:nvCxnSpPr>
          <p:cNvPr id="18" name="Straight Arrow Connector 17">
            <a:extLst>
              <a:ext uri="{FF2B5EF4-FFF2-40B4-BE49-F238E27FC236}">
                <a16:creationId xmlns:a16="http://schemas.microsoft.com/office/drawing/2014/main" id="{865C28AE-6C93-1C2A-A847-83397B258194}"/>
              </a:ext>
            </a:extLst>
          </p:cNvPr>
          <p:cNvCxnSpPr>
            <a:cxnSpLocks/>
          </p:cNvCxnSpPr>
          <p:nvPr/>
        </p:nvCxnSpPr>
        <p:spPr>
          <a:xfrm flipV="1">
            <a:off x="4953572" y="2958371"/>
            <a:ext cx="876807" cy="10565"/>
          </a:xfrm>
          <a:prstGeom prst="straightConnector1">
            <a:avLst/>
          </a:prstGeom>
          <a:ln w="50800">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23ED042-BCD5-C906-71BF-54B531FEE135}"/>
              </a:ext>
            </a:extLst>
          </p:cNvPr>
          <p:cNvPicPr>
            <a:picLocks noChangeAspect="1"/>
          </p:cNvPicPr>
          <p:nvPr/>
        </p:nvPicPr>
        <p:blipFill>
          <a:blip r:embed="rId6"/>
          <a:stretch>
            <a:fillRect/>
          </a:stretch>
        </p:blipFill>
        <p:spPr>
          <a:xfrm>
            <a:off x="5958365" y="2536988"/>
            <a:ext cx="225471" cy="229980"/>
          </a:xfrm>
          <a:prstGeom prst="rect">
            <a:avLst/>
          </a:prstGeom>
        </p:spPr>
      </p:pic>
    </p:spTree>
    <p:extLst>
      <p:ext uri="{BB962C8B-B14F-4D97-AF65-F5344CB8AC3E}">
        <p14:creationId xmlns:p14="http://schemas.microsoft.com/office/powerpoint/2010/main" val="3078249247"/>
      </p:ext>
    </p:extLst>
  </p:cSld>
  <p:clrMapOvr>
    <a:masterClrMapping/>
  </p:clrMapOvr>
</p:sld>
</file>

<file path=ppt/theme/theme1.xml><?xml version="1.0" encoding="utf-8"?>
<a:theme xmlns:a="http://schemas.openxmlformats.org/drawingml/2006/main" name="New Premera PPT template">
  <a:themeElements>
    <a:clrScheme name="Premera New Brand">
      <a:dk1>
        <a:sysClr val="windowText" lastClr="000000"/>
      </a:dk1>
      <a:lt1>
        <a:sysClr val="window" lastClr="FFFFFF"/>
      </a:lt1>
      <a:dk2>
        <a:srgbClr val="0085CA"/>
      </a:dk2>
      <a:lt2>
        <a:srgbClr val="E6E6E6"/>
      </a:lt2>
      <a:accent1>
        <a:srgbClr val="0085CA"/>
      </a:accent1>
      <a:accent2>
        <a:srgbClr val="00A7B5"/>
      </a:accent2>
      <a:accent3>
        <a:srgbClr val="E04E39"/>
      </a:accent3>
      <a:accent4>
        <a:srgbClr val="FF7C76"/>
      </a:accent4>
      <a:accent5>
        <a:srgbClr val="F1E6B2"/>
      </a:accent5>
      <a:accent6>
        <a:srgbClr val="AEAE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D66DDC3-71E3-4008-8FDC-3A13FBF8DD9D}" vid="{08D94F0A-1100-4B60-AB0F-3D8537D1F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Admin" ma:contentTypeID="0x01010048998E49275BD9479B035C211C4B7BDB0049A2A39BDD7C7143B2F6975EF165B8E6" ma:contentTypeVersion="37" ma:contentTypeDescription="Create a new document." ma:contentTypeScope="" ma:versionID="119b4b4eb23f3b21a7363011d8888318">
  <xsd:schema xmlns:xsd="http://www.w3.org/2001/XMLSchema" xmlns:xs="http://www.w3.org/2001/XMLSchema" xmlns:p="http://schemas.microsoft.com/office/2006/metadata/properties" xmlns:ns2="87032e88-b52e-4689-abc3-5aadca866de5" targetNamespace="http://schemas.microsoft.com/office/2006/metadata/properties" ma:root="true" ma:fieldsID="52b3dda9bc2908721ca6f2f4224ec9d2" ns2:_="">
    <xsd:import namespace="87032e88-b52e-4689-abc3-5aadca866de5"/>
    <xsd:element name="properties">
      <xsd:complexType>
        <xsd:sequence>
          <xsd:element name="documentManagement">
            <xsd:complexType>
              <xsd:all>
                <xsd:element ref="ns2:OriginalFileName" minOccurs="0"/>
                <xsd:element ref="ns2:Rendition" minOccurs="0"/>
                <xsd:element ref="ns2:Account" minOccurs="0"/>
                <xsd:element ref="ns2:TypeOfContent" minOccurs="0"/>
                <xsd:element ref="ns2:ItemNumber" minOccurs="0"/>
                <xsd:element ref="ns2:RevisionID" minOccurs="0"/>
                <xsd:element ref="ns2:WebsiteArea" minOccurs="0"/>
                <xsd:element ref="ns2:TargetSite" minOccurs="0"/>
                <xsd:element ref="ns2:InternetBuildDate" minOccurs="0"/>
                <xsd:element ref="ns2:RevisionDate" minOccurs="0"/>
                <xsd:element ref="ns2:dStatus" minOccurs="0"/>
                <xsd:element ref="ns2:StatusNotes" minOccurs="0"/>
                <xsd:element ref="ns2:Orphan" minOccurs="0"/>
                <xsd:element ref="ns2:HistoricalRecord" minOccurs="0"/>
                <xsd:element ref="ns2:dComments" minOccurs="0"/>
                <xsd:element ref="ns2:IsWebFormat" minOccurs="0"/>
                <xsd:element ref="ns2:OracleCMINumber" minOccurs="0"/>
                <xsd:element ref="ns2:InDate" minOccurs="0"/>
                <xsd:element ref="ns2:ReleaseDate" minOccurs="0"/>
                <xsd:element ref="ns2:OutputType" minOccurs="0"/>
                <xsd:element ref="ns2:FunctionalArea" minOccurs="0"/>
                <xsd:element ref="ns2:FunctionalSection" minOccurs="0"/>
                <xsd:element ref="ns2:Message" minOccurs="0"/>
                <xsd:element ref="ns2:FunctionalSubSection" minOccurs="0"/>
                <xsd:element ref="ns2:KeywordsMetaTag" minOccurs="0"/>
                <xsd:element ref="ns2:NotifySubscribers" minOccurs="0"/>
                <xsd:element ref="ns2:ActualCreateDate" minOccurs="0"/>
                <xsd:element ref="ns2:_dlc_DocId" minOccurs="0"/>
                <xsd:element ref="ns2:_dlc_DocIdUrl" minOccurs="0"/>
                <xsd:element ref="ns2:_dlc_DocIdPersistId" minOccurs="0"/>
                <xsd:element ref="ns2:dID" minOccurs="0"/>
                <xsd:element ref="ns2:Orphan1" minOccurs="0"/>
                <xsd:element ref="ns2:De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2e88-b52e-4689-abc3-5aadca866de5" elementFormDefault="qualified">
    <xsd:import namespace="http://schemas.microsoft.com/office/2006/documentManagement/types"/>
    <xsd:import namespace="http://schemas.microsoft.com/office/infopath/2007/PartnerControls"/>
    <xsd:element name="OriginalFileName" ma:index="1" nillable="true" ma:displayName="OriginalFileName" ma:internalName="OriginalFileName" ma:readOnly="false">
      <xsd:simpleType>
        <xsd:restriction base="dms:Text">
          <xsd:maxLength value="255"/>
        </xsd:restriction>
      </xsd:simpleType>
    </xsd:element>
    <xsd:element name="Rendition" ma:index="2" nillable="true" ma:displayName="Rendition" ma:format="Dropdown" ma:internalName="Rendition" ma:readOnly="false">
      <xsd:simpleType>
        <xsd:restriction base="dms:Choice">
          <xsd:enumeration value="doc"/>
          <xsd:enumeration value="docx"/>
          <xsd:enumeration value="html"/>
          <xsd:enumeration value="mp4"/>
          <xsd:enumeration value="msg"/>
          <xsd:enumeration value="oft"/>
          <xsd:enumeration value="pdf"/>
          <xsd:enumeration value="pmd"/>
          <xsd:enumeration value="png"/>
          <xsd:enumeration value="ppt"/>
          <xsd:enumeration value="xls"/>
          <xsd:enumeration value="xlsm"/>
          <xsd:enumeration value="xlsx"/>
        </xsd:restriction>
      </xsd:simpleType>
    </xsd:element>
    <xsd:element name="Account" ma:index="3" nillable="true" ma:displayName="Account" ma:format="Dropdown" ma:internalName="Account" ma:readOnly="false">
      <xsd:simpleType>
        <xsd:restriction base="dms:Choice">
          <xsd:enumeration value="iDocAdminHCESecure"/>
          <xsd:enumeration value="iDocAdminIHMSecure"/>
          <xsd:enumeration value="iDocumentAdministration"/>
          <xsd:enumeration value="iDocumentAdministrationSecure"/>
          <xsd:enumeration value="iDocumentAdministrationStaging"/>
          <xsd:enumeration value="iGraphicDesigners"/>
        </xsd:restriction>
      </xsd:simpleType>
    </xsd:element>
    <xsd:element name="TypeOfContent" ma:index="4" nillable="true" ma:displayName="TypeOfContent" ma:format="Dropdown" ma:internalName="TypeOfContent" ma:readOnly="false">
      <xsd:simpleType>
        <xsd:restriction base="dms:Choice">
          <xsd:enumeration value="Approvals"/>
          <xsd:enumeration value="Final Art"/>
          <xsd:enumeration value="Final Art High Res"/>
          <xsd:enumeration value="Native Art"/>
          <xsd:enumeration value="Placeholder"/>
        </xsd:restriction>
      </xsd:simpleType>
    </xsd:element>
    <xsd:element name="ItemNumber" ma:index="6" nillable="true" ma:displayName="ItemNumber" ma:indexed="true" ma:internalName="ItemNumber" ma:readOnly="false">
      <xsd:simpleType>
        <xsd:restriction base="dms:Text">
          <xsd:maxLength value="255"/>
        </xsd:restriction>
      </xsd:simpleType>
    </xsd:element>
    <xsd:element name="RevisionID" ma:index="7" nillable="true" ma:displayName="RevisionID" ma:indexed="true" ma:internalName="RevisionID" ma:readOnly="false" ma:percentage="FALSE">
      <xsd:simpleType>
        <xsd:restriction base="dms:Number"/>
      </xsd:simpleType>
    </xsd:element>
    <xsd:element name="WebsiteArea" ma:index="8" nillable="true" ma:displayName="WebsiteArea" ma:default="Blank" ma:format="Dropdown" ma:internalName="WebsiteArea" ma:readOnly="false">
      <xsd:simpleType>
        <xsd:restriction base="dms:Choice">
          <xsd:enumeration value="Blank"/>
          <xsd:enumeration value="Internet"/>
          <xsd:enumeration value="Intranet Sites"/>
          <xsd:enumeration value="Internet and Intranet Sites"/>
        </xsd:restriction>
      </xsd:simpleType>
    </xsd:element>
    <xsd:element name="TargetSite" ma:index="9" nillable="true" ma:displayName="TargetSite" ma:internalName="TargetSite" ma:readOnly="false">
      <xsd:complexType>
        <xsd:complexContent>
          <xsd:extension base="dms:MultiChoice">
            <xsd:sequence>
              <xsd:element name="Value" maxOccurs="unbounded" minOccurs="0" nillable="true">
                <xsd:simpleType>
                  <xsd:restriction base="dms:Choice">
                    <xsd:enumeration value="All NULL"/>
                    <xsd:enumeration value="BLink"/>
                    <xsd:enumeration value="Guidewell"/>
                    <xsd:enumeration value="LifeWise Assurance"/>
                    <xsd:enumeration value="LifeWise Oregon"/>
                    <xsd:enumeration value="LifeWise Washington"/>
                    <xsd:enumeration value="MOD"/>
                    <xsd:enumeration value="Premera Blue Cross"/>
                    <xsd:enumeration value="Premera Medicare"/>
                    <xsd:enumeration value="States West Life"/>
                    <xsd:enumeration value="Student Insurance"/>
                    <xsd:enumeration value="Vivacity"/>
                    <xsd:enumeration value="Connectiva"/>
                  </xsd:restriction>
                </xsd:simpleType>
              </xsd:element>
            </xsd:sequence>
          </xsd:extension>
        </xsd:complexContent>
      </xsd:complexType>
    </xsd:element>
    <xsd:element name="InternetBuildDate" ma:index="10" nillable="true" ma:displayName="InternetBuildDate" ma:format="DateOnly" ma:internalName="InternetBuildDate" ma:readOnly="false">
      <xsd:simpleType>
        <xsd:restriction base="dms:DateTime"/>
      </xsd:simpleType>
    </xsd:element>
    <xsd:element name="RevisionDate" ma:index="11" nillable="true" ma:displayName="RevisionDate" ma:format="DateTime" ma:internalName="RevisionDate" ma:readOnly="false">
      <xsd:simpleType>
        <xsd:restriction base="dms:DateTime"/>
      </xsd:simpleType>
    </xsd:element>
    <xsd:element name="dStatus" ma:index="12" nillable="true" ma:displayName="dStatus" ma:default="PENDING" ma:format="Dropdown" ma:internalName="dStatus" ma:readOnly="false">
      <xsd:simpleType>
        <xsd:restriction base="dms:Choice">
          <xsd:enumeration value="HOLD"/>
          <xsd:enumeration value="PENDING"/>
          <xsd:enumeration value="RELEASED"/>
          <xsd:enumeration value="STORAGE ONLY"/>
        </xsd:restriction>
      </xsd:simpleType>
    </xsd:element>
    <xsd:element name="StatusNotes" ma:index="13" nillable="true" ma:displayName="StatusNotes" ma:internalName="StatusNotes" ma:readOnly="false">
      <xsd:simpleType>
        <xsd:restriction base="dms:Note">
          <xsd:maxLength value="255"/>
        </xsd:restriction>
      </xsd:simpleType>
    </xsd:element>
    <xsd:element name="Orphan" ma:index="14" nillable="true" ma:displayName="OrphanOLD" ma:default="Enter Choice #1" ma:format="Dropdown" ma:internalName="Orphan" ma:readOnly="false">
      <xsd:simpleType>
        <xsd:restriction base="dms:Choice">
          <xsd:enumeration value="Enter Choice #1"/>
          <xsd:enumeration value="Enter Choice #2"/>
          <xsd:enumeration value="Enter Choice #3"/>
        </xsd:restriction>
      </xsd:simpleType>
    </xsd:element>
    <xsd:element name="HistoricalRecord" ma:index="15" nillable="true" ma:displayName="HistoricalRecord" ma:default="1" ma:internalName="HistoricalRecord" ma:readOnly="false">
      <xsd:simpleType>
        <xsd:restriction base="dms:Boolean"/>
      </xsd:simpleType>
    </xsd:element>
    <xsd:element name="dComments" ma:index="16" nillable="true" ma:displayName="Comments" ma:internalName="dComments" ma:readOnly="false">
      <xsd:simpleType>
        <xsd:restriction base="dms:Note">
          <xsd:maxLength value="255"/>
        </xsd:restriction>
      </xsd:simpleType>
    </xsd:element>
    <xsd:element name="IsWebFormat" ma:index="17" nillable="true" ma:displayName="IsWebFormat" ma:hidden="true" ma:internalName="IsWebFormat" ma:readOnly="false" ma:percentage="FALSE">
      <xsd:simpleType>
        <xsd:restriction base="dms:Number"/>
      </xsd:simpleType>
    </xsd:element>
    <xsd:element name="OracleCMINumber" ma:index="18" nillable="true" ma:displayName="OracleCMINumber" ma:hidden="true" ma:internalName="OracleCMINumber" ma:readOnly="false">
      <xsd:simpleType>
        <xsd:restriction base="dms:Text">
          <xsd:maxLength value="255"/>
        </xsd:restriction>
      </xsd:simpleType>
    </xsd:element>
    <xsd:element name="InDate" ma:index="19" nillable="true" ma:displayName="dInDate" ma:format="DateTime" ma:hidden="true" ma:internalName="InDate" ma:readOnly="false">
      <xsd:simpleType>
        <xsd:restriction base="dms:DateTime"/>
      </xsd:simpleType>
    </xsd:element>
    <xsd:element name="ReleaseDate" ma:index="20" nillable="true" ma:displayName="ReleaseDate" ma:format="DateOnly" ma:internalName="ReleaseDate" ma:readOnly="false">
      <xsd:simpleType>
        <xsd:restriction base="dms:DateTime"/>
      </xsd:simpleType>
    </xsd:element>
    <xsd:element name="OutputType" ma:index="21" nillable="true" ma:displayName="OutputType" ma:format="Dropdown" ma:hidden="true" ma:internalName="OutputType" ma:readOnly="false">
      <xsd:simpleType>
        <xsd:restriction base="dms:Choice">
          <xsd:enumeration value="Native"/>
          <xsd:enumeration value="PDF"/>
        </xsd:restriction>
      </xsd:simpleType>
    </xsd:element>
    <xsd:element name="FunctionalArea" ma:index="22" nillable="true" ma:displayName="FunctionalArea" ma:hidden="true" ma:internalName="FunctionalArea" ma:readOnly="false">
      <xsd:simpleType>
        <xsd:restriction base="dms:Text">
          <xsd:maxLength value="255"/>
        </xsd:restriction>
      </xsd:simpleType>
    </xsd:element>
    <xsd:element name="FunctionalSection" ma:index="23" nillable="true" ma:displayName="FunctionalSection" ma:hidden="true" ma:internalName="FunctionalSection" ma:readOnly="false">
      <xsd:simpleType>
        <xsd:restriction base="dms:Text">
          <xsd:maxLength value="255"/>
        </xsd:restriction>
      </xsd:simpleType>
    </xsd:element>
    <xsd:element name="Message" ma:index="24" nillable="true" ma:displayName="dMessage" ma:hidden="true" ma:internalName="Message" ma:readOnly="false">
      <xsd:simpleType>
        <xsd:restriction base="dms:Text">
          <xsd:maxLength value="255"/>
        </xsd:restriction>
      </xsd:simpleType>
    </xsd:element>
    <xsd:element name="FunctionalSubSection" ma:index="25" nillable="true" ma:displayName="FunctionalSubSection" ma:format="Dropdown" ma:hidden="true" ma:internalName="FunctionalSubSection" ma:readOnly="false">
      <xsd:simpleType>
        <xsd:restriction base="dms:Choice">
          <xsd:enumeration value="Additional Info"/>
          <xsd:enumeration value="Member"/>
        </xsd:restriction>
      </xsd:simpleType>
    </xsd:element>
    <xsd:element name="KeywordsMetaTag" ma:index="26" nillable="true" ma:displayName="KeywordsMetaTag" ma:hidden="true" ma:internalName="KeywordsMetaTag" ma:readOnly="false">
      <xsd:simpleType>
        <xsd:restriction base="dms:Text">
          <xsd:maxLength value="255"/>
        </xsd:restriction>
      </xsd:simpleType>
    </xsd:element>
    <xsd:element name="NotifySubscribers" ma:index="27" nillable="true" ma:displayName="NotifySubscribers" ma:hidden="true" ma:internalName="NotifySubscribers" ma:readOnly="false">
      <xsd:simpleType>
        <xsd:restriction base="dms:Text">
          <xsd:maxLength value="255"/>
        </xsd:restriction>
      </xsd:simpleType>
    </xsd:element>
    <xsd:element name="ActualCreateDate" ma:index="28" nillable="true" ma:displayName="ActualCreateDate" ma:format="DateTime" ma:hidden="true" ma:internalName="ActualCreateDate" ma:readOnly="false">
      <xsd:simpleType>
        <xsd:restriction base="dms:DateTime"/>
      </xsd:simpleType>
    </xsd:element>
    <xsd:element name="_dlc_DocId" ma:index="34" nillable="true" ma:displayName="Document ID Value" ma:description="The value of the document ID assigned to this item." ma:internalName="_dlc_DocId" ma:readOnly="false">
      <xsd:simpleType>
        <xsd:restriction base="dms:Text"/>
      </xsd:simpleType>
    </xsd:element>
    <xsd:element name="_dlc_DocIdUrl" ma:index="35"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false">
      <xsd:simpleType>
        <xsd:restriction base="dms:Boolean"/>
      </xsd:simpleType>
    </xsd:element>
    <xsd:element name="dID" ma:index="37" nillable="true" ma:displayName="dID" ma:hidden="true" ma:internalName="dID" ma:readOnly="false" ma:percentage="FALSE">
      <xsd:simpleType>
        <xsd:restriction base="dms:Number"/>
      </xsd:simpleType>
    </xsd:element>
    <xsd:element name="Orphan1" ma:index="39" nillable="true" ma:displayName="Orphan" ma:default="0" ma:internalName="Orphan1" ma:readOnly="false">
      <xsd:simpleType>
        <xsd:restriction base="dms:Boolean"/>
      </xsd:simpleType>
    </xsd:element>
    <xsd:element name="Delete" ma:index="40" nillable="true" ma:displayName="Delete" ma:format="Dropdown" ma:internalName="Delete" ma:readOnly="false">
      <xsd:simpleType>
        <xsd:restriction base="dms:Choice">
          <xsd:enumeration value="Not Deleted from Consumption"/>
          <xsd:enumeration value="Deleted from Consump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D xmlns="87032e88-b52e-4689-abc3-5aadca866de5" xsi:nil="true"/>
    <NotifySubscribers xmlns="87032e88-b52e-4689-abc3-5aadca866de5" xsi:nil="true"/>
    <RevisionID xmlns="87032e88-b52e-4689-abc3-5aadca866de5">167445</RevisionID>
    <FunctionalArea xmlns="87032e88-b52e-4689-abc3-5aadca866de5" xsi:nil="true"/>
    <OutputType xmlns="87032e88-b52e-4689-abc3-5aadca866de5" xsi:nil="true"/>
    <InDate xmlns="87032e88-b52e-4689-abc3-5aadca866de5" xsi:nil="true"/>
    <_dlc_DocId xmlns="87032e88-b52e-4689-abc3-5aadca866de5">6C4FPC5H4JMD-2-97080</_dlc_DocId>
    <InternetBuildDate xmlns="87032e88-b52e-4689-abc3-5aadca866de5">2024-10-04T07:00:00+00:00</InternetBuildDate>
    <TypeOfContent xmlns="87032e88-b52e-4689-abc3-5aadca866de5">Native Art</TypeOfContent>
    <WebsiteArea xmlns="87032e88-b52e-4689-abc3-5aadca866de5">Internet and Intranet Sites</WebsiteArea>
    <IsWebFormat xmlns="87032e88-b52e-4689-abc3-5aadca866de5" xsi:nil="true"/>
    <OriginalFileName xmlns="87032e88-b52e-4689-abc3-5aadca866de5">053062_10-03-2024.pptx</OriginalFileName>
    <TargetSite xmlns="87032e88-b52e-4689-abc3-5aadca866de5">
      <Value>BLink</Value>
      <Value>Premera Blue Cross</Value>
    </TargetSite>
    <StatusNotes xmlns="87032e88-b52e-4689-abc3-5aadca866de5" xsi:nil="true"/>
    <FunctionalSection xmlns="87032e88-b52e-4689-abc3-5aadca866de5" xsi:nil="true"/>
    <dComments xmlns="87032e88-b52e-4689-abc3-5aadca866de5" xsi:nil="true"/>
    <HistoricalRecord xmlns="87032e88-b52e-4689-abc3-5aadca866de5">false</HistoricalRecord>
    <dStatus xmlns="87032e88-b52e-4689-abc3-5aadca866de5">RELEASED</dStatus>
    <Account xmlns="87032e88-b52e-4689-abc3-5aadca866de5">iDocumentAdministration</Account>
    <ReleaseDate xmlns="87032e88-b52e-4689-abc3-5aadca866de5" xsi:nil="true"/>
    <FunctionalSubSection xmlns="87032e88-b52e-4689-abc3-5aadca866de5" xsi:nil="true"/>
    <Orphan1 xmlns="87032e88-b52e-4689-abc3-5aadca866de5">true</Orphan1>
    <Orphan xmlns="87032e88-b52e-4689-abc3-5aadca866de5">Enter Choice #1</Orphan>
    <Rendition xmlns="87032e88-b52e-4689-abc3-5aadca866de5">pptx</Rendition>
    <ActualCreateDate xmlns="87032e88-b52e-4689-abc3-5aadca866de5" xsi:nil="true"/>
    <ItemNumber xmlns="87032e88-b52e-4689-abc3-5aadca866de5">053062</ItemNumber>
    <_dlc_DocIdPersistId xmlns="87032e88-b52e-4689-abc3-5aadca866de5" xsi:nil="true"/>
    <OracleCMINumber xmlns="87032e88-b52e-4689-abc3-5aadca866de5" xsi:nil="true"/>
    <Message xmlns="87032e88-b52e-4689-abc3-5aadca866de5" xsi:nil="true"/>
    <RevisionDate xmlns="87032e88-b52e-4689-abc3-5aadca866de5" xsi:nil="true"/>
    <KeywordsMetaTag xmlns="87032e88-b52e-4689-abc3-5aadca866de5" xsi:nil="true"/>
    <_dlc_DocIdUrl xmlns="87032e88-b52e-4689-abc3-5aadca866de5">
      <Url>http://docadmin/sites/da/_layouts/15/DocIdRedir.aspx?ID=6C4FPC5H4JMD-2-97080</Url>
      <Description>6C4FPC5H4JMD-2-97080</Description>
    </_dlc_DocIdUrl>
    <Delete xmlns="87032e88-b52e-4689-abc3-5aadca866de5" xsi:nil="true"/>
  </documentManagement>
</p:properties>
</file>

<file path=customXml/itemProps1.xml><?xml version="1.0" encoding="utf-8"?>
<ds:datastoreItem xmlns:ds="http://schemas.openxmlformats.org/officeDocument/2006/customXml" ds:itemID="{E5F6E1D2-05CD-49DE-B158-7D1692072F1A}"/>
</file>

<file path=customXml/itemProps2.xml><?xml version="1.0" encoding="utf-8"?>
<ds:datastoreItem xmlns:ds="http://schemas.openxmlformats.org/officeDocument/2006/customXml" ds:itemID="{973B2DAC-54BE-489A-933F-D73C798E6991}"/>
</file>

<file path=customXml/itemProps3.xml><?xml version="1.0" encoding="utf-8"?>
<ds:datastoreItem xmlns:ds="http://schemas.openxmlformats.org/officeDocument/2006/customXml" ds:itemID="{DE98898A-D789-4E69-9C03-AADBF2D7EAEB}"/>
</file>

<file path=docProps/app.xml><?xml version="1.0" encoding="utf-8"?>
<Properties xmlns="http://schemas.openxmlformats.org/officeDocument/2006/extended-properties" xmlns:vt="http://schemas.openxmlformats.org/officeDocument/2006/docPropsVTypes">
  <Template>042800</Template>
  <TotalTime>0</TotalTime>
  <Words>7108</Words>
  <Application>Microsoft Office PowerPoint</Application>
  <PresentationFormat>On-screen Show (16:9)</PresentationFormat>
  <Paragraphs>791</Paragraphs>
  <Slides>63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63</vt:i4>
      </vt:variant>
    </vt:vector>
  </HeadingPairs>
  <TitlesOfParts>
    <vt:vector size="78" baseType="lpstr">
      <vt:lpstr>Arial</vt:lpstr>
      <vt:lpstr>Calibri</vt:lpstr>
      <vt:lpstr>Calibri bold</vt:lpstr>
      <vt:lpstr>Calibri headings</vt:lpstr>
      <vt:lpstr>Calibri Light</vt:lpstr>
      <vt:lpstr>Courier New</vt:lpstr>
      <vt:lpstr>Lora Regular</vt:lpstr>
      <vt:lpstr>Roboto</vt:lpstr>
      <vt:lpstr>Roboto Light</vt:lpstr>
      <vt:lpstr>Roboto Medium</vt:lpstr>
      <vt:lpstr>Roboto-Light</vt:lpstr>
      <vt:lpstr>Roboto-Medium</vt:lpstr>
      <vt:lpstr>Times New Roman</vt:lpstr>
      <vt:lpstr>Wingdings</vt:lpstr>
      <vt:lpstr>New Premera PPT template</vt:lpstr>
      <vt:lpstr>PowerPoint Presentation</vt:lpstr>
      <vt:lpstr>Group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Open Enrollment PPT</dc:title>
  <dc:creator/>
  <cp:lastModifiedBy/>
  <cp:revision>1</cp:revision>
  <dcterms:created xsi:type="dcterms:W3CDTF">2024-10-04T15:44:54Z</dcterms:created>
  <dcterms:modified xsi:type="dcterms:W3CDTF">2024-10-04T15:45:31Z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phanOLD">
    <vt:lpwstr>Enter Choice #1</vt:lpwstr>
  </property>
  <property fmtid="{D5CDD505-2E9C-101B-9397-08002B2CF9AE}" pid="3" name="MediaServiceImageTags">
    <vt:lpwstr/>
  </property>
  <property fmtid="{D5CDD505-2E9C-101B-9397-08002B2CF9AE}" pid="4" name="ContentTypeId">
    <vt:lpwstr>0x01010048998E49275BD9479B035C211C4B7BDB0049A2A39BDD7C7143B2F6975EF165B8E6</vt:lpwstr>
  </property>
  <property fmtid="{D5CDD505-2E9C-101B-9397-08002B2CF9AE}" pid="5" name="Document ID Value">
    <vt:lpwstr>6C4FPC5H4JMD-2-97080</vt:lpwstr>
  </property>
  <property fmtid="{D5CDD505-2E9C-101B-9397-08002B2CF9AE}" pid="6" name="_dlc_DocIdItemGuid">
    <vt:lpwstr>a8b11532-ec0b-4240-bd37-ce4e9e59e383</vt:lpwstr>
  </property>
  <property fmtid="{D5CDD505-2E9C-101B-9397-08002B2CF9AE}" pid="7" name="History Record">
    <vt:bool>false</vt:bool>
  </property>
  <property fmtid="{D5CDD505-2E9C-101B-9397-08002B2CF9AE}" pid="13" name="Appendable">
    <vt:bool>false</vt:bool>
  </property>
  <property fmtid="{D5CDD505-2E9C-101B-9397-08002B2CF9AE}" pid="17" name="BCBSASample">
    <vt:bool>false</vt:bool>
  </property>
  <property fmtid="{D5CDD505-2E9C-101B-9397-08002B2CF9AE}" pid="20" name="ManuallyAppended">
    <vt:bool>true</vt:bool>
  </property>
  <property fmtid="{D5CDD505-2E9C-101B-9397-08002B2CF9AE}" pid="22" name="TaglineNotRequired">
    <vt:lpwstr>Selected in Error</vt:lpwstr>
  </property>
  <property fmtid="{D5CDD505-2E9C-101B-9397-08002B2CF9AE}" pid="23" name="Append Manual Documents-text">
    <vt:lpwstr>Tagline-PBC_037397TIFF_07-05-2024.tiff</vt:lpwstr>
  </property>
  <property fmtid="{D5CDD505-2E9C-101B-9397-08002B2CF9AE}" pid="24" name="Append Manual Documents ID-text">
    <vt:lpwstr>131482</vt:lpwstr>
  </property>
  <property fmtid="{D5CDD505-2E9C-101B-9397-08002B2CF9AE}" pid="25" name="AppendableManual">
    <vt:bool>false</vt:bool>
  </property>
  <property fmtid="{D5CDD505-2E9C-101B-9397-08002B2CF9AE}" pid="26" name="Append Manual Documents Revision ID-text">
    <vt:lpwstr>166242</vt:lpwstr>
  </property>
  <property fmtid="{D5CDD505-2E9C-101B-9397-08002B2CF9AE}" pid="28" name="PaymentPolicy">
    <vt:bool>false</vt:bool>
  </property>
  <property fmtid="{D5CDD505-2E9C-101B-9397-08002B2CF9AE}" pid="31" name="lcf76f155ced4ddcb4097134ff3c332f">
    <vt:lpwstr/>
  </property>
  <property fmtid="{D5CDD505-2E9C-101B-9397-08002B2CF9AE}" pid="32" name="TaxCatchAll">
    <vt:lpwstr/>
  </property>
  <property fmtid="{D5CDD505-2E9C-101B-9397-08002B2CF9AE}" pid="33" name="MedicalPolicy">
    <vt:bool>false</vt:bool>
  </property>
</Properties>
</file>