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60" r:id="rId1"/>
  </p:sldMasterIdLst>
  <p:notesMasterIdLst>
    <p:notesMasterId r:id="rId11"/>
  </p:notesMasterIdLst>
  <p:sldIdLst>
    <p:sldId id="304" r:id="rId2"/>
    <p:sldId id="312" r:id="rId3"/>
    <p:sldId id="313" r:id="rId4"/>
    <p:sldId id="315" r:id="rId5"/>
    <p:sldId id="314" r:id="rId6"/>
    <p:sldId id="318" r:id="rId7"/>
    <p:sldId id="316" r:id="rId8"/>
    <p:sldId id="319" r:id="rId9"/>
    <p:sldId id="317" r:id="rId10"/>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Lora Regular" panose="00000500000000000000" pitchFamily="2" charset="0"/>
      <p:regular r:id="rId16"/>
    </p:embeddedFont>
    <p:embeddedFont>
      <p:font typeface="Roboto" panose="02000000000000000000" pitchFamily="2" charset="0"/>
      <p:regular r:id="rId17"/>
      <p:bold r:id="rId18"/>
      <p:italic r:id="rId19"/>
      <p:boldItalic r:id="rId20"/>
    </p:embeddedFont>
    <p:embeddedFont>
      <p:font typeface="Roboto Light" panose="02000000000000000000" pitchFamily="2"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E39"/>
    <a:srgbClr val="FF7C76"/>
    <a:srgbClr val="63666A"/>
    <a:srgbClr val="F1E6B2"/>
    <a:srgbClr val="00A7B5"/>
    <a:srgbClr val="0085CA"/>
    <a:srgbClr val="00854B"/>
    <a:srgbClr val="E6EFC2"/>
    <a:srgbClr val="3AAFA9"/>
    <a:srgbClr val="009B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0" autoAdjust="0"/>
    <p:restoredTop sz="94660"/>
  </p:normalViewPr>
  <p:slideViewPr>
    <p:cSldViewPr snapToGrid="0" snapToObjects="1">
      <p:cViewPr varScale="1">
        <p:scale>
          <a:sx n="108" d="100"/>
          <a:sy n="108" d="100"/>
        </p:scale>
        <p:origin x="199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81F62-782A-424F-999F-A18AD43F79E2}" type="datetimeFigureOut">
              <a:rPr lang="en-US" smtClean="0"/>
              <a:t>11/18/2022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3A6DB-717C-0A4C-A240-004720DBD81E}" type="slidenum">
              <a:rPr lang="en-US" smtClean="0"/>
              <a:t>‹#›</a:t>
            </a:fld>
            <a:endParaRPr lang="en-US"/>
          </a:p>
        </p:txBody>
      </p:sp>
    </p:spTree>
    <p:extLst>
      <p:ext uri="{BB962C8B-B14F-4D97-AF65-F5344CB8AC3E}">
        <p14:creationId xmlns:p14="http://schemas.microsoft.com/office/powerpoint/2010/main" val="98964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3A6DB-717C-0A4C-A240-004720DBD81E}" type="slidenum">
              <a:rPr lang="en-US" smtClean="0"/>
              <a:t>1</a:t>
            </a:fld>
            <a:endParaRPr lang="en-US"/>
          </a:p>
        </p:txBody>
      </p:sp>
    </p:spTree>
    <p:extLst>
      <p:ext uri="{BB962C8B-B14F-4D97-AF65-F5344CB8AC3E}">
        <p14:creationId xmlns:p14="http://schemas.microsoft.com/office/powerpoint/2010/main" val="120164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0DC139-099C-724A-BB8F-CB195637233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124251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DC139-099C-724A-BB8F-CB195637233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86601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DC139-099C-724A-BB8F-CB195637233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66277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DC139-099C-724A-BB8F-CB195637233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175826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DC139-099C-724A-BB8F-CB195637233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161778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0DC139-099C-724A-BB8F-CB195637233C}"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306278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0DC139-099C-724A-BB8F-CB195637233C}"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319436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0DC139-099C-724A-BB8F-CB195637233C}"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151713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DC139-099C-724A-BB8F-CB195637233C}"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265686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0DC139-099C-724A-BB8F-CB195637233C}"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231398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0DC139-099C-724A-BB8F-CB195637233C}"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025D0-E8EA-0348-BE2D-F4A0056D6A65}" type="slidenum">
              <a:rPr lang="en-US" smtClean="0"/>
              <a:t>‹#›</a:t>
            </a:fld>
            <a:endParaRPr lang="en-US"/>
          </a:p>
        </p:txBody>
      </p:sp>
    </p:spTree>
    <p:extLst>
      <p:ext uri="{BB962C8B-B14F-4D97-AF65-F5344CB8AC3E}">
        <p14:creationId xmlns:p14="http://schemas.microsoft.com/office/powerpoint/2010/main" val="38768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DC139-099C-724A-BB8F-CB195637233C}" type="datetimeFigureOut">
              <a:rPr lang="en-US" smtClean="0"/>
              <a:t>11/18/2022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025D0-E8EA-0348-BE2D-F4A0056D6A65}" type="slidenum">
              <a:rPr lang="en-US" smtClean="0"/>
              <a:t>‹#›</a:t>
            </a:fld>
            <a:endParaRPr lang="en-US"/>
          </a:p>
        </p:txBody>
      </p:sp>
    </p:spTree>
    <p:extLst>
      <p:ext uri="{BB962C8B-B14F-4D97-AF65-F5344CB8AC3E}">
        <p14:creationId xmlns:p14="http://schemas.microsoft.com/office/powerpoint/2010/main" val="3263715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cdc.gov/diabetes/basics/prediabet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cdc.gov/obesity/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flipH="1">
            <a:off x="1" y="0"/>
            <a:ext cx="9143999" cy="6858000"/>
          </a:xfrm>
          <a:prstGeom prst="rect">
            <a:avLst/>
          </a:prstGeom>
          <a:gradFill flip="none" rotWithShape="1">
            <a:gsLst>
              <a:gs pos="0">
                <a:srgbClr val="009BDB"/>
              </a:gs>
              <a:gs pos="90000">
                <a:srgbClr val="3AAFA9"/>
              </a:gs>
            </a:gsLst>
            <a:lin ang="179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718" y="5917907"/>
            <a:ext cx="1358777" cy="380870"/>
          </a:xfrm>
          <a:prstGeom prst="rect">
            <a:avLst/>
          </a:prstGeom>
        </p:spPr>
      </p:pic>
      <p:sp>
        <p:nvSpPr>
          <p:cNvPr id="14" name="Rectangle 13"/>
          <p:cNvSpPr/>
          <p:nvPr/>
        </p:nvSpPr>
        <p:spPr>
          <a:xfrm>
            <a:off x="274320" y="365760"/>
            <a:ext cx="8595360" cy="6132576"/>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TextBox 9"/>
          <p:cNvSpPr txBox="1"/>
          <p:nvPr/>
        </p:nvSpPr>
        <p:spPr>
          <a:xfrm>
            <a:off x="1033864" y="2201414"/>
            <a:ext cx="7082378" cy="707886"/>
          </a:xfrm>
          <a:prstGeom prst="rect">
            <a:avLst/>
          </a:prstGeom>
          <a:noFill/>
        </p:spPr>
        <p:txBody>
          <a:bodyPr wrap="square"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kern="0" dirty="0">
                <a:solidFill>
                  <a:sysClr val="window" lastClr="FFFFFF"/>
                </a:solidFill>
                <a:latin typeface="Lora Regular"/>
                <a:cs typeface="Lora Regular"/>
              </a:rPr>
              <a:t>Chronic Condition Support </a:t>
            </a:r>
            <a:endParaRPr kumimoji="0" lang="en-US" sz="4000" u="none" strike="noStrike" kern="0" cap="none" spc="0" normalizeH="0" baseline="0" noProof="0" dirty="0">
              <a:ln>
                <a:noFill/>
              </a:ln>
              <a:solidFill>
                <a:sysClr val="window" lastClr="FFFFFF"/>
              </a:solidFill>
              <a:effectLst/>
              <a:uLnTx/>
              <a:uFillTx/>
              <a:latin typeface="Lora Regular"/>
              <a:cs typeface="Lora Regular"/>
            </a:endParaRPr>
          </a:p>
        </p:txBody>
      </p:sp>
      <p:sp>
        <p:nvSpPr>
          <p:cNvPr id="11" name="TextBox 10"/>
          <p:cNvSpPr txBox="1"/>
          <p:nvPr/>
        </p:nvSpPr>
        <p:spPr>
          <a:xfrm>
            <a:off x="1030811" y="3577973"/>
            <a:ext cx="7082378" cy="665054"/>
          </a:xfrm>
          <a:prstGeom prst="rect">
            <a:avLst/>
          </a:prstGeom>
          <a:noFill/>
        </p:spPr>
        <p:txBody>
          <a:bodyPr wrap="square" rtlCol="0">
            <a:spAutoFit/>
          </a:bodyPr>
          <a:lstStyle/>
          <a:p>
            <a:pPr marL="0" marR="0" lvl="0" indent="0" algn="ctr" defTabSz="914400" eaLnBrk="1" fontAlgn="auto" latinLnBrk="0" hangingPunct="1">
              <a:lnSpc>
                <a:spcPct val="14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Roboto Light"/>
                <a:cs typeface="Roboto Light"/>
              </a:rPr>
              <a:t>Producer Talking Points </a:t>
            </a:r>
          </a:p>
          <a:p>
            <a:pPr marL="0" marR="0" lvl="0" indent="0" algn="ctr" defTabSz="914400" eaLnBrk="1" fontAlgn="auto" latinLnBrk="0" hangingPunct="1">
              <a:lnSpc>
                <a:spcPct val="140000"/>
              </a:lnSpc>
              <a:spcBef>
                <a:spcPts val="0"/>
              </a:spcBef>
              <a:spcAft>
                <a:spcPts val="0"/>
              </a:spcAft>
              <a:buClrTx/>
              <a:buSzTx/>
              <a:buFontTx/>
              <a:buNone/>
              <a:tabLst/>
              <a:defRPr/>
            </a:pPr>
            <a:r>
              <a:rPr lang="en-US" sz="1400" kern="0" dirty="0">
                <a:solidFill>
                  <a:sysClr val="window" lastClr="FFFFFF"/>
                </a:solidFill>
                <a:latin typeface="Roboto Light"/>
                <a:cs typeface="Roboto Light"/>
              </a:rPr>
              <a:t>For self-funded groups on a Premera medical plan </a:t>
            </a:r>
            <a:endParaRPr kumimoji="0" lang="en-US" sz="1400" b="0" i="0" u="none" strike="noStrike" kern="0" cap="none" spc="0" normalizeH="0" baseline="0" noProof="0" dirty="0">
              <a:ln>
                <a:noFill/>
              </a:ln>
              <a:solidFill>
                <a:sysClr val="window" lastClr="FFFFFF"/>
              </a:solidFill>
              <a:effectLst/>
              <a:uLnTx/>
              <a:uFillTx/>
              <a:latin typeface="Roboto Light"/>
              <a:cs typeface="Roboto Light"/>
            </a:endParaRPr>
          </a:p>
        </p:txBody>
      </p:sp>
      <p:cxnSp>
        <p:nvCxnSpPr>
          <p:cNvPr id="20" name="Straight Connector 19"/>
          <p:cNvCxnSpPr/>
          <p:nvPr/>
        </p:nvCxnSpPr>
        <p:spPr>
          <a:xfrm>
            <a:off x="4323132" y="3280027"/>
            <a:ext cx="320040" cy="0"/>
          </a:xfrm>
          <a:prstGeom prst="line">
            <a:avLst/>
          </a:prstGeom>
          <a:noFill/>
          <a:ln w="50800" cap="flat" cmpd="sng" algn="ctr">
            <a:solidFill>
              <a:sysClr val="window" lastClr="FFFFFF"/>
            </a:solidFill>
            <a:prstDash val="solid"/>
          </a:ln>
          <a:effectLst/>
        </p:spPr>
      </p:cxnSp>
      <p:sp>
        <p:nvSpPr>
          <p:cNvPr id="2" name="TextBox 1">
            <a:extLst>
              <a:ext uri="{FF2B5EF4-FFF2-40B4-BE49-F238E27FC236}">
                <a16:creationId xmlns:a16="http://schemas.microsoft.com/office/drawing/2014/main" id="{749739F6-E53E-4A5E-941E-11D85240732C}"/>
              </a:ext>
            </a:extLst>
          </p:cNvPr>
          <p:cNvSpPr txBox="1"/>
          <p:nvPr/>
        </p:nvSpPr>
        <p:spPr>
          <a:xfrm>
            <a:off x="151772" y="6488143"/>
            <a:ext cx="8982801" cy="646331"/>
          </a:xfrm>
          <a:prstGeom prst="rect">
            <a:avLst/>
          </a:prstGeom>
          <a:noFill/>
        </p:spPr>
        <p:txBody>
          <a:bodyPr wrap="square" rtlCol="0">
            <a:spAutoFit/>
          </a:bodyPr>
          <a:lstStyle/>
          <a:p>
            <a:r>
              <a:rPr lang="en-US"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Premera Blue Cross is an Independent Licensee of the Blue Cross Blue Shield Association</a:t>
            </a:r>
            <a:br>
              <a:rPr lang="en-US"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br>
            <a:r>
              <a:rPr lang="en-US"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051702 (11-17-2022)</a:t>
            </a:r>
          </a:p>
          <a:p>
            <a:endParaRPr lang="en-US" dirty="0"/>
          </a:p>
        </p:txBody>
      </p:sp>
    </p:spTree>
    <p:extLst>
      <p:ext uri="{BB962C8B-B14F-4D97-AF65-F5344CB8AC3E}">
        <p14:creationId xmlns:p14="http://schemas.microsoft.com/office/powerpoint/2010/main" val="397498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0800000">
            <a:off x="1" y="6167061"/>
            <a:ext cx="9144000" cy="690934"/>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86601" y="543973"/>
            <a:ext cx="7082378" cy="492443"/>
          </a:xfrm>
          <a:prstGeom prst="rect">
            <a:avLst/>
          </a:prstGeom>
          <a:noFill/>
        </p:spPr>
        <p:txBody>
          <a:bodyPr wrap="square" rtlCol="0" anchor="b">
            <a:spAutoFit/>
          </a:bodyPr>
          <a:lstStyle/>
          <a:p>
            <a:r>
              <a:rPr lang="en-US" sz="2600" dirty="0">
                <a:solidFill>
                  <a:srgbClr val="151515"/>
                </a:solidFill>
                <a:latin typeface="Lora Regular"/>
                <a:cs typeface="Lora Regular"/>
              </a:rPr>
              <a:t>What is chronic condition support?</a:t>
            </a:r>
          </a:p>
        </p:txBody>
      </p:sp>
      <p:sp>
        <p:nvSpPr>
          <p:cNvPr id="7" name="TextBox 6"/>
          <p:cNvSpPr txBox="1"/>
          <p:nvPr/>
        </p:nvSpPr>
        <p:spPr>
          <a:xfrm>
            <a:off x="478559" y="1243017"/>
            <a:ext cx="8186881" cy="4616648"/>
          </a:xfrm>
          <a:prstGeom prst="rect">
            <a:avLst/>
          </a:prstGeom>
          <a:noFill/>
        </p:spPr>
        <p:txBody>
          <a:bodyPr wrap="square" rtlCol="0">
            <a:spAutoFit/>
          </a:bodyPr>
          <a:lstStyle/>
          <a:p>
            <a:pPr>
              <a:lnSpc>
                <a:spcPct val="150000"/>
              </a:lnSpc>
              <a:buSzPct val="75000"/>
            </a:pPr>
            <a:r>
              <a:rPr lang="en-US" dirty="0">
                <a:latin typeface="Roboto Light" panose="02000000000000000000" pitchFamily="2" charset="0"/>
                <a:ea typeface="Roboto Light" panose="02000000000000000000" pitchFamily="2" charset="0"/>
                <a:cs typeface="Roboto Light" panose="02000000000000000000" pitchFamily="2" charset="0"/>
              </a:rPr>
              <a:t>Chronic condition support is an employer buy-up program that helps qualified enrollees with Diabetes, pre-Diabetes, Obesity and/or Hypertension effectively manage their condition using intuitive devices, on-demand coaching and positive reinforcement.</a:t>
            </a:r>
          </a:p>
          <a:p>
            <a:pPr>
              <a:lnSpc>
                <a:spcPct val="150000"/>
              </a:lnSpc>
              <a:buSzPct val="75000"/>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ct val="150000"/>
              </a:lnSpc>
              <a:buSzPct val="75000"/>
            </a:pPr>
            <a:r>
              <a:rPr lang="en-US" dirty="0">
                <a:latin typeface="Roboto Light" panose="02000000000000000000" pitchFamily="2" charset="0"/>
                <a:ea typeface="Roboto Light" panose="02000000000000000000" pitchFamily="2" charset="0"/>
                <a:cs typeface="Roboto Light" panose="02000000000000000000" pitchFamily="2" charset="0"/>
              </a:rPr>
              <a:t>The program is offered at no cost to qualified enrollees.</a:t>
            </a:r>
          </a:p>
          <a:p>
            <a:pPr>
              <a:lnSpc>
                <a:spcPct val="150000"/>
              </a:lnSpc>
              <a:buSzPct val="75000"/>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ct val="150000"/>
              </a:lnSpc>
              <a:buSzPct val="75000"/>
            </a:pPr>
            <a:r>
              <a:rPr lang="en-US" dirty="0">
                <a:latin typeface="Roboto Light" panose="02000000000000000000" pitchFamily="2" charset="0"/>
                <a:ea typeface="Roboto Light" panose="02000000000000000000" pitchFamily="2" charset="0"/>
                <a:cs typeface="Roboto Light" panose="02000000000000000000" pitchFamily="2" charset="0"/>
              </a:rPr>
              <a:t>The program is offered principally to self-funded plan sponsors, and fully insured plan sponsors over 500 employees.  FI group prospects are encouraged to review with UW and Product (Customization) in advance.</a:t>
            </a:r>
          </a:p>
          <a:p>
            <a:pPr>
              <a:lnSpc>
                <a:spcPct val="150000"/>
              </a:lnSpc>
              <a:buSzPct val="75000"/>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8" name="Straight Connector 7"/>
          <p:cNvCxnSpPr/>
          <p:nvPr/>
        </p:nvCxnSpPr>
        <p:spPr>
          <a:xfrm>
            <a:off x="557620" y="1168331"/>
            <a:ext cx="320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655" y="6350711"/>
            <a:ext cx="1267402" cy="355257"/>
          </a:xfrm>
          <a:prstGeom prst="rect">
            <a:avLst/>
          </a:prstGeom>
        </p:spPr>
      </p:pic>
    </p:spTree>
    <p:extLst>
      <p:ext uri="{BB962C8B-B14F-4D97-AF65-F5344CB8AC3E}">
        <p14:creationId xmlns:p14="http://schemas.microsoft.com/office/powerpoint/2010/main" val="301229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0800000">
            <a:off x="1" y="6167061"/>
            <a:ext cx="9144000" cy="690934"/>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7622" y="1036416"/>
            <a:ext cx="7082378" cy="492443"/>
          </a:xfrm>
          <a:prstGeom prst="rect">
            <a:avLst/>
          </a:prstGeom>
          <a:noFill/>
        </p:spPr>
        <p:txBody>
          <a:bodyPr wrap="square" rtlCol="0" anchor="b">
            <a:spAutoFit/>
          </a:bodyPr>
          <a:lstStyle/>
          <a:p>
            <a:r>
              <a:rPr lang="en-US" sz="2600" dirty="0">
                <a:solidFill>
                  <a:srgbClr val="151515"/>
                </a:solidFill>
                <a:latin typeface="Lora Regular"/>
                <a:cs typeface="Lora Regular"/>
              </a:rPr>
              <a:t>Why is this program important? </a:t>
            </a:r>
          </a:p>
        </p:txBody>
      </p:sp>
      <p:sp>
        <p:nvSpPr>
          <p:cNvPr id="7" name="TextBox 6"/>
          <p:cNvSpPr txBox="1"/>
          <p:nvPr/>
        </p:nvSpPr>
        <p:spPr>
          <a:xfrm>
            <a:off x="557620" y="2176486"/>
            <a:ext cx="7575129" cy="1785104"/>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Six in ten adults in the United States live with a chronic condition</a:t>
            </a:r>
            <a:r>
              <a:rPr lang="en-US" baseline="30000" dirty="0">
                <a:latin typeface="Roboto Light" panose="02000000000000000000" pitchFamily="2" charset="0"/>
                <a:ea typeface="Roboto Light" panose="02000000000000000000" pitchFamily="2" charset="0"/>
                <a:cs typeface="Roboto Light" panose="02000000000000000000" pitchFamily="2" charset="0"/>
              </a:rPr>
              <a:t>1</a:t>
            </a:r>
            <a:r>
              <a:rPr lang="en-US" dirty="0">
                <a:latin typeface="Roboto Light" panose="02000000000000000000" pitchFamily="2" charset="0"/>
                <a:ea typeface="Roboto Light" panose="02000000000000000000" pitchFamily="2" charset="0"/>
                <a:cs typeface="Roboto Light" panose="02000000000000000000" pitchFamily="2" charset="0"/>
              </a:rPr>
              <a:t>.</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Of those living with chronic conditions, the stress and cost of daily management can be overwhelming. </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Our chronic condition support program creates a manageable approach to help reduce stress and streamline daily management. </a:t>
            </a:r>
          </a:p>
        </p:txBody>
      </p:sp>
      <p:cxnSp>
        <p:nvCxnSpPr>
          <p:cNvPr id="8" name="Straight Connector 7"/>
          <p:cNvCxnSpPr/>
          <p:nvPr/>
        </p:nvCxnSpPr>
        <p:spPr>
          <a:xfrm>
            <a:off x="654048" y="1940689"/>
            <a:ext cx="320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655" y="6350711"/>
            <a:ext cx="1267402" cy="355257"/>
          </a:xfrm>
          <a:prstGeom prst="rect">
            <a:avLst/>
          </a:prstGeom>
        </p:spPr>
      </p:pic>
      <p:sp>
        <p:nvSpPr>
          <p:cNvPr id="2" name="TextBox 1">
            <a:extLst>
              <a:ext uri="{FF2B5EF4-FFF2-40B4-BE49-F238E27FC236}">
                <a16:creationId xmlns:a16="http://schemas.microsoft.com/office/drawing/2014/main" id="{9D041BE5-29E3-452F-9FE7-BD2BA656EF8B}"/>
              </a:ext>
            </a:extLst>
          </p:cNvPr>
          <p:cNvSpPr txBox="1"/>
          <p:nvPr/>
        </p:nvSpPr>
        <p:spPr>
          <a:xfrm>
            <a:off x="1" y="5913120"/>
            <a:ext cx="8422639" cy="553998"/>
          </a:xfrm>
          <a:prstGeom prst="rect">
            <a:avLst/>
          </a:prstGeom>
          <a:noFill/>
        </p:spPr>
        <p:txBody>
          <a:bodyPr wrap="square" rtlCol="0">
            <a:spAutoFit/>
          </a:bodyPr>
          <a:lstStyle/>
          <a:p>
            <a:r>
              <a:rPr lang="en-US" sz="1200" baseline="30000" dirty="0">
                <a:latin typeface="Roboto Light" panose="02000000000000000000" pitchFamily="2" charset="0"/>
                <a:ea typeface="Roboto Light" panose="02000000000000000000" pitchFamily="2" charset="0"/>
                <a:cs typeface="Roboto Light" panose="02000000000000000000" pitchFamily="2" charset="0"/>
              </a:rPr>
              <a:t>1</a:t>
            </a:r>
            <a:r>
              <a:rPr lang="en-US" sz="1200" dirty="0">
                <a:latin typeface="Roboto Light" panose="02000000000000000000" pitchFamily="2" charset="0"/>
                <a:ea typeface="Roboto Light" panose="02000000000000000000" pitchFamily="2" charset="0"/>
                <a:cs typeface="Roboto Light" panose="02000000000000000000" pitchFamily="2" charset="0"/>
              </a:rPr>
              <a:t>National Center for Chronic Disease Prevention, Centers for Disease Control and Prevention, 2018.</a:t>
            </a:r>
          </a:p>
          <a:p>
            <a:endParaRPr lang="en-US" dirty="0"/>
          </a:p>
        </p:txBody>
      </p:sp>
    </p:spTree>
    <p:extLst>
      <p:ext uri="{BB962C8B-B14F-4D97-AF65-F5344CB8AC3E}">
        <p14:creationId xmlns:p14="http://schemas.microsoft.com/office/powerpoint/2010/main" val="425532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0800000">
            <a:off x="1" y="6167061"/>
            <a:ext cx="9144000" cy="690934"/>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6277" y="577076"/>
            <a:ext cx="7082378" cy="492443"/>
          </a:xfrm>
          <a:prstGeom prst="rect">
            <a:avLst/>
          </a:prstGeom>
          <a:noFill/>
        </p:spPr>
        <p:txBody>
          <a:bodyPr wrap="square" rtlCol="0" anchor="b">
            <a:spAutoFit/>
          </a:bodyPr>
          <a:lstStyle/>
          <a:p>
            <a:r>
              <a:rPr lang="en-US" sz="2600" dirty="0">
                <a:solidFill>
                  <a:srgbClr val="151515"/>
                </a:solidFill>
                <a:latin typeface="Lora Regular"/>
                <a:cs typeface="Lora Regular"/>
              </a:rPr>
              <a:t>Chronic condition support value  </a:t>
            </a:r>
          </a:p>
        </p:txBody>
      </p:sp>
      <p:sp>
        <p:nvSpPr>
          <p:cNvPr id="7" name="TextBox 6"/>
          <p:cNvSpPr txBox="1"/>
          <p:nvPr/>
        </p:nvSpPr>
        <p:spPr>
          <a:xfrm>
            <a:off x="557622" y="1506842"/>
            <a:ext cx="7734122" cy="5093702"/>
          </a:xfrm>
          <a:prstGeom prst="rect">
            <a:avLst/>
          </a:prstGeom>
          <a:noFill/>
        </p:spPr>
        <p:txBody>
          <a:bodyPr wrap="square" rtlCol="0">
            <a:spAutoFit/>
          </a:bodyPr>
          <a:lstStyle/>
          <a:p>
            <a:pPr lvl="0">
              <a:spcAft>
                <a:spcPts val="1800"/>
              </a:spcAft>
            </a:pPr>
            <a:r>
              <a:rPr lang="en-US" dirty="0">
                <a:latin typeface="Roboto Light" panose="02000000000000000000" pitchFamily="2" charset="0"/>
                <a:ea typeface="Roboto Light" panose="02000000000000000000" pitchFamily="2" charset="0"/>
                <a:cs typeface="Roboto Light" panose="02000000000000000000" pitchFamily="2" charset="0"/>
              </a:rPr>
              <a:t>Any of the chronic condition support options will support Plan sponsor populations at risk with: </a:t>
            </a:r>
          </a:p>
          <a:p>
            <a:pPr marL="28575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Connected technology that deliver real-time results and remote monitoring</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Personal health support on-demand from expert coaches </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Useful and timely educational content to stay on track</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Program promotion, outreach and reinforcement that supports active engagement and measurable improvement</a:t>
            </a:r>
          </a:p>
          <a:p>
            <a:pPr lvl="0">
              <a:spcAft>
                <a:spcPts val="1200"/>
              </a:spcAft>
            </a:pPr>
            <a:r>
              <a:rPr lang="en-US" dirty="0">
                <a:latin typeface="Roboto Light" panose="02000000000000000000" pitchFamily="2" charset="0"/>
                <a:ea typeface="Roboto Light" panose="02000000000000000000" pitchFamily="2" charset="0"/>
                <a:cs typeface="Roboto Light" panose="02000000000000000000" pitchFamily="2" charset="0"/>
              </a:rPr>
              <a:t>Participants report high levels of satisfaction with chronic condition support, and program population reports indicate tangible improvements in key measures.</a:t>
            </a:r>
          </a:p>
          <a:p>
            <a:pPr lvl="0">
              <a:spcAft>
                <a:spcPts val="1200"/>
              </a:spcAft>
            </a:pPr>
            <a:endParaRPr lang="en-US" dirty="0">
              <a:latin typeface="Roboto Light" panose="02000000000000000000" pitchFamily="2" charset="0"/>
              <a:ea typeface="Roboto Light" panose="02000000000000000000" pitchFamily="2" charset="0"/>
              <a:cs typeface="Roboto Light" panose="02000000000000000000" pitchFamily="2" charset="0"/>
            </a:endParaRPr>
          </a:p>
          <a:p>
            <a:br>
              <a:rPr lang="en-US" dirty="0"/>
            </a:br>
            <a:endParaRPr lang="en-US" sz="1600" dirty="0">
              <a:solidFill>
                <a:srgbClr val="151515"/>
              </a:solidFill>
              <a:latin typeface="Roboto Light"/>
              <a:cs typeface="Roboto Light"/>
            </a:endParaRPr>
          </a:p>
        </p:txBody>
      </p:sp>
      <p:cxnSp>
        <p:nvCxnSpPr>
          <p:cNvPr id="8" name="Straight Connector 7"/>
          <p:cNvCxnSpPr/>
          <p:nvPr/>
        </p:nvCxnSpPr>
        <p:spPr>
          <a:xfrm>
            <a:off x="557622" y="1186086"/>
            <a:ext cx="320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655" y="6350711"/>
            <a:ext cx="1267402" cy="355257"/>
          </a:xfrm>
          <a:prstGeom prst="rect">
            <a:avLst/>
          </a:prstGeom>
        </p:spPr>
      </p:pic>
    </p:spTree>
    <p:extLst>
      <p:ext uri="{BB962C8B-B14F-4D97-AF65-F5344CB8AC3E}">
        <p14:creationId xmlns:p14="http://schemas.microsoft.com/office/powerpoint/2010/main" val="297230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0800000">
            <a:off x="1" y="6167061"/>
            <a:ext cx="9144000" cy="690934"/>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9756" y="543315"/>
            <a:ext cx="7082378" cy="492443"/>
          </a:xfrm>
          <a:prstGeom prst="rect">
            <a:avLst/>
          </a:prstGeom>
          <a:noFill/>
        </p:spPr>
        <p:txBody>
          <a:bodyPr wrap="square" rtlCol="0" anchor="b">
            <a:spAutoFit/>
          </a:bodyPr>
          <a:lstStyle/>
          <a:p>
            <a:r>
              <a:rPr lang="en-US" sz="2600" dirty="0">
                <a:solidFill>
                  <a:srgbClr val="151515"/>
                </a:solidFill>
                <a:latin typeface="Lora Regular"/>
                <a:cs typeface="Lora Regular"/>
              </a:rPr>
              <a:t>Chronic condition support options </a:t>
            </a:r>
          </a:p>
        </p:txBody>
      </p:sp>
      <p:cxnSp>
        <p:nvCxnSpPr>
          <p:cNvPr id="8" name="Straight Connector 7"/>
          <p:cNvCxnSpPr/>
          <p:nvPr/>
        </p:nvCxnSpPr>
        <p:spPr>
          <a:xfrm>
            <a:off x="494028" y="1132821"/>
            <a:ext cx="320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655" y="6350711"/>
            <a:ext cx="1267402" cy="355257"/>
          </a:xfrm>
          <a:prstGeom prst="rect">
            <a:avLst/>
          </a:prstGeom>
        </p:spPr>
      </p:pic>
      <p:sp>
        <p:nvSpPr>
          <p:cNvPr id="9" name="Rectangle 8">
            <a:extLst>
              <a:ext uri="{FF2B5EF4-FFF2-40B4-BE49-F238E27FC236}">
                <a16:creationId xmlns:a16="http://schemas.microsoft.com/office/drawing/2014/main" id="{2A9AB198-EECE-4326-97FE-86ED29532217}"/>
              </a:ext>
            </a:extLst>
          </p:cNvPr>
          <p:cNvSpPr>
            <a:spLocks noChangeArrowheads="1"/>
          </p:cNvSpPr>
          <p:nvPr/>
        </p:nvSpPr>
        <p:spPr bwMode="auto">
          <a:xfrm>
            <a:off x="409757" y="2386582"/>
            <a:ext cx="2244104" cy="2905125"/>
          </a:xfrm>
          <a:prstGeom prst="rect">
            <a:avLst/>
          </a:prstGeom>
          <a:gradFill rotWithShape="1">
            <a:gsLst>
              <a:gs pos="0">
                <a:srgbClr val="DFDFDF"/>
              </a:gs>
              <a:gs pos="100000">
                <a:srgbClr val="FFFF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137160"/>
          <a:lstStyle>
            <a:lvl1pPr marL="342900" indent="-3429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marL="22844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7416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1988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560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lvl="1">
              <a:spcBef>
                <a:spcPts val="175"/>
              </a:spcBef>
              <a:spcAft>
                <a:spcPts val="600"/>
              </a:spcAft>
              <a:defRPr/>
            </a:pPr>
            <a:r>
              <a:rPr lang="en-US" altLang="en-US" sz="1100" b="1" dirty="0">
                <a:solidFill>
                  <a:srgbClr val="000000"/>
                </a:solidFill>
                <a:latin typeface="Roboto Light" panose="02000000000000000000" pitchFamily="2" charset="0"/>
              </a:rPr>
              <a:t>$67 PPPM</a:t>
            </a:r>
            <a:endParaRPr lang="en-US" altLang="en-US" sz="1100" dirty="0">
              <a:solidFill>
                <a:srgbClr val="000000"/>
              </a:solidFill>
              <a:latin typeface="Roboto Light" panose="02000000000000000000" pitchFamily="2" charset="0"/>
            </a:endParaRPr>
          </a:p>
          <a:p>
            <a:pPr marL="0" lvl="1">
              <a:spcBef>
                <a:spcPts val="175"/>
              </a:spcBef>
              <a:spcAft>
                <a:spcPts val="600"/>
              </a:spcAft>
              <a:defRPr/>
            </a:pPr>
            <a:r>
              <a:rPr lang="en-US" altLang="en-US" sz="11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Provides members with personalized, actionable, and timely support to drive lasting outcomes for Type 1 and Type 2 diabetics through c</a:t>
            </a:r>
            <a:r>
              <a:rPr lang="en-US" sz="1100" dirty="0">
                <a:latin typeface="Roboto Light" panose="02000000000000000000" pitchFamily="2" charset="0"/>
                <a:ea typeface="Roboto Light" panose="02000000000000000000" pitchFamily="2" charset="0"/>
                <a:cs typeface="Roboto Light" panose="02000000000000000000" pitchFamily="2" charset="0"/>
              </a:rPr>
              <a:t>ellular-enabled blood glucose meter, real-time analytics, expert coaching, free unlimited supply of test strips, and more. </a:t>
            </a:r>
          </a:p>
        </p:txBody>
      </p:sp>
      <p:sp>
        <p:nvSpPr>
          <p:cNvPr id="10" name="Rectangle 9">
            <a:extLst>
              <a:ext uri="{FF2B5EF4-FFF2-40B4-BE49-F238E27FC236}">
                <a16:creationId xmlns:a16="http://schemas.microsoft.com/office/drawing/2014/main" id="{C5D1DD51-6788-41FB-9BCE-5053BD0BF6A9}"/>
              </a:ext>
            </a:extLst>
          </p:cNvPr>
          <p:cNvSpPr>
            <a:spLocks noChangeArrowheads="1"/>
          </p:cNvSpPr>
          <p:nvPr/>
        </p:nvSpPr>
        <p:spPr bwMode="auto">
          <a:xfrm>
            <a:off x="3216456" y="2377057"/>
            <a:ext cx="2244103" cy="2914650"/>
          </a:xfrm>
          <a:prstGeom prst="rect">
            <a:avLst/>
          </a:prstGeom>
          <a:gradFill rotWithShape="1">
            <a:gsLst>
              <a:gs pos="0">
                <a:srgbClr val="DFDFDF"/>
              </a:gs>
              <a:gs pos="100000">
                <a:srgbClr val="FFFF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137160"/>
          <a:lstStyle>
            <a:lvl1pPr marL="342900" indent="-3429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marL="22844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7416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1988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560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lvl="1">
              <a:spcBef>
                <a:spcPts val="175"/>
              </a:spcBef>
              <a:spcAft>
                <a:spcPts val="600"/>
              </a:spcAft>
              <a:defRPr/>
            </a:pPr>
            <a:r>
              <a:rPr lang="en-US" altLang="en-US" sz="1100" b="1" dirty="0">
                <a:latin typeface="Roboto Light" panose="02000000000000000000" pitchFamily="2" charset="0"/>
              </a:rPr>
              <a:t>$300 at enrollment. $300 at 9 weeks. $150 at 5% weight loss. </a:t>
            </a:r>
            <a:endParaRPr lang="en-US" altLang="en-US" sz="1100" dirty="0">
              <a:latin typeface="Roboto Light" panose="02000000000000000000" pitchFamily="2" charset="0"/>
            </a:endParaRPr>
          </a:p>
          <a:p>
            <a:pPr marL="0" lvl="1">
              <a:spcBef>
                <a:spcPts val="175"/>
              </a:spcBef>
              <a:spcAft>
                <a:spcPts val="600"/>
              </a:spcAft>
              <a:defRPr/>
            </a:pPr>
            <a:r>
              <a:rPr lang="en-US" altLang="en-US" sz="1100" dirty="0">
                <a:latin typeface="Roboto Light" panose="02000000000000000000" pitchFamily="2" charset="0"/>
              </a:rPr>
              <a:t>CDC-recognized online program designed to build healthy lifestyle behaviors and promote weight loss using clinically-proven protocols. Through the 12-month, expert-led digital program members learn and practice simple lifestyle changes that will reduce their risk for diabetes.</a:t>
            </a:r>
          </a:p>
          <a:p>
            <a:pPr marL="0" lvl="1">
              <a:spcAft>
                <a:spcPts val="500"/>
              </a:spcAft>
              <a:defRPr/>
            </a:pPr>
            <a:endParaRPr lang="en-US" altLang="en-US" sz="1100" dirty="0">
              <a:solidFill>
                <a:srgbClr val="000000"/>
              </a:solidFill>
              <a:latin typeface="Roboto Light" panose="02000000000000000000" pitchFamily="2" charset="0"/>
            </a:endParaRPr>
          </a:p>
          <a:p>
            <a:pPr marL="0" lvl="1">
              <a:spcBef>
                <a:spcPts val="175"/>
              </a:spcBef>
              <a:spcAft>
                <a:spcPts val="600"/>
              </a:spcAft>
              <a:defRPr/>
            </a:pPr>
            <a:endParaRPr lang="en-US" altLang="en-US" sz="1100" dirty="0">
              <a:solidFill>
                <a:srgbClr val="000000"/>
              </a:solidFill>
              <a:latin typeface="Roboto Light" panose="02000000000000000000" pitchFamily="2" charset="0"/>
            </a:endParaRPr>
          </a:p>
          <a:p>
            <a:pPr marL="0" lvl="1">
              <a:spcBef>
                <a:spcPts val="175"/>
              </a:spcBef>
              <a:defRPr/>
            </a:pPr>
            <a:endParaRPr lang="en-US" altLang="en-US" sz="1100" b="1" i="1" dirty="0">
              <a:solidFill>
                <a:srgbClr val="000000"/>
              </a:solidFill>
              <a:latin typeface="Roboto Light" panose="02000000000000000000" pitchFamily="2" charset="0"/>
            </a:endParaRPr>
          </a:p>
          <a:p>
            <a:pPr marL="0" lvl="1">
              <a:spcBef>
                <a:spcPts val="175"/>
              </a:spcBef>
              <a:defRPr/>
            </a:pPr>
            <a:endParaRPr lang="en-US" altLang="en-US" sz="1100" b="1" i="1" dirty="0">
              <a:solidFill>
                <a:srgbClr val="000000"/>
              </a:solidFill>
              <a:latin typeface="Roboto Light" panose="02000000000000000000" pitchFamily="2" charset="0"/>
            </a:endParaRPr>
          </a:p>
          <a:p>
            <a:pPr marL="0" lvl="1">
              <a:spcBef>
                <a:spcPts val="175"/>
              </a:spcBef>
              <a:defRPr/>
            </a:pPr>
            <a:endParaRPr lang="en-US" altLang="en-US" sz="1100" dirty="0">
              <a:solidFill>
                <a:srgbClr val="000000"/>
              </a:solidFill>
              <a:latin typeface="Roboto Light" panose="02000000000000000000" pitchFamily="2" charset="0"/>
            </a:endParaRPr>
          </a:p>
          <a:p>
            <a:pPr marL="0" lvl="1">
              <a:spcBef>
                <a:spcPts val="175"/>
              </a:spcBef>
              <a:defRPr/>
            </a:pPr>
            <a:endParaRPr lang="en-US" altLang="en-US" sz="1100" dirty="0">
              <a:solidFill>
                <a:srgbClr val="000000"/>
              </a:solidFill>
              <a:latin typeface="Roboto Light" panose="02000000000000000000" pitchFamily="2" charset="0"/>
            </a:endParaRPr>
          </a:p>
        </p:txBody>
      </p:sp>
      <p:sp>
        <p:nvSpPr>
          <p:cNvPr id="12" name="Rectangle 11">
            <a:extLst>
              <a:ext uri="{FF2B5EF4-FFF2-40B4-BE49-F238E27FC236}">
                <a16:creationId xmlns:a16="http://schemas.microsoft.com/office/drawing/2014/main" id="{DEAFD644-66FB-4904-B972-F2C2FAD80CD1}"/>
              </a:ext>
            </a:extLst>
          </p:cNvPr>
          <p:cNvSpPr>
            <a:spLocks noChangeArrowheads="1"/>
          </p:cNvSpPr>
          <p:nvPr/>
        </p:nvSpPr>
        <p:spPr bwMode="auto">
          <a:xfrm>
            <a:off x="5832369" y="2410007"/>
            <a:ext cx="2175289" cy="2914650"/>
          </a:xfrm>
          <a:prstGeom prst="rect">
            <a:avLst/>
          </a:prstGeom>
          <a:gradFill rotWithShape="1">
            <a:gsLst>
              <a:gs pos="0">
                <a:srgbClr val="DFDFDF"/>
              </a:gs>
              <a:gs pos="100000">
                <a:srgbClr val="FFFF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137160"/>
          <a:lstStyle>
            <a:lvl1pPr marL="342900" indent="-3429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marL="22844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7416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1988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56013" indent="1588" defTabSz="455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lvl="1">
              <a:spcBef>
                <a:spcPts val="175"/>
              </a:spcBef>
              <a:spcAft>
                <a:spcPts val="600"/>
              </a:spcAft>
              <a:defRPr/>
            </a:pPr>
            <a:r>
              <a:rPr lang="en-US" altLang="en-US" sz="1100" b="1" dirty="0">
                <a:solidFill>
                  <a:srgbClr val="000000"/>
                </a:solidFill>
                <a:latin typeface="Roboto Light" panose="02000000000000000000" pitchFamily="2" charset="0"/>
              </a:rPr>
              <a:t>$39 PPPM standalone or $35 PPPM with DM </a:t>
            </a:r>
            <a:endParaRPr lang="en-US" altLang="en-US" sz="1100" dirty="0">
              <a:solidFill>
                <a:srgbClr val="000000"/>
              </a:solidFill>
              <a:latin typeface="Roboto Light" panose="02000000000000000000" pitchFamily="2" charset="0"/>
            </a:endParaRPr>
          </a:p>
          <a:p>
            <a:pPr marL="0" lvl="1">
              <a:spcBef>
                <a:spcPts val="175"/>
              </a:spcBef>
              <a:spcAft>
                <a:spcPts val="600"/>
              </a:spcAft>
              <a:defRPr/>
            </a:pPr>
            <a:r>
              <a:rPr lang="en-US" altLang="en-US" sz="1100" dirty="0">
                <a:solidFill>
                  <a:srgbClr val="000000"/>
                </a:solidFill>
                <a:latin typeface="Roboto Light" panose="02000000000000000000" pitchFamily="2" charset="0"/>
              </a:rPr>
              <a:t>Enables participants to monitor their blood pressure remotely and compare their blood-pressure readings over time, schedule a call with a health coach, and share their results with family members, friends, or healthcare providers. </a:t>
            </a:r>
          </a:p>
          <a:p>
            <a:pPr marL="0" lvl="1">
              <a:spcBef>
                <a:spcPts val="175"/>
              </a:spcBef>
              <a:spcAft>
                <a:spcPts val="600"/>
              </a:spcAft>
              <a:defRPr/>
            </a:pPr>
            <a:r>
              <a:rPr lang="en-US" altLang="en-US" sz="1100" b="1" dirty="0">
                <a:solidFill>
                  <a:srgbClr val="000000"/>
                </a:solidFill>
                <a:latin typeface="Roboto Light" panose="02000000000000000000" pitchFamily="2" charset="0"/>
              </a:rPr>
              <a:t>Note:   </a:t>
            </a:r>
            <a:r>
              <a:rPr lang="en-US" altLang="en-US" sz="1100" dirty="0">
                <a:solidFill>
                  <a:srgbClr val="000000"/>
                </a:solidFill>
                <a:latin typeface="Roboto Light" panose="02000000000000000000" pitchFamily="2" charset="0"/>
              </a:rPr>
              <a:t>the program cost is on a per-participant basis (not tied to which tracks a Plan sponsor elects, but which tracks participants use)</a:t>
            </a:r>
          </a:p>
          <a:p>
            <a:pPr marL="0" lvl="1">
              <a:spcBef>
                <a:spcPts val="175"/>
              </a:spcBef>
              <a:defRPr/>
            </a:pPr>
            <a:endParaRPr lang="en-US" altLang="en-US" sz="1100" b="1" i="1" dirty="0">
              <a:solidFill>
                <a:srgbClr val="000000"/>
              </a:solidFill>
              <a:latin typeface="Roboto Light" panose="02000000000000000000" pitchFamily="2" charset="0"/>
            </a:endParaRPr>
          </a:p>
        </p:txBody>
      </p:sp>
      <p:sp>
        <p:nvSpPr>
          <p:cNvPr id="14" name="Content Placeholder 4">
            <a:extLst>
              <a:ext uri="{FF2B5EF4-FFF2-40B4-BE49-F238E27FC236}">
                <a16:creationId xmlns:a16="http://schemas.microsoft.com/office/drawing/2014/main" id="{FA579E1C-402E-4B81-94CE-820DF53E8C54}"/>
              </a:ext>
            </a:extLst>
          </p:cNvPr>
          <p:cNvSpPr txBox="1">
            <a:spLocks noChangeArrowheads="1"/>
          </p:cNvSpPr>
          <p:nvPr/>
        </p:nvSpPr>
        <p:spPr bwMode="auto">
          <a:xfrm>
            <a:off x="411343" y="1419977"/>
            <a:ext cx="2244103" cy="679450"/>
          </a:xfrm>
          <a:prstGeom prst="rect">
            <a:avLst/>
          </a:prstGeom>
          <a:gradFill rotWithShape="1">
            <a:gsLst>
              <a:gs pos="0">
                <a:srgbClr val="029CBC"/>
              </a:gs>
              <a:gs pos="99001">
                <a:srgbClr val="00A7B5"/>
              </a:gs>
              <a:gs pos="100000">
                <a:srgbClr val="00A7B5"/>
              </a:gs>
            </a:gsLst>
            <a:lin ang="774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0" rIns="13716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endParaRPr lang="en-US" alt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4">
            <a:extLst>
              <a:ext uri="{FF2B5EF4-FFF2-40B4-BE49-F238E27FC236}">
                <a16:creationId xmlns:a16="http://schemas.microsoft.com/office/drawing/2014/main" id="{EE129741-F164-4168-B747-F623B701AFDE}"/>
              </a:ext>
            </a:extLst>
          </p:cNvPr>
          <p:cNvSpPr txBox="1">
            <a:spLocks/>
          </p:cNvSpPr>
          <p:nvPr/>
        </p:nvSpPr>
        <p:spPr bwMode="auto">
          <a:xfrm>
            <a:off x="3219263" y="1412767"/>
            <a:ext cx="2244103" cy="679450"/>
          </a:xfrm>
          <a:prstGeom prst="rect">
            <a:avLst/>
          </a:prstGeom>
          <a:gradFill flip="none" rotWithShape="1">
            <a:gsLst>
              <a:gs pos="0">
                <a:srgbClr val="0091C1"/>
              </a:gs>
              <a:gs pos="99000">
                <a:srgbClr val="009ABC"/>
              </a:gs>
            </a:gsLst>
            <a:lin ang="7740000" scaled="0"/>
            <a:tileRect/>
          </a:gradFill>
        </p:spPr>
        <p:txBody>
          <a:bodyPr lIns="137160" tIns="0" rIns="137160" bIns="0" anchor="ctr"/>
          <a:lst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endParaRPr lang="en-US" sz="1200" cap="all" dirty="0">
              <a:solidFill>
                <a:sysClr val="window" lastClr="FFFFFF"/>
              </a:solidFill>
              <a:latin typeface="Roboto"/>
              <a:ea typeface="Roboto Light" panose="02000000000000000000" pitchFamily="2" charset="0"/>
              <a:cs typeface="Roboto Light" panose="02000000000000000000" pitchFamily="2" charset="0"/>
            </a:endParaRPr>
          </a:p>
        </p:txBody>
      </p:sp>
      <p:sp>
        <p:nvSpPr>
          <p:cNvPr id="16" name="Content Placeholder 4">
            <a:extLst>
              <a:ext uri="{FF2B5EF4-FFF2-40B4-BE49-F238E27FC236}">
                <a16:creationId xmlns:a16="http://schemas.microsoft.com/office/drawing/2014/main" id="{73E517F2-392B-4E90-9BB2-1D971AE28AC5}"/>
              </a:ext>
            </a:extLst>
          </p:cNvPr>
          <p:cNvSpPr txBox="1">
            <a:spLocks/>
          </p:cNvSpPr>
          <p:nvPr/>
        </p:nvSpPr>
        <p:spPr bwMode="auto">
          <a:xfrm>
            <a:off x="5832369" y="1419977"/>
            <a:ext cx="2175289" cy="652200"/>
          </a:xfrm>
          <a:prstGeom prst="rect">
            <a:avLst/>
          </a:prstGeom>
          <a:gradFill flip="none" rotWithShape="1">
            <a:gsLst>
              <a:gs pos="0">
                <a:srgbClr val="0085CA"/>
              </a:gs>
              <a:gs pos="99000">
                <a:srgbClr val="0090C3"/>
              </a:gs>
            </a:gsLst>
            <a:lin ang="7740000" scaled="0"/>
            <a:tileRect/>
          </a:gradFill>
        </p:spPr>
        <p:txBody>
          <a:bodyPr lIns="137160" tIns="0" rIns="137160" bIns="0" anchor="ctr"/>
          <a:lst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endParaRPr lang="en-US" sz="1200" cap="all" dirty="0">
              <a:solidFill>
                <a:sysClr val="window" lastClr="FFFFFF"/>
              </a:solidFill>
              <a:latin typeface="Roboto"/>
              <a:ea typeface="Roboto Light" panose="02000000000000000000" pitchFamily="2" charset="0"/>
              <a:cs typeface="Roboto Light" panose="02000000000000000000" pitchFamily="2" charset="0"/>
            </a:endParaRPr>
          </a:p>
        </p:txBody>
      </p:sp>
      <p:sp>
        <p:nvSpPr>
          <p:cNvPr id="19" name="TextBox 22">
            <a:extLst>
              <a:ext uri="{FF2B5EF4-FFF2-40B4-BE49-F238E27FC236}">
                <a16:creationId xmlns:a16="http://schemas.microsoft.com/office/drawing/2014/main" id="{F0A5897A-559F-4105-9042-AECC8037445A}"/>
              </a:ext>
            </a:extLst>
          </p:cNvPr>
          <p:cNvSpPr txBox="1">
            <a:spLocks noChangeArrowheads="1"/>
          </p:cNvSpPr>
          <p:nvPr/>
        </p:nvSpPr>
        <p:spPr bwMode="auto">
          <a:xfrm>
            <a:off x="6343255" y="1497764"/>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chemeClr val="bg1"/>
                </a:solidFill>
                <a:latin typeface="Roboto Light" panose="02000000000000000000" pitchFamily="2" charset="0"/>
              </a:rPr>
              <a:t>Hypertension</a:t>
            </a:r>
          </a:p>
          <a:p>
            <a:pPr algn="ctr"/>
            <a:r>
              <a:rPr lang="en-US" altLang="en-US" sz="1400" b="1" i="1" dirty="0">
                <a:solidFill>
                  <a:schemeClr val="bg1"/>
                </a:solidFill>
                <a:latin typeface="Roboto Light" panose="02000000000000000000" pitchFamily="2" charset="0"/>
              </a:rPr>
              <a:t>Opt-In</a:t>
            </a:r>
          </a:p>
        </p:txBody>
      </p:sp>
      <p:sp>
        <p:nvSpPr>
          <p:cNvPr id="20" name="TextBox 20">
            <a:extLst>
              <a:ext uri="{FF2B5EF4-FFF2-40B4-BE49-F238E27FC236}">
                <a16:creationId xmlns:a16="http://schemas.microsoft.com/office/drawing/2014/main" id="{0A3ACD93-B8C2-48D0-AD1C-9D627A96C32E}"/>
              </a:ext>
            </a:extLst>
          </p:cNvPr>
          <p:cNvSpPr txBox="1">
            <a:spLocks noChangeArrowheads="1"/>
          </p:cNvSpPr>
          <p:nvPr/>
        </p:nvSpPr>
        <p:spPr bwMode="auto">
          <a:xfrm>
            <a:off x="3428501" y="1501351"/>
            <a:ext cx="182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chemeClr val="bg1"/>
                </a:solidFill>
                <a:latin typeface="Roboto Light" panose="02000000000000000000" pitchFamily="2" charset="0"/>
              </a:rPr>
              <a:t>Diabetes Prevention</a:t>
            </a:r>
          </a:p>
          <a:p>
            <a:pPr algn="ctr"/>
            <a:r>
              <a:rPr lang="en-US" altLang="en-US" sz="1400" b="1" i="1" dirty="0">
                <a:solidFill>
                  <a:schemeClr val="bg1"/>
                </a:solidFill>
                <a:latin typeface="Roboto Light" panose="02000000000000000000" pitchFamily="2" charset="0"/>
              </a:rPr>
              <a:t>Opt-In</a:t>
            </a:r>
          </a:p>
        </p:txBody>
      </p:sp>
      <p:sp>
        <p:nvSpPr>
          <p:cNvPr id="21" name="TextBox 2">
            <a:extLst>
              <a:ext uri="{FF2B5EF4-FFF2-40B4-BE49-F238E27FC236}">
                <a16:creationId xmlns:a16="http://schemas.microsoft.com/office/drawing/2014/main" id="{213804BF-0566-48A3-9888-AB11DF397A87}"/>
              </a:ext>
            </a:extLst>
          </p:cNvPr>
          <p:cNvSpPr txBox="1">
            <a:spLocks noChangeArrowheads="1"/>
          </p:cNvSpPr>
          <p:nvPr/>
        </p:nvSpPr>
        <p:spPr bwMode="auto">
          <a:xfrm>
            <a:off x="544836" y="1497502"/>
            <a:ext cx="20367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chemeClr val="bg1"/>
                </a:solidFill>
                <a:latin typeface="Roboto Light" panose="02000000000000000000" pitchFamily="2" charset="0"/>
              </a:rPr>
              <a:t>Diabetes Management</a:t>
            </a:r>
          </a:p>
          <a:p>
            <a:pPr algn="ctr"/>
            <a:r>
              <a:rPr lang="en-US" altLang="en-US" sz="1400" b="1" i="1" dirty="0">
                <a:solidFill>
                  <a:schemeClr val="bg1"/>
                </a:solidFill>
                <a:latin typeface="Roboto Light" panose="02000000000000000000" pitchFamily="2" charset="0"/>
              </a:rPr>
              <a:t>Opt-In</a:t>
            </a:r>
          </a:p>
          <a:p>
            <a:pPr algn="r"/>
            <a:endParaRPr lang="en-US" altLang="en-US" sz="1400" b="1" dirty="0">
              <a:solidFill>
                <a:schemeClr val="bg1"/>
              </a:solidFill>
              <a:latin typeface="Roboto Light" panose="02000000000000000000" pitchFamily="2" charset="0"/>
            </a:endParaRPr>
          </a:p>
        </p:txBody>
      </p:sp>
    </p:spTree>
    <p:extLst>
      <p:ext uri="{BB962C8B-B14F-4D97-AF65-F5344CB8AC3E}">
        <p14:creationId xmlns:p14="http://schemas.microsoft.com/office/powerpoint/2010/main" val="230902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0800000">
            <a:off x="1" y="6167061"/>
            <a:ext cx="9144000" cy="690934"/>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6277" y="568336"/>
            <a:ext cx="7082378" cy="492443"/>
          </a:xfrm>
          <a:prstGeom prst="rect">
            <a:avLst/>
          </a:prstGeom>
          <a:noFill/>
        </p:spPr>
        <p:txBody>
          <a:bodyPr wrap="square" rtlCol="0" anchor="b">
            <a:spAutoFit/>
          </a:bodyPr>
          <a:lstStyle/>
          <a:p>
            <a:r>
              <a:rPr lang="en-US" sz="2600" dirty="0">
                <a:solidFill>
                  <a:srgbClr val="151515"/>
                </a:solidFill>
                <a:latin typeface="Lora Regular"/>
                <a:cs typeface="Lora Regular"/>
              </a:rPr>
              <a:t>Diabetes Management – What’s Included </a:t>
            </a:r>
          </a:p>
        </p:txBody>
      </p:sp>
      <p:sp>
        <p:nvSpPr>
          <p:cNvPr id="7" name="TextBox 6"/>
          <p:cNvSpPr txBox="1"/>
          <p:nvPr/>
        </p:nvSpPr>
        <p:spPr>
          <a:xfrm>
            <a:off x="556277" y="1455351"/>
            <a:ext cx="7575129" cy="4575612"/>
          </a:xfrm>
          <a:prstGeom prst="rect">
            <a:avLst/>
          </a:prstGeom>
          <a:noFill/>
        </p:spPr>
        <p:txBody>
          <a:bodyPr wrap="square" rtlCol="0">
            <a:spAutoFit/>
          </a:bodyPr>
          <a:lstStyle/>
          <a:p>
            <a:r>
              <a:rPr lang="en-US" sz="1600" b="1" dirty="0">
                <a:latin typeface="Roboto Light" panose="02000000000000000000" pitchFamily="2" charset="0"/>
                <a:ea typeface="Roboto Light" panose="02000000000000000000" pitchFamily="2" charset="0"/>
                <a:cs typeface="Roboto Light" panose="02000000000000000000" pitchFamily="2" charset="0"/>
              </a:rPr>
              <a:t>Cellular-enabled blood glucose meter</a:t>
            </a:r>
            <a:endParaRPr lang="en-US" sz="1600" dirty="0">
              <a:latin typeface="Roboto Light" panose="02000000000000000000" pitchFamily="2" charset="0"/>
              <a:ea typeface="Roboto Light" panose="02000000000000000000" pitchFamily="2" charset="0"/>
              <a:cs typeface="Roboto Light" panose="02000000000000000000" pitchFamily="2" charset="0"/>
            </a:endParaRPr>
          </a:p>
          <a:p>
            <a:r>
              <a:rPr lang="en-US" sz="1600" dirty="0">
                <a:latin typeface="Roboto Light" panose="02000000000000000000" pitchFamily="2" charset="0"/>
                <a:ea typeface="Roboto Light" panose="02000000000000000000" pitchFamily="2" charset="0"/>
                <a:cs typeface="Roboto Light" panose="02000000000000000000" pitchFamily="2" charset="0"/>
              </a:rPr>
              <a:t>Touchscreen meters make it easy to see health data in one convenient place, while storing historic data in the cloud. No Wi-Fi or Bluetooth connectivity required.</a:t>
            </a:r>
          </a:p>
          <a:p>
            <a:r>
              <a:rPr lang="en-US" sz="1600" dirty="0">
                <a:latin typeface="Roboto Light" panose="02000000000000000000" pitchFamily="2" charset="0"/>
                <a:ea typeface="Roboto Light" panose="02000000000000000000" pitchFamily="2" charset="0"/>
                <a:cs typeface="Roboto Light" panose="02000000000000000000" pitchFamily="2" charset="0"/>
              </a:rPr>
              <a:t>  </a:t>
            </a:r>
          </a:p>
          <a:p>
            <a:r>
              <a:rPr lang="en-US" sz="1600" b="1" dirty="0">
                <a:latin typeface="Roboto Light" panose="02000000000000000000" pitchFamily="2" charset="0"/>
                <a:ea typeface="Roboto Light" panose="02000000000000000000" pitchFamily="2" charset="0"/>
                <a:cs typeface="Roboto Light" panose="02000000000000000000" pitchFamily="2" charset="0"/>
              </a:rPr>
              <a:t>Real-time analytics </a:t>
            </a:r>
            <a:endParaRPr lang="en-US" sz="1600" dirty="0">
              <a:latin typeface="Roboto Light" panose="02000000000000000000" pitchFamily="2" charset="0"/>
              <a:ea typeface="Roboto Light" panose="02000000000000000000" pitchFamily="2" charset="0"/>
              <a:cs typeface="Roboto Light" panose="02000000000000000000" pitchFamily="2" charset="0"/>
            </a:endParaRPr>
          </a:p>
          <a:p>
            <a:r>
              <a:rPr lang="en-US" sz="1600" dirty="0">
                <a:latin typeface="Roboto Light" panose="02000000000000000000" pitchFamily="2" charset="0"/>
                <a:ea typeface="Roboto Light" panose="02000000000000000000" pitchFamily="2" charset="0"/>
                <a:cs typeface="Roboto Light" panose="02000000000000000000" pitchFamily="2" charset="0"/>
              </a:rPr>
              <a:t>The analytic tools captures all readings and make it easy to track as well as share data with providers. They also help share trends over specific periods of time and create immediate insights for long-term planning. </a:t>
            </a:r>
          </a:p>
          <a:p>
            <a:endParaRPr lang="en-US" sz="1600" dirty="0">
              <a:latin typeface="Roboto Light" panose="02000000000000000000" pitchFamily="2" charset="0"/>
              <a:ea typeface="Roboto Light" panose="02000000000000000000" pitchFamily="2" charset="0"/>
              <a:cs typeface="Roboto Light" panose="02000000000000000000" pitchFamily="2" charset="0"/>
            </a:endParaRPr>
          </a:p>
          <a:p>
            <a:r>
              <a:rPr lang="en-US" sz="1600" b="1" dirty="0">
                <a:latin typeface="Roboto Light" panose="02000000000000000000" pitchFamily="2" charset="0"/>
                <a:ea typeface="Roboto Light" panose="02000000000000000000" pitchFamily="2" charset="0"/>
                <a:cs typeface="Roboto Light" panose="02000000000000000000" pitchFamily="2" charset="0"/>
              </a:rPr>
              <a:t>On-demand coaching</a:t>
            </a:r>
          </a:p>
          <a:p>
            <a:r>
              <a:rPr lang="en-US" sz="1600" dirty="0">
                <a:latin typeface="Roboto Light" panose="02000000000000000000" pitchFamily="2" charset="0"/>
                <a:ea typeface="Roboto Light" panose="02000000000000000000" pitchFamily="2" charset="0"/>
                <a:cs typeface="Roboto Light" panose="02000000000000000000" pitchFamily="2" charset="0"/>
              </a:rPr>
              <a:t>Coaching can be triggered by a low reading, or by a participant outreach for questions or feedback.</a:t>
            </a:r>
          </a:p>
          <a:p>
            <a:endParaRPr lang="en-US" sz="1600" dirty="0">
              <a:latin typeface="Roboto Light" panose="02000000000000000000" pitchFamily="2" charset="0"/>
              <a:ea typeface="Roboto Light" panose="02000000000000000000" pitchFamily="2" charset="0"/>
              <a:cs typeface="Roboto Light" panose="02000000000000000000" pitchFamily="2" charset="0"/>
            </a:endParaRPr>
          </a:p>
          <a:p>
            <a:pPr>
              <a:spcAft>
                <a:spcPts val="400"/>
              </a:spcAft>
            </a:pPr>
            <a:r>
              <a:rPr lang="en-US" sz="1600" b="1" dirty="0">
                <a:latin typeface="Roboto Light" panose="02000000000000000000" pitchFamily="2" charset="0"/>
                <a:ea typeface="Roboto Light" panose="02000000000000000000" pitchFamily="2" charset="0"/>
                <a:cs typeface="Roboto Light" panose="02000000000000000000" pitchFamily="2" charset="0"/>
              </a:rPr>
              <a:t>Free unlimited supply of test strips</a:t>
            </a:r>
            <a:endParaRPr lang="en-US" sz="1600" dirty="0">
              <a:latin typeface="Roboto Light" panose="02000000000000000000" pitchFamily="2" charset="0"/>
              <a:ea typeface="Roboto Light" panose="02000000000000000000" pitchFamily="2" charset="0"/>
              <a:cs typeface="Roboto Light" panose="02000000000000000000" pitchFamily="2" charset="0"/>
            </a:endParaRPr>
          </a:p>
          <a:p>
            <a:pPr>
              <a:spcAft>
                <a:spcPts val="400"/>
              </a:spcAft>
            </a:pPr>
            <a:r>
              <a:rPr lang="en-US" sz="1600" dirty="0">
                <a:latin typeface="Roboto Light" panose="02000000000000000000" pitchFamily="2" charset="0"/>
                <a:ea typeface="Roboto Light" panose="02000000000000000000" pitchFamily="2" charset="0"/>
                <a:cs typeface="Roboto Light" panose="02000000000000000000" pitchFamily="2" charset="0"/>
              </a:rPr>
              <a:t>Test strips are automatically shipped when supplies are running low. Based on a participant’s testing pattern, the cellular-enabled meter knows when they are down to a 20-day supply. Once that happens, the member is prompted on their meter to have supplies sent directly to their door.</a:t>
            </a:r>
          </a:p>
        </p:txBody>
      </p:sp>
      <p:cxnSp>
        <p:nvCxnSpPr>
          <p:cNvPr id="8" name="Straight Connector 7"/>
          <p:cNvCxnSpPr/>
          <p:nvPr/>
        </p:nvCxnSpPr>
        <p:spPr>
          <a:xfrm>
            <a:off x="654048" y="1319252"/>
            <a:ext cx="320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655" y="6350711"/>
            <a:ext cx="1267402" cy="355257"/>
          </a:xfrm>
          <a:prstGeom prst="rect">
            <a:avLst/>
          </a:prstGeom>
        </p:spPr>
      </p:pic>
    </p:spTree>
    <p:extLst>
      <p:ext uri="{BB962C8B-B14F-4D97-AF65-F5344CB8AC3E}">
        <p14:creationId xmlns:p14="http://schemas.microsoft.com/office/powerpoint/2010/main" val="381341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0800000">
            <a:off x="1" y="6167061"/>
            <a:ext cx="9144000" cy="690934"/>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6277" y="343957"/>
            <a:ext cx="7082378" cy="492443"/>
          </a:xfrm>
          <a:prstGeom prst="rect">
            <a:avLst/>
          </a:prstGeom>
          <a:noFill/>
        </p:spPr>
        <p:txBody>
          <a:bodyPr wrap="square" rtlCol="0" anchor="b">
            <a:spAutoFit/>
          </a:bodyPr>
          <a:lstStyle/>
          <a:p>
            <a:r>
              <a:rPr lang="en-US" sz="2600" dirty="0">
                <a:solidFill>
                  <a:srgbClr val="151515"/>
                </a:solidFill>
                <a:latin typeface="Lora Regular"/>
                <a:cs typeface="Lora Regular"/>
              </a:rPr>
              <a:t>Diabetes Prevention – What’s Included?</a:t>
            </a:r>
          </a:p>
        </p:txBody>
      </p:sp>
      <p:sp>
        <p:nvSpPr>
          <p:cNvPr id="7" name="TextBox 6"/>
          <p:cNvSpPr txBox="1"/>
          <p:nvPr/>
        </p:nvSpPr>
        <p:spPr>
          <a:xfrm>
            <a:off x="556276" y="1130041"/>
            <a:ext cx="7930775" cy="3631763"/>
          </a:xfrm>
          <a:prstGeom prst="rect">
            <a:avLst/>
          </a:prstGeom>
          <a:noFill/>
        </p:spPr>
        <p:txBody>
          <a:bodyPr wrap="square" rtlCol="0">
            <a:spAutoFit/>
          </a:bodyPr>
          <a:lstStyle/>
          <a:p>
            <a:r>
              <a:rPr lang="en-US" dirty="0">
                <a:latin typeface="Roboto Light" panose="02000000000000000000" pitchFamily="2" charset="0"/>
                <a:ea typeface="Roboto Light" panose="02000000000000000000" pitchFamily="2" charset="0"/>
                <a:cs typeface="Roboto Light" panose="02000000000000000000" pitchFamily="2" charset="0"/>
              </a:rPr>
              <a:t>This is a 12-month digital program where members at risk for</a:t>
            </a:r>
            <a:r>
              <a:rPr lang="en-US" dirty="0">
                <a:latin typeface="Roboto Light" panose="02000000000000000000" pitchFamily="2" charset="0"/>
                <a:ea typeface="Roboto Light" panose="02000000000000000000" pitchFamily="2" charset="0"/>
                <a:cs typeface="Roboto Light" panose="02000000000000000000" pitchFamily="2" charset="0"/>
                <a:hlinkClick r:id="rId2"/>
              </a:rPr>
              <a:t> Pre-Diabetes </a:t>
            </a:r>
            <a:r>
              <a:rPr lang="en-US" dirty="0">
                <a:latin typeface="Roboto Light" panose="02000000000000000000" pitchFamily="2" charset="0"/>
                <a:ea typeface="Roboto Light" panose="02000000000000000000" pitchFamily="2" charset="0"/>
                <a:cs typeface="Roboto Light" panose="02000000000000000000" pitchFamily="2" charset="0"/>
              </a:rPr>
              <a:t>are led by expert coaches on how to make everyday changes to their current lifestyle behaviors and work toward reducing their risk of developing diabetes.</a:t>
            </a:r>
          </a:p>
          <a:p>
            <a:r>
              <a:rPr lang="en-US" dirty="0">
                <a:latin typeface="Roboto Light" panose="02000000000000000000" pitchFamily="2" charset="0"/>
                <a:ea typeface="Roboto Light" panose="02000000000000000000" pitchFamily="2" charset="0"/>
                <a:cs typeface="Roboto Light" panose="02000000000000000000" pitchFamily="2" charset="0"/>
              </a:rPr>
              <a:t> </a:t>
            </a:r>
          </a:p>
          <a:p>
            <a:pPr>
              <a:spcAft>
                <a:spcPts val="1200"/>
              </a:spcAft>
            </a:pPr>
            <a:r>
              <a:rPr lang="en-US" b="1" dirty="0">
                <a:latin typeface="Roboto Light" panose="02000000000000000000" pitchFamily="2" charset="0"/>
                <a:ea typeface="Roboto Light" panose="02000000000000000000" pitchFamily="2" charset="0"/>
                <a:cs typeface="Roboto Light" panose="02000000000000000000" pitchFamily="2" charset="0"/>
              </a:rPr>
              <a:t>Tools included in this program: </a:t>
            </a:r>
            <a:endParaRPr lang="en-US"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An app and cellular scale that logs and tracks results </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Messaging and live one-on-one expert coaching </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Health summaries to help educate and offer positive reinforcement </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Community support from other participants </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Five-day challenges that promote visible and long-term lifestyle changes </a:t>
            </a:r>
          </a:p>
        </p:txBody>
      </p:sp>
      <p:cxnSp>
        <p:nvCxnSpPr>
          <p:cNvPr id="8" name="Straight Connector 7"/>
          <p:cNvCxnSpPr/>
          <p:nvPr/>
        </p:nvCxnSpPr>
        <p:spPr>
          <a:xfrm>
            <a:off x="654048" y="946390"/>
            <a:ext cx="320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655" y="6350711"/>
            <a:ext cx="1267402" cy="355257"/>
          </a:xfrm>
          <a:prstGeom prst="rect">
            <a:avLst/>
          </a:prstGeom>
        </p:spPr>
      </p:pic>
    </p:spTree>
    <p:extLst>
      <p:ext uri="{BB962C8B-B14F-4D97-AF65-F5344CB8AC3E}">
        <p14:creationId xmlns:p14="http://schemas.microsoft.com/office/powerpoint/2010/main" val="270074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0800000">
            <a:off x="1" y="6167061"/>
            <a:ext cx="9144000" cy="690934"/>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6277" y="343957"/>
            <a:ext cx="7082378" cy="492443"/>
          </a:xfrm>
          <a:prstGeom prst="rect">
            <a:avLst/>
          </a:prstGeom>
          <a:noFill/>
        </p:spPr>
        <p:txBody>
          <a:bodyPr wrap="square" rtlCol="0" anchor="b">
            <a:spAutoFit/>
          </a:bodyPr>
          <a:lstStyle/>
          <a:p>
            <a:r>
              <a:rPr lang="en-US" sz="2600" dirty="0">
                <a:solidFill>
                  <a:srgbClr val="151515"/>
                </a:solidFill>
                <a:latin typeface="Lora Regular"/>
                <a:cs typeface="Lora Regular"/>
              </a:rPr>
              <a:t>Weight Management – What’s Included? </a:t>
            </a:r>
          </a:p>
        </p:txBody>
      </p:sp>
      <p:sp>
        <p:nvSpPr>
          <p:cNvPr id="7" name="TextBox 6"/>
          <p:cNvSpPr txBox="1"/>
          <p:nvPr/>
        </p:nvSpPr>
        <p:spPr>
          <a:xfrm>
            <a:off x="556277" y="1130041"/>
            <a:ext cx="7850876" cy="4739759"/>
          </a:xfrm>
          <a:prstGeom prst="rect">
            <a:avLst/>
          </a:prstGeom>
          <a:noFill/>
        </p:spPr>
        <p:txBody>
          <a:bodyPr wrap="square" rtlCol="0">
            <a:spAutoFit/>
          </a:bodyPr>
          <a:lstStyle/>
          <a:p>
            <a:r>
              <a:rPr lang="en-US" dirty="0">
                <a:latin typeface="Roboto Light" panose="02000000000000000000" pitchFamily="2" charset="0"/>
                <a:ea typeface="Roboto Light" panose="02000000000000000000" pitchFamily="2" charset="0"/>
                <a:cs typeface="Roboto Light" panose="02000000000000000000" pitchFamily="2" charset="0"/>
              </a:rPr>
              <a:t>This is a 12-month digital program where members managing </a:t>
            </a:r>
            <a:r>
              <a:rPr lang="en-US" dirty="0">
                <a:latin typeface="Roboto Light" panose="02000000000000000000" pitchFamily="2" charset="0"/>
                <a:ea typeface="Roboto Light" panose="02000000000000000000" pitchFamily="2" charset="0"/>
                <a:cs typeface="Roboto Light" panose="02000000000000000000" pitchFamily="2" charset="0"/>
                <a:hlinkClick r:id="rId2"/>
              </a:rPr>
              <a:t>obesity</a:t>
            </a:r>
            <a:r>
              <a:rPr lang="en-US" dirty="0">
                <a:latin typeface="Roboto Light" panose="02000000000000000000" pitchFamily="2" charset="0"/>
                <a:ea typeface="Roboto Light" panose="02000000000000000000" pitchFamily="2" charset="0"/>
                <a:cs typeface="Roboto Light" panose="02000000000000000000" pitchFamily="2" charset="0"/>
              </a:rPr>
              <a:t> are led by expert coaches on how to make everyday changes to their current lifestyle behaviors and work toward reducing the impact of obesity on health. </a:t>
            </a:r>
          </a:p>
          <a:p>
            <a:endParaRPr lang="en-US" dirty="0">
              <a:latin typeface="Roboto Light" panose="02000000000000000000" pitchFamily="2" charset="0"/>
              <a:ea typeface="Roboto Light" panose="02000000000000000000" pitchFamily="2" charset="0"/>
              <a:cs typeface="Roboto Light" panose="02000000000000000000" pitchFamily="2" charset="0"/>
            </a:endParaRPr>
          </a:p>
          <a:p>
            <a:r>
              <a:rPr lang="en-US" b="1" dirty="0">
                <a:latin typeface="Roboto Light" panose="02000000000000000000" pitchFamily="2" charset="0"/>
                <a:ea typeface="Roboto Light" panose="02000000000000000000" pitchFamily="2" charset="0"/>
                <a:cs typeface="Roboto Light" panose="02000000000000000000" pitchFamily="2" charset="0"/>
              </a:rPr>
              <a:t>Weight Management </a:t>
            </a:r>
            <a:r>
              <a:rPr lang="en-US" dirty="0">
                <a:latin typeface="Roboto Light" panose="02000000000000000000" pitchFamily="2" charset="0"/>
                <a:ea typeface="Roboto Light" panose="02000000000000000000" pitchFamily="2" charset="0"/>
                <a:cs typeface="Roboto Light" panose="02000000000000000000" pitchFamily="2" charset="0"/>
              </a:rPr>
              <a:t>is unique from Pre-Diabetes in its program curriculum orientation around obesity, and corresponding entry requirements (such as BMI).   </a:t>
            </a:r>
            <a:r>
              <a:rPr lang="en-US" i="1" dirty="0">
                <a:latin typeface="Roboto Light" panose="02000000000000000000" pitchFamily="2" charset="0"/>
                <a:ea typeface="Roboto Light" panose="02000000000000000000" pitchFamily="2" charset="0"/>
                <a:cs typeface="Roboto Light" panose="02000000000000000000" pitchFamily="2" charset="0"/>
              </a:rPr>
              <a:t>Weight Management is </a:t>
            </a:r>
            <a:r>
              <a:rPr lang="en-US" b="1" i="1" u="sng" dirty="0">
                <a:latin typeface="Roboto Light" panose="02000000000000000000" pitchFamily="2" charset="0"/>
                <a:ea typeface="Roboto Light" panose="02000000000000000000" pitchFamily="2" charset="0"/>
                <a:cs typeface="Roboto Light" panose="02000000000000000000" pitchFamily="2" charset="0"/>
              </a:rPr>
              <a:t>not</a:t>
            </a:r>
            <a:r>
              <a:rPr lang="en-US" i="1" dirty="0">
                <a:latin typeface="Roboto Light" panose="02000000000000000000" pitchFamily="2" charset="0"/>
                <a:ea typeface="Roboto Light" panose="02000000000000000000" pitchFamily="2" charset="0"/>
                <a:cs typeface="Roboto Light" panose="02000000000000000000" pitchFamily="2" charset="0"/>
              </a:rPr>
              <a:t> a “Core” offering.</a:t>
            </a:r>
          </a:p>
          <a:p>
            <a:r>
              <a:rPr lang="en-US" dirty="0">
                <a:latin typeface="Roboto Light" panose="02000000000000000000" pitchFamily="2" charset="0"/>
                <a:ea typeface="Roboto Light" panose="02000000000000000000" pitchFamily="2" charset="0"/>
                <a:cs typeface="Roboto Light" panose="02000000000000000000" pitchFamily="2" charset="0"/>
              </a:rPr>
              <a:t> </a:t>
            </a:r>
          </a:p>
          <a:p>
            <a:pPr>
              <a:spcAft>
                <a:spcPts val="1200"/>
              </a:spcAft>
            </a:pPr>
            <a:r>
              <a:rPr lang="en-US" b="1" dirty="0">
                <a:latin typeface="Roboto Light" panose="02000000000000000000" pitchFamily="2" charset="0"/>
                <a:ea typeface="Roboto Light" panose="02000000000000000000" pitchFamily="2" charset="0"/>
                <a:cs typeface="Roboto Light" panose="02000000000000000000" pitchFamily="2" charset="0"/>
              </a:rPr>
              <a:t>Tools included in this program: </a:t>
            </a:r>
            <a:endParaRPr lang="en-US"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An app and cellular scale that logs and tracks results </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Messaging and live one-on-one expert coaching </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Health summaries to help educate and offer positive reinforcement </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Community support from other participants </a:t>
            </a:r>
          </a:p>
          <a:p>
            <a:pPr marL="285750" lvl="0" indent="-285750">
              <a:spcAft>
                <a:spcPts val="12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Five-day challenges that promote visible and long-term lifestyle changes </a:t>
            </a:r>
          </a:p>
        </p:txBody>
      </p:sp>
      <p:cxnSp>
        <p:nvCxnSpPr>
          <p:cNvPr id="8" name="Straight Connector 7"/>
          <p:cNvCxnSpPr/>
          <p:nvPr/>
        </p:nvCxnSpPr>
        <p:spPr>
          <a:xfrm>
            <a:off x="654048" y="946390"/>
            <a:ext cx="320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655" y="6350711"/>
            <a:ext cx="1267402" cy="355257"/>
          </a:xfrm>
          <a:prstGeom prst="rect">
            <a:avLst/>
          </a:prstGeom>
        </p:spPr>
      </p:pic>
    </p:spTree>
    <p:extLst>
      <p:ext uri="{BB962C8B-B14F-4D97-AF65-F5344CB8AC3E}">
        <p14:creationId xmlns:p14="http://schemas.microsoft.com/office/powerpoint/2010/main" val="289083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0800000">
            <a:off x="1" y="6167061"/>
            <a:ext cx="9144000" cy="690934"/>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6277" y="370591"/>
            <a:ext cx="7082378" cy="492443"/>
          </a:xfrm>
          <a:prstGeom prst="rect">
            <a:avLst/>
          </a:prstGeom>
          <a:noFill/>
        </p:spPr>
        <p:txBody>
          <a:bodyPr wrap="square" rtlCol="0" anchor="b">
            <a:spAutoFit/>
          </a:bodyPr>
          <a:lstStyle/>
          <a:p>
            <a:r>
              <a:rPr lang="en-US" sz="2600" dirty="0">
                <a:solidFill>
                  <a:srgbClr val="151515"/>
                </a:solidFill>
                <a:latin typeface="Lora Regular"/>
                <a:cs typeface="Lora Regular"/>
              </a:rPr>
              <a:t>Hypertension Management </a:t>
            </a:r>
          </a:p>
        </p:txBody>
      </p:sp>
      <p:sp>
        <p:nvSpPr>
          <p:cNvPr id="7" name="TextBox 6"/>
          <p:cNvSpPr txBox="1"/>
          <p:nvPr/>
        </p:nvSpPr>
        <p:spPr>
          <a:xfrm>
            <a:off x="557620" y="1184763"/>
            <a:ext cx="7575129" cy="4154984"/>
          </a:xfrm>
          <a:prstGeom prst="rect">
            <a:avLst/>
          </a:prstGeom>
          <a:noFill/>
        </p:spPr>
        <p:txBody>
          <a:bodyPr wrap="square" rtlCol="0">
            <a:spAutoFit/>
          </a:bodyPr>
          <a:lstStyle/>
          <a:p>
            <a:r>
              <a:rPr lang="en-US" dirty="0">
                <a:latin typeface="Roboto Light" panose="02000000000000000000" pitchFamily="2" charset="0"/>
                <a:ea typeface="Roboto Light" panose="02000000000000000000" pitchFamily="2" charset="0"/>
                <a:cs typeface="Roboto Light" panose="02000000000000000000" pitchFamily="2" charset="0"/>
              </a:rPr>
              <a:t>This program makes monitoring blood pressure easy while providing useful insights to participants: </a:t>
            </a:r>
          </a:p>
          <a:p>
            <a:r>
              <a:rPr lang="en-US" dirty="0">
                <a:latin typeface="Roboto Light" panose="02000000000000000000" pitchFamily="2" charset="0"/>
                <a:ea typeface="Roboto Light" panose="02000000000000000000" pitchFamily="2" charset="0"/>
                <a:cs typeface="Roboto Light" panose="02000000000000000000" pitchFamily="2" charset="0"/>
              </a:rPr>
              <a:t> </a:t>
            </a:r>
          </a:p>
          <a:p>
            <a:pPr>
              <a:spcAft>
                <a:spcPts val="600"/>
              </a:spcAft>
            </a:pPr>
            <a:r>
              <a:rPr lang="en-US" b="1" dirty="0">
                <a:latin typeface="Roboto Light" panose="02000000000000000000" pitchFamily="2" charset="0"/>
                <a:ea typeface="Roboto Light" panose="02000000000000000000" pitchFamily="2" charset="0"/>
                <a:cs typeface="Roboto Light" panose="02000000000000000000" pitchFamily="2" charset="0"/>
              </a:rPr>
              <a:t>Tools included in the Hypertension program:</a:t>
            </a:r>
          </a:p>
          <a:p>
            <a:pPr>
              <a:spcAft>
                <a:spcPts val="600"/>
              </a:spcAft>
            </a:pPr>
            <a:endParaRPr lang="en-US" b="1"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spcAft>
                <a:spcPts val="6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A cellular-connected blood pressure cuff monitor. </a:t>
            </a:r>
          </a:p>
          <a:p>
            <a:pPr marL="285750" lvl="0" indent="-285750">
              <a:spcAft>
                <a:spcPts val="6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Access to on demand, live, one-on-one expert coaching. </a:t>
            </a:r>
          </a:p>
          <a:p>
            <a:pPr marL="285750" lvl="0" indent="-285750">
              <a:spcAft>
                <a:spcPts val="6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Through the connected app, members can get high-blood-pressure alerts and access real-time insights and interpret trends. </a:t>
            </a:r>
          </a:p>
          <a:p>
            <a:pPr marL="285750" lvl="0" indent="-285750">
              <a:spcAft>
                <a:spcPts val="6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The monitor allows blood pressure readings to be taken anywhere and automatically uploads the data. No Wi-Fi or Bluetooth required.</a:t>
            </a:r>
          </a:p>
          <a:p>
            <a:pPr marL="285750" lvl="0" indent="-285750">
              <a:spcAft>
                <a:spcPts val="600"/>
              </a:spcAft>
              <a:buFont typeface="Arial" panose="020B0604020202020204" pitchFamily="34" charset="0"/>
              <a:buChar char="•"/>
            </a:pPr>
            <a:r>
              <a:rPr lang="en-US" dirty="0">
                <a:latin typeface="Roboto Light" panose="02000000000000000000" pitchFamily="2" charset="0"/>
                <a:ea typeface="Roboto Light" panose="02000000000000000000" pitchFamily="2" charset="0"/>
                <a:cs typeface="Roboto Light" panose="02000000000000000000" pitchFamily="2" charset="0"/>
              </a:rPr>
              <a:t>Members can choose to share their results with family, friends, or healthcare providers.</a:t>
            </a:r>
          </a:p>
        </p:txBody>
      </p:sp>
      <p:cxnSp>
        <p:nvCxnSpPr>
          <p:cNvPr id="8" name="Straight Connector 7"/>
          <p:cNvCxnSpPr/>
          <p:nvPr/>
        </p:nvCxnSpPr>
        <p:spPr>
          <a:xfrm>
            <a:off x="557620" y="1008533"/>
            <a:ext cx="320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655" y="6350711"/>
            <a:ext cx="1267402" cy="355257"/>
          </a:xfrm>
          <a:prstGeom prst="rect">
            <a:avLst/>
          </a:prstGeom>
        </p:spPr>
      </p:pic>
    </p:spTree>
    <p:extLst>
      <p:ext uri="{BB962C8B-B14F-4D97-AF65-F5344CB8AC3E}">
        <p14:creationId xmlns:p14="http://schemas.microsoft.com/office/powerpoint/2010/main" val="2409370625"/>
      </p:ext>
    </p:extLst>
  </p:cSld>
  <p:clrMapOvr>
    <a:masterClrMapping/>
  </p:clrMapOvr>
</p:sld>
</file>

<file path=ppt/theme/theme1.xml><?xml version="1.0" encoding="utf-8"?>
<a:theme xmlns:a="http://schemas.openxmlformats.org/drawingml/2006/main" name="PremeraBrandTheme">
  <a:themeElements>
    <a:clrScheme name="Premera Brand Theme">
      <a:dk1>
        <a:sysClr val="windowText" lastClr="000000"/>
      </a:dk1>
      <a:lt1>
        <a:sysClr val="window" lastClr="FFFFFF"/>
      </a:lt1>
      <a:dk2>
        <a:srgbClr val="63666A"/>
      </a:dk2>
      <a:lt2>
        <a:srgbClr val="DDDEDC"/>
      </a:lt2>
      <a:accent1>
        <a:srgbClr val="0085CA"/>
      </a:accent1>
      <a:accent2>
        <a:srgbClr val="00A7B5"/>
      </a:accent2>
      <a:accent3>
        <a:srgbClr val="F1E6B2"/>
      </a:accent3>
      <a:accent4>
        <a:srgbClr val="E04E39"/>
      </a:accent4>
      <a:accent5>
        <a:srgbClr val="63666A"/>
      </a:accent5>
      <a:accent6>
        <a:srgbClr val="FF7C76"/>
      </a:accent6>
      <a:hlink>
        <a:srgbClr val="0085CA"/>
      </a:hlink>
      <a:folHlink>
        <a:srgbClr val="0085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Admin" ma:contentTypeID="0x01010048998E49275BD9479B035C211C4B7BDB0049A2A39BDD7C7143B2F6975EF165B8E6" ma:contentTypeVersion="37" ma:contentTypeDescription="Create a new document." ma:contentTypeScope="" ma:versionID="879f09c953f2370d4fa90912e1f4ee6d">
  <xsd:schema xmlns:xsd="http://www.w3.org/2001/XMLSchema" xmlns:xs="http://www.w3.org/2001/XMLSchema" xmlns:p="http://schemas.microsoft.com/office/2006/metadata/properties" xmlns:ns2="87032e88-b52e-4689-abc3-5aadca866de5" targetNamespace="http://schemas.microsoft.com/office/2006/metadata/properties" ma:root="true" ma:fieldsID="c39f97dc2130ee96a2cd0a0db5084b20" ns2:_="">
    <xsd:import namespace="87032e88-b52e-4689-abc3-5aadca866de5"/>
    <xsd:element name="properties">
      <xsd:complexType>
        <xsd:sequence>
          <xsd:element name="documentManagement">
            <xsd:complexType>
              <xsd:all>
                <xsd:element ref="ns2:OriginalFileName" minOccurs="0"/>
                <xsd:element ref="ns2:Rendition" minOccurs="0"/>
                <xsd:element ref="ns2:Account" minOccurs="0"/>
                <xsd:element ref="ns2:TypeOfContent" minOccurs="0"/>
                <xsd:element ref="ns2:ItemNumber" minOccurs="0"/>
                <xsd:element ref="ns2:RevisionID" minOccurs="0"/>
                <xsd:element ref="ns2:WebsiteArea" minOccurs="0"/>
                <xsd:element ref="ns2:TargetSite" minOccurs="0"/>
                <xsd:element ref="ns2:InternetBuildDate" minOccurs="0"/>
                <xsd:element ref="ns2:RevisionDate" minOccurs="0"/>
                <xsd:element ref="ns2:dStatus" minOccurs="0"/>
                <xsd:element ref="ns2:StatusNotes" minOccurs="0"/>
                <xsd:element ref="ns2:Orphan" minOccurs="0"/>
                <xsd:element ref="ns2:HistoricalRecord" minOccurs="0"/>
                <xsd:element ref="ns2:dComments" minOccurs="0"/>
                <xsd:element ref="ns2:IsWebFormat" minOccurs="0"/>
                <xsd:element ref="ns2:OracleCMINumber" minOccurs="0"/>
                <xsd:element ref="ns2:InDate" minOccurs="0"/>
                <xsd:element ref="ns2:ReleaseDate" minOccurs="0"/>
                <xsd:element ref="ns2:OutputType" minOccurs="0"/>
                <xsd:element ref="ns2:FunctionalArea" minOccurs="0"/>
                <xsd:element ref="ns2:FunctionalSection" minOccurs="0"/>
                <xsd:element ref="ns2:Message" minOccurs="0"/>
                <xsd:element ref="ns2:FunctionalSubSection" minOccurs="0"/>
                <xsd:element ref="ns2:KeywordsMetaTag" minOccurs="0"/>
                <xsd:element ref="ns2:NotifySubscribers" minOccurs="0"/>
                <xsd:element ref="ns2:ActualCreateDate" minOccurs="0"/>
                <xsd:element ref="ns2:_dlc_DocId" minOccurs="0"/>
                <xsd:element ref="ns2:_dlc_DocIdUrl" minOccurs="0"/>
                <xsd:element ref="ns2:_dlc_DocIdPersistId" minOccurs="0"/>
                <xsd:element ref="ns2:dID" minOccurs="0"/>
                <xsd:element ref="ns2:Orphan1" minOccurs="0"/>
                <xsd:element ref="ns2:Dele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32e88-b52e-4689-abc3-5aadca866de5" elementFormDefault="qualified">
    <xsd:import namespace="http://schemas.microsoft.com/office/2006/documentManagement/types"/>
    <xsd:import namespace="http://schemas.microsoft.com/office/infopath/2007/PartnerControls"/>
    <xsd:element name="OriginalFileName" ma:index="1" nillable="true" ma:displayName="OriginalFileName" ma:internalName="OriginalFileName" ma:readOnly="false">
      <xsd:simpleType>
        <xsd:restriction base="dms:Text">
          <xsd:maxLength value="255"/>
        </xsd:restriction>
      </xsd:simpleType>
    </xsd:element>
    <xsd:element name="Rendition" ma:index="2" nillable="true" ma:displayName="Rendition" ma:format="Dropdown" ma:internalName="Rendition" ma:readOnly="false">
      <xsd:simpleType>
        <xsd:restriction base="dms:Choice">
          <xsd:enumeration value="doc"/>
          <xsd:enumeration value="docx"/>
          <xsd:enumeration value="html"/>
          <xsd:enumeration value="mp4"/>
          <xsd:enumeration value="msg"/>
          <xsd:enumeration value="oft"/>
          <xsd:enumeration value="pdf"/>
          <xsd:enumeration value="pmd"/>
          <xsd:enumeration value="png"/>
          <xsd:enumeration value="ppt"/>
          <xsd:enumeration value="xls"/>
          <xsd:enumeration value="xlsm"/>
          <xsd:enumeration value="xlsx"/>
        </xsd:restriction>
      </xsd:simpleType>
    </xsd:element>
    <xsd:element name="Account" ma:index="3" nillable="true" ma:displayName="Account" ma:format="Dropdown" ma:internalName="Account" ma:readOnly="false">
      <xsd:simpleType>
        <xsd:restriction base="dms:Choice">
          <xsd:enumeration value="iDocAdminHCESecure"/>
          <xsd:enumeration value="iDocAdminIHMSecure"/>
          <xsd:enumeration value="iDocumentAdministration"/>
          <xsd:enumeration value="iDocumentAdministrationSecure"/>
          <xsd:enumeration value="iDocumentAdministrationStaging"/>
          <xsd:enumeration value="iGraphicDesigners"/>
        </xsd:restriction>
      </xsd:simpleType>
    </xsd:element>
    <xsd:element name="TypeOfContent" ma:index="4" nillable="true" ma:displayName="TypeOfContent" ma:format="Dropdown" ma:internalName="TypeOfContent" ma:readOnly="false">
      <xsd:simpleType>
        <xsd:restriction base="dms:Choice">
          <xsd:enumeration value="Approvals"/>
          <xsd:enumeration value="Final Art"/>
          <xsd:enumeration value="Final Art High Res"/>
          <xsd:enumeration value="Native Art"/>
          <xsd:enumeration value="Placeholder"/>
        </xsd:restriction>
      </xsd:simpleType>
    </xsd:element>
    <xsd:element name="ItemNumber" ma:index="6" nillable="true" ma:displayName="ItemNumber" ma:indexed="true" ma:internalName="ItemNumber" ma:readOnly="false">
      <xsd:simpleType>
        <xsd:restriction base="dms:Text">
          <xsd:maxLength value="255"/>
        </xsd:restriction>
      </xsd:simpleType>
    </xsd:element>
    <xsd:element name="RevisionID" ma:index="7" nillable="true" ma:displayName="RevisionID" ma:indexed="true" ma:internalName="RevisionID" ma:readOnly="false" ma:percentage="FALSE">
      <xsd:simpleType>
        <xsd:restriction base="dms:Number"/>
      </xsd:simpleType>
    </xsd:element>
    <xsd:element name="WebsiteArea" ma:index="8" nillable="true" ma:displayName="WebsiteArea" ma:default="Blank" ma:format="Dropdown" ma:internalName="WebsiteArea" ma:readOnly="false">
      <xsd:simpleType>
        <xsd:restriction base="dms:Choice">
          <xsd:enumeration value="Blank"/>
          <xsd:enumeration value="Internet"/>
          <xsd:enumeration value="Intranet Sites"/>
          <xsd:enumeration value="Internet and Intranet Sites"/>
        </xsd:restriction>
      </xsd:simpleType>
    </xsd:element>
    <xsd:element name="TargetSite" ma:index="9" nillable="true" ma:displayName="TargetSite" ma:internalName="TargetSite" ma:readOnly="false">
      <xsd:complexType>
        <xsd:complexContent>
          <xsd:extension base="dms:MultiChoice">
            <xsd:sequence>
              <xsd:element name="Value" maxOccurs="unbounded" minOccurs="0" nillable="true">
                <xsd:simpleType>
                  <xsd:restriction base="dms:Choice">
                    <xsd:enumeration value="All NULL"/>
                    <xsd:enumeration value="BLink"/>
                    <xsd:enumeration value="Guidewell"/>
                    <xsd:enumeration value="LifeWise Assurance"/>
                    <xsd:enumeration value="LifeWise Oregon"/>
                    <xsd:enumeration value="LifeWise Washington"/>
                    <xsd:enumeration value="MOD"/>
                    <xsd:enumeration value="Premera Blue Cross"/>
                    <xsd:enumeration value="Premera Medicare"/>
                    <xsd:enumeration value="States West Life"/>
                    <xsd:enumeration value="Student Insurance"/>
                    <xsd:enumeration value="Vivacity"/>
                    <xsd:enumeration value="Connectiva"/>
                  </xsd:restriction>
                </xsd:simpleType>
              </xsd:element>
            </xsd:sequence>
          </xsd:extension>
        </xsd:complexContent>
      </xsd:complexType>
    </xsd:element>
    <xsd:element name="InternetBuildDate" ma:index="10" nillable="true" ma:displayName="InternetBuildDate" ma:format="DateOnly" ma:internalName="InternetBuildDate" ma:readOnly="false">
      <xsd:simpleType>
        <xsd:restriction base="dms:DateTime"/>
      </xsd:simpleType>
    </xsd:element>
    <xsd:element name="RevisionDate" ma:index="11" nillable="true" ma:displayName="RevisionDate" ma:format="DateTime" ma:internalName="RevisionDate" ma:readOnly="false">
      <xsd:simpleType>
        <xsd:restriction base="dms:DateTime"/>
      </xsd:simpleType>
    </xsd:element>
    <xsd:element name="dStatus" ma:index="12" nillable="true" ma:displayName="dStatus" ma:default="PENDING" ma:format="Dropdown" ma:internalName="dStatus" ma:readOnly="false">
      <xsd:simpleType>
        <xsd:restriction base="dms:Choice">
          <xsd:enumeration value="HOLD"/>
          <xsd:enumeration value="PENDING"/>
          <xsd:enumeration value="RELEASED"/>
          <xsd:enumeration value="STORAGE ONLY"/>
        </xsd:restriction>
      </xsd:simpleType>
    </xsd:element>
    <xsd:element name="StatusNotes" ma:index="13" nillable="true" ma:displayName="StatusNotes" ma:internalName="StatusNotes" ma:readOnly="false">
      <xsd:simpleType>
        <xsd:restriction base="dms:Note">
          <xsd:maxLength value="255"/>
        </xsd:restriction>
      </xsd:simpleType>
    </xsd:element>
    <xsd:element name="Orphan" ma:index="14" nillable="true" ma:displayName="OrphanOLD" ma:default="Enter Choice #1" ma:format="Dropdown" ma:internalName="Orphan" ma:readOnly="false">
      <xsd:simpleType>
        <xsd:restriction base="dms:Choice">
          <xsd:enumeration value="Enter Choice #1"/>
          <xsd:enumeration value="Enter Choice #2"/>
          <xsd:enumeration value="Enter Choice #3"/>
        </xsd:restriction>
      </xsd:simpleType>
    </xsd:element>
    <xsd:element name="HistoricalRecord" ma:index="15" nillable="true" ma:displayName="HistoricalRecord" ma:default="1" ma:internalName="HistoricalRecord" ma:readOnly="false">
      <xsd:simpleType>
        <xsd:restriction base="dms:Boolean"/>
      </xsd:simpleType>
    </xsd:element>
    <xsd:element name="dComments" ma:index="16" nillable="true" ma:displayName="Comments" ma:internalName="dComments" ma:readOnly="false">
      <xsd:simpleType>
        <xsd:restriction base="dms:Note">
          <xsd:maxLength value="255"/>
        </xsd:restriction>
      </xsd:simpleType>
    </xsd:element>
    <xsd:element name="IsWebFormat" ma:index="17" nillable="true" ma:displayName="IsWebFormat" ma:hidden="true" ma:internalName="IsWebFormat" ma:readOnly="false" ma:percentage="FALSE">
      <xsd:simpleType>
        <xsd:restriction base="dms:Number"/>
      </xsd:simpleType>
    </xsd:element>
    <xsd:element name="OracleCMINumber" ma:index="18" nillable="true" ma:displayName="OracleCMINumber" ma:hidden="true" ma:internalName="OracleCMINumber" ma:readOnly="false">
      <xsd:simpleType>
        <xsd:restriction base="dms:Text">
          <xsd:maxLength value="255"/>
        </xsd:restriction>
      </xsd:simpleType>
    </xsd:element>
    <xsd:element name="InDate" ma:index="19" nillable="true" ma:displayName="dInDate" ma:format="DateTime" ma:hidden="true" ma:internalName="InDate" ma:readOnly="false">
      <xsd:simpleType>
        <xsd:restriction base="dms:DateTime"/>
      </xsd:simpleType>
    </xsd:element>
    <xsd:element name="ReleaseDate" ma:index="20" nillable="true" ma:displayName="ReleaseDate" ma:format="DateOnly" ma:internalName="ReleaseDate" ma:readOnly="false">
      <xsd:simpleType>
        <xsd:restriction base="dms:DateTime"/>
      </xsd:simpleType>
    </xsd:element>
    <xsd:element name="OutputType" ma:index="21" nillable="true" ma:displayName="OutputType" ma:format="Dropdown" ma:hidden="true" ma:internalName="OutputType" ma:readOnly="false">
      <xsd:simpleType>
        <xsd:restriction base="dms:Choice">
          <xsd:enumeration value="Native"/>
          <xsd:enumeration value="PDF"/>
        </xsd:restriction>
      </xsd:simpleType>
    </xsd:element>
    <xsd:element name="FunctionalArea" ma:index="22" nillable="true" ma:displayName="FunctionalArea" ma:hidden="true" ma:internalName="FunctionalArea" ma:readOnly="false">
      <xsd:simpleType>
        <xsd:restriction base="dms:Text">
          <xsd:maxLength value="255"/>
        </xsd:restriction>
      </xsd:simpleType>
    </xsd:element>
    <xsd:element name="FunctionalSection" ma:index="23" nillable="true" ma:displayName="FunctionalSection" ma:hidden="true" ma:internalName="FunctionalSection" ma:readOnly="false">
      <xsd:simpleType>
        <xsd:restriction base="dms:Text">
          <xsd:maxLength value="255"/>
        </xsd:restriction>
      </xsd:simpleType>
    </xsd:element>
    <xsd:element name="Message" ma:index="24" nillable="true" ma:displayName="dMessage" ma:hidden="true" ma:internalName="Message" ma:readOnly="false">
      <xsd:simpleType>
        <xsd:restriction base="dms:Text">
          <xsd:maxLength value="255"/>
        </xsd:restriction>
      </xsd:simpleType>
    </xsd:element>
    <xsd:element name="FunctionalSubSection" ma:index="25" nillable="true" ma:displayName="FunctionalSubSection" ma:format="Dropdown" ma:hidden="true" ma:internalName="FunctionalSubSection" ma:readOnly="false">
      <xsd:simpleType>
        <xsd:restriction base="dms:Choice">
          <xsd:enumeration value="Additional Info"/>
          <xsd:enumeration value="Member"/>
        </xsd:restriction>
      </xsd:simpleType>
    </xsd:element>
    <xsd:element name="KeywordsMetaTag" ma:index="26" nillable="true" ma:displayName="KeywordsMetaTag" ma:hidden="true" ma:internalName="KeywordsMetaTag" ma:readOnly="false">
      <xsd:simpleType>
        <xsd:restriction base="dms:Text">
          <xsd:maxLength value="255"/>
        </xsd:restriction>
      </xsd:simpleType>
    </xsd:element>
    <xsd:element name="NotifySubscribers" ma:index="27" nillable="true" ma:displayName="NotifySubscribers" ma:hidden="true" ma:internalName="NotifySubscribers" ma:readOnly="false">
      <xsd:simpleType>
        <xsd:restriction base="dms:Text">
          <xsd:maxLength value="255"/>
        </xsd:restriction>
      </xsd:simpleType>
    </xsd:element>
    <xsd:element name="ActualCreateDate" ma:index="28" nillable="true" ma:displayName="ActualCreateDate" ma:format="DateTime" ma:hidden="true" ma:internalName="ActualCreateDate" ma:readOnly="false">
      <xsd:simpleType>
        <xsd:restriction base="dms:DateTime"/>
      </xsd:simpleType>
    </xsd:element>
    <xsd:element name="_dlc_DocId" ma:index="34" nillable="true" ma:displayName="Document ID Value" ma:description="The value of the document ID assigned to this item." ma:internalName="_dlc_DocId" ma:readOnly="false">
      <xsd:simpleType>
        <xsd:restriction base="dms:Text"/>
      </xsd:simpleType>
    </xsd:element>
    <xsd:element name="_dlc_DocIdUrl" ma:index="35" nillable="true" ma:displayName="Document ID" ma:description="Permanent link to this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false">
      <xsd:simpleType>
        <xsd:restriction base="dms:Boolean"/>
      </xsd:simpleType>
    </xsd:element>
    <xsd:element name="dID" ma:index="37" nillable="true" ma:displayName="dID" ma:hidden="true" ma:internalName="dID" ma:readOnly="false" ma:percentage="FALSE">
      <xsd:simpleType>
        <xsd:restriction base="dms:Number"/>
      </xsd:simpleType>
    </xsd:element>
    <xsd:element name="Orphan1" ma:index="39" nillable="true" ma:displayName="Orphan" ma:default="0" ma:internalName="Orphan1" ma:readOnly="false">
      <xsd:simpleType>
        <xsd:restriction base="dms:Boolean"/>
      </xsd:simpleType>
    </xsd:element>
    <xsd:element name="Delete" ma:index="40" nillable="true" ma:displayName="Delete" ma:format="Dropdown" ma:internalName="Delete" ma:readOnly="false">
      <xsd:simpleType>
        <xsd:restriction base="dms:Choice">
          <xsd:enumeration value="Not Deleted from Consumption"/>
          <xsd:enumeration value="Deleted from Consump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87032e88-b52e-4689-abc3-5aadca866de5">6C4FPC5H4JMD-2-90708</_dlc_DocId>
    <InternetBuildDate xmlns="87032e88-b52e-4689-abc3-5aadca866de5">2022-11-18T08:00:00+00:00</InternetBuildDate>
    <_dlc_DocIdPersistId xmlns="87032e88-b52e-4689-abc3-5aadca866de5" xsi:nil="true"/>
    <_dlc_DocIdUrl xmlns="87032e88-b52e-4689-abc3-5aadca866de5">
      <Url>http://docadmin/sites/da/_layouts/15/DocIdRedir.aspx?ID=6C4FPC5H4JMD-2-90708</Url>
      <Description>6C4FPC5H4JMD-2-90708</Description>
    </_dlc_DocIdUrl>
    <HistoricalRecord xmlns="87032e88-b52e-4689-abc3-5aadca866de5">false</HistoricalRecord>
    <StatusNotes xmlns="87032e88-b52e-4689-abc3-5aadca866de5" xsi:nil="true"/>
    <Orphan xmlns="87032e88-b52e-4689-abc3-5aadca866de5">Enter Choice #1</Orphan>
    <Message xmlns="87032e88-b52e-4689-abc3-5aadca866de5" xsi:nil="true"/>
    <Delete xmlns="87032e88-b52e-4689-abc3-5aadca866de5" xsi:nil="true"/>
    <NotifySubscribers xmlns="87032e88-b52e-4689-abc3-5aadca866de5" xsi:nil="true"/>
    <Rendition xmlns="87032e88-b52e-4689-abc3-5aadca866de5">pptx</Rendition>
    <dStatus xmlns="87032e88-b52e-4689-abc3-5aadca866de5">RELEASED</dStatus>
    <TargetSite xmlns="87032e88-b52e-4689-abc3-5aadca866de5">
      <Value>Premera Blue Cross</Value>
    </TargetSite>
    <FunctionalSection xmlns="87032e88-b52e-4689-abc3-5aadca866de5" xsi:nil="true"/>
    <IsWebFormat xmlns="87032e88-b52e-4689-abc3-5aadca866de5" xsi:nil="true"/>
    <KeywordsMetaTag xmlns="87032e88-b52e-4689-abc3-5aadca866de5" xsi:nil="true"/>
    <ItemNumber xmlns="87032e88-b52e-4689-abc3-5aadca866de5">051702</ItemNumber>
    <WebsiteArea xmlns="87032e88-b52e-4689-abc3-5aadca866de5">Internet and Intranet Sites</WebsiteArea>
    <ReleaseDate xmlns="87032e88-b52e-4689-abc3-5aadca866de5">2020-01-29T08:00:00+00:00</ReleaseDate>
    <OutputType xmlns="87032e88-b52e-4689-abc3-5aadca866de5" xsi:nil="true"/>
    <OriginalFileName xmlns="87032e88-b52e-4689-abc3-5aadca866de5">051702_11-17-2022.pptx</OriginalFileName>
    <Account xmlns="87032e88-b52e-4689-abc3-5aadca866de5">iDocumentAdministration</Account>
    <RevisionDate xmlns="87032e88-b52e-4689-abc3-5aadca866de5">2020-01-16T08:00:00+00:00</RevisionDate>
    <dID xmlns="87032e88-b52e-4689-abc3-5aadca866de5" xsi:nil="true"/>
    <FunctionalArea xmlns="87032e88-b52e-4689-abc3-5aadca866de5" xsi:nil="true"/>
    <ActualCreateDate xmlns="87032e88-b52e-4689-abc3-5aadca866de5" xsi:nil="true"/>
    <TypeOfContent xmlns="87032e88-b52e-4689-abc3-5aadca866de5">Native Art</TypeOfContent>
    <dComments xmlns="87032e88-b52e-4689-abc3-5aadca866de5" xsi:nil="true"/>
    <Orphan1 xmlns="87032e88-b52e-4689-abc3-5aadca866de5">false</Orphan1>
    <RevisionID xmlns="87032e88-b52e-4689-abc3-5aadca866de5">142679</RevisionID>
    <OracleCMINumber xmlns="87032e88-b52e-4689-abc3-5aadca866de5" xsi:nil="true"/>
    <InDate xmlns="87032e88-b52e-4689-abc3-5aadca866de5" xsi:nil="true"/>
    <FunctionalSubSection xmlns="87032e88-b52e-4689-abc3-5aadca866de5" xsi:nil="true"/>
  </documentManagement>
</p:properties>
</file>

<file path=customXml/itemProps1.xml><?xml version="1.0" encoding="utf-8"?>
<ds:datastoreItem xmlns:ds="http://schemas.openxmlformats.org/officeDocument/2006/customXml" ds:itemID="{815CF095-7A03-4632-A869-12B8C2CF0F9A}"/>
</file>

<file path=customXml/itemProps2.xml><?xml version="1.0" encoding="utf-8"?>
<ds:datastoreItem xmlns:ds="http://schemas.openxmlformats.org/officeDocument/2006/customXml" ds:itemID="{66CCC894-017D-4A3A-A1A5-51941D8B0ABD}"/>
</file>

<file path=customXml/itemProps3.xml><?xml version="1.0" encoding="utf-8"?>
<ds:datastoreItem xmlns:ds="http://schemas.openxmlformats.org/officeDocument/2006/customXml" ds:itemID="{C5245246-5BB2-45C1-8F6A-57E2CCF2B3C8}"/>
</file>

<file path=docProps/app.xml><?xml version="1.0" encoding="utf-8"?>
<Properties xmlns="http://schemas.openxmlformats.org/officeDocument/2006/extended-properties" xmlns:vt="http://schemas.openxmlformats.org/officeDocument/2006/docPropsVTypes">
  <Template>PremeraBrandTheme.thmx</Template>
  <TotalTime>0</TotalTime>
  <Words>934</Words>
  <Application>Microsoft Office PowerPoint</Application>
  <PresentationFormat>On-screen Show (4:3)</PresentationFormat>
  <Paragraphs>85</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Roboto Light</vt:lpstr>
      <vt:lpstr>Roboto</vt:lpstr>
      <vt:lpstr>Calibri</vt:lpstr>
      <vt:lpstr>Lora Regular</vt:lpstr>
      <vt:lpstr>Arial</vt:lpstr>
      <vt:lpstr>PremeraBrandTheme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1</cp:revision>
  <dcterms:created xsi:type="dcterms:W3CDTF">2022-11-18T17:28:52Z</dcterms:created>
  <dcterms:modified xsi:type="dcterms:W3CDTF">2022-11-18T17:29:05Z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visionID">
    <vt:r8>142679</vt:r8>
  </property>
  <property fmtid="{D5CDD505-2E9C-101B-9397-08002B2CF9AE}" pid="3" name="OrphanOLD">
    <vt:lpwstr>Enter Choice #1</vt:lpwstr>
  </property>
  <property fmtid="{D5CDD505-2E9C-101B-9397-08002B2CF9AE}" pid="4" name="MediaServiceImageTags">
    <vt:lpwstr/>
  </property>
  <property fmtid="{D5CDD505-2E9C-101B-9397-08002B2CF9AE}" pid="5" name="ContentTypeId">
    <vt:lpwstr>0x01010048998E49275BD9479B035C211C4B7BDB0049A2A39BDD7C7143B2F6975EF165B8E6</vt:lpwstr>
  </property>
  <property fmtid="{D5CDD505-2E9C-101B-9397-08002B2CF9AE}" pid="6" name="TypeOfContent">
    <vt:lpwstr>Native Art</vt:lpwstr>
  </property>
  <property fmtid="{D5CDD505-2E9C-101B-9397-08002B2CF9AE}" pid="7" name="Orphan1">
    <vt:bool>false</vt:bool>
  </property>
  <property fmtid="{D5CDD505-2E9C-101B-9397-08002B2CF9AE}" pid="8" name="Orphan">
    <vt:lpwstr>Enter Choice #1</vt:lpwstr>
  </property>
  <property fmtid="{D5CDD505-2E9C-101B-9397-08002B2CF9AE}" pid="9" name="_dlc_DocIdItemGuid">
    <vt:lpwstr>c8e0619f-ec87-4014-81ba-5a12b380cb2e</vt:lpwstr>
  </property>
  <property fmtid="{D5CDD505-2E9C-101B-9397-08002B2CF9AE}" pid="10" name="Rendition">
    <vt:lpwstr>pptx</vt:lpwstr>
  </property>
  <property fmtid="{D5CDD505-2E9C-101B-9397-08002B2CF9AE}" pid="11" name="ItemNumber">
    <vt:lpwstr>051702</vt:lpwstr>
  </property>
  <property fmtid="{D5CDD505-2E9C-101B-9397-08002B2CF9AE}" pid="12" name="RevisionDate">
    <vt:filetime>2020-01-16T08:00:00Z</vt:filetime>
  </property>
  <property fmtid="{D5CDD505-2E9C-101B-9397-08002B2CF9AE}" pid="13" name="WebsiteArea">
    <vt:lpwstr>Internet and Intranet Sites</vt:lpwstr>
  </property>
  <property fmtid="{D5CDD505-2E9C-101B-9397-08002B2CF9AE}" pid="14" name="OriginalFileName">
    <vt:lpwstr>051702_11-17-2022.pptx</vt:lpwstr>
  </property>
  <property fmtid="{D5CDD505-2E9C-101B-9397-08002B2CF9AE}" pid="15" name="StatusNotes">
    <vt:lpwstr/>
  </property>
  <property fmtid="{D5CDD505-2E9C-101B-9397-08002B2CF9AE}" pid="16" name="dStatus">
    <vt:lpwstr>RELEASED</vt:lpwstr>
  </property>
  <property fmtid="{D5CDD505-2E9C-101B-9397-08002B2CF9AE}" pid="17" name="Account">
    <vt:lpwstr>iDocumentAdministration</vt:lpwstr>
  </property>
  <property fmtid="{D5CDD505-2E9C-101B-9397-08002B2CF9AE}" pid="18" name="ReleaseDate">
    <vt:filetime>2020-01-29T08:00:00Z</vt:filetime>
  </property>
  <property fmtid="{D5CDD505-2E9C-101B-9397-08002B2CF9AE}" pid="19" name="Document ID Value">
    <vt:lpwstr>6C4FPC5H4JMD-2-90708</vt:lpwstr>
  </property>
  <property fmtid="{D5CDD505-2E9C-101B-9397-08002B2CF9AE}" pid="20" name="TargetSite">
    <vt:lpwstr>;#Premera Blue Cross;#</vt:lpwstr>
  </property>
  <property fmtid="{D5CDD505-2E9C-101B-9397-08002B2CF9AE}" pid="21" name="dComments">
    <vt:lpwstr/>
  </property>
  <property fmtid="{D5CDD505-2E9C-101B-9397-08002B2CF9AE}" pid="27" name="Appendable">
    <vt:bool>false</vt:bool>
  </property>
  <property fmtid="{D5CDD505-2E9C-101B-9397-08002B2CF9AE}" pid="33" name="TaglineNotRequired">
    <vt:lpwstr>Does not Qualify</vt:lpwstr>
  </property>
  <property fmtid="{D5CDD505-2E9C-101B-9397-08002B2CF9AE}" pid="35" name="PaymentPolicy">
    <vt:bool>false</vt:bool>
  </property>
  <property fmtid="{D5CDD505-2E9C-101B-9397-08002B2CF9AE}" pid="38" name="lcf76f155ced4ddcb4097134ff3c332f">
    <vt:lpwstr/>
  </property>
  <property fmtid="{D5CDD505-2E9C-101B-9397-08002B2CF9AE}" pid="39" name="TaxCatchAll">
    <vt:lpwstr/>
  </property>
  <property fmtid="{D5CDD505-2E9C-101B-9397-08002B2CF9AE}" pid="40" name="MedicalPolicy">
    <vt:bool>false</vt:bool>
  </property>
</Properties>
</file>